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86DA"/>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varScale="1">
        <p:scale>
          <a:sx n="51" d="100"/>
          <a:sy n="51" d="100"/>
        </p:scale>
        <p:origin x="2256"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6B9D2C-66A7-4B86-A859-2F4B78008ADB}"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1399763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6B9D2C-66A7-4B86-A859-2F4B78008ADB}"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3154383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6B9D2C-66A7-4B86-A859-2F4B78008ADB}"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3740597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6B9D2C-66A7-4B86-A859-2F4B78008ADB}"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2671181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76B9D2C-66A7-4B86-A859-2F4B78008ADB}"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2721181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6B9D2C-66A7-4B86-A859-2F4B78008ADB}" type="datetimeFigureOut">
              <a:rPr lang="en-GB" smtClean="0"/>
              <a:t>03/01/2023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4109478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6B9D2C-66A7-4B86-A859-2F4B78008ADB}" type="datetimeFigureOut">
              <a:rPr lang="en-GB" smtClean="0"/>
              <a:t>03/01/2023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2105461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6B9D2C-66A7-4B86-A859-2F4B78008ADB}" type="datetimeFigureOut">
              <a:rPr lang="en-GB" smtClean="0"/>
              <a:t>03/01/2023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2815440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6B9D2C-66A7-4B86-A859-2F4B78008ADB}" type="datetimeFigureOut">
              <a:rPr lang="en-GB" smtClean="0"/>
              <a:t>03/01/2023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2907862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76B9D2C-66A7-4B86-A859-2F4B78008ADB}" type="datetimeFigureOut">
              <a:rPr lang="en-GB" smtClean="0"/>
              <a:t>03/01/2023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509977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76B9D2C-66A7-4B86-A859-2F4B78008ADB}" type="datetimeFigureOut">
              <a:rPr lang="en-GB" smtClean="0"/>
              <a:t>03/01/2023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1578886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6B9D2C-66A7-4B86-A859-2F4B78008ADB}" type="datetimeFigureOut">
              <a:rPr lang="en-GB" smtClean="0"/>
              <a:t>03/01/2023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EFA0A0E-F88A-40DF-BAF8-1259F2982C77}" type="slidenum">
              <a:rPr lang="en-GB" smtClean="0"/>
              <a:t>‹#›</a:t>
            </a:fld>
            <a:endParaRPr lang="en-GB"/>
          </a:p>
        </p:txBody>
      </p:sp>
    </p:spTree>
    <p:extLst>
      <p:ext uri="{BB962C8B-B14F-4D97-AF65-F5344CB8AC3E}">
        <p14:creationId xmlns:p14="http://schemas.microsoft.com/office/powerpoint/2010/main" val="2913752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Year3@st-patricksrc.notts.sch.uk"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88758" y="264695"/>
            <a:ext cx="6304547" cy="9312442"/>
          </a:xfrm>
          <a:prstGeom prst="rect">
            <a:avLst/>
          </a:prstGeom>
          <a:noFill/>
          <a:ln w="57150">
            <a:solidFill>
              <a:srgbClr val="92D050"/>
            </a:solidFill>
          </a:ln>
        </p:spPr>
        <p:txBody>
          <a:bodyPr wrap="square" rtlCol="0">
            <a:spAutoFit/>
          </a:bodyPr>
          <a:lstStyle/>
          <a:p>
            <a:endParaRPr lang="en-GB" dirty="0"/>
          </a:p>
        </p:txBody>
      </p:sp>
      <p:sp>
        <p:nvSpPr>
          <p:cNvPr id="2" name="Title 1"/>
          <p:cNvSpPr>
            <a:spLocks noGrp="1"/>
          </p:cNvSpPr>
          <p:nvPr>
            <p:ph type="ctrTitle"/>
          </p:nvPr>
        </p:nvSpPr>
        <p:spPr>
          <a:xfrm>
            <a:off x="562803" y="-366635"/>
            <a:ext cx="5829300" cy="3448756"/>
          </a:xfrm>
        </p:spPr>
        <p:txBody>
          <a:bodyPr/>
          <a:lstStyle/>
          <a:p>
            <a:r>
              <a:rPr lang="en-GB" dirty="0"/>
              <a:t>Year 3</a:t>
            </a:r>
            <a:br>
              <a:rPr lang="en-GB" dirty="0"/>
            </a:br>
            <a:r>
              <a:rPr lang="en-GB" dirty="0"/>
              <a:t>Class information </a:t>
            </a:r>
            <a:br>
              <a:rPr lang="en-GB" dirty="0"/>
            </a:br>
            <a:r>
              <a:rPr lang="en-GB" dirty="0" smtClean="0"/>
              <a:t>2022-2023</a:t>
            </a:r>
            <a:r>
              <a:rPr lang="en-GB" dirty="0"/>
              <a:t/>
            </a:r>
            <a:br>
              <a:rPr lang="en-GB" dirty="0"/>
            </a:br>
            <a:r>
              <a:rPr lang="en-GB" dirty="0" smtClean="0"/>
              <a:t>Lent </a:t>
            </a:r>
            <a:r>
              <a:rPr lang="en-GB" dirty="0"/>
              <a:t>Term 1</a:t>
            </a:r>
          </a:p>
        </p:txBody>
      </p:sp>
      <p:pic>
        <p:nvPicPr>
          <p:cNvPr id="4" name="Picture 3"/>
          <p:cNvPicPr>
            <a:picLocks noChangeAspect="1"/>
          </p:cNvPicPr>
          <p:nvPr/>
        </p:nvPicPr>
        <p:blipFill>
          <a:blip r:embed="rId2"/>
          <a:stretch>
            <a:fillRect/>
          </a:stretch>
        </p:blipFill>
        <p:spPr>
          <a:xfrm>
            <a:off x="2088333" y="3517502"/>
            <a:ext cx="2778239" cy="3481587"/>
          </a:xfrm>
          <a:prstGeom prst="rect">
            <a:avLst/>
          </a:prstGeom>
        </p:spPr>
      </p:pic>
      <p:sp>
        <p:nvSpPr>
          <p:cNvPr id="3" name="Subtitle 2"/>
          <p:cNvSpPr>
            <a:spLocks noGrp="1"/>
          </p:cNvSpPr>
          <p:nvPr>
            <p:ph type="subTitle" idx="1"/>
          </p:nvPr>
        </p:nvSpPr>
        <p:spPr>
          <a:xfrm>
            <a:off x="1110698" y="7434470"/>
            <a:ext cx="4733511" cy="1372704"/>
          </a:xfrm>
        </p:spPr>
        <p:txBody>
          <a:bodyPr>
            <a:normAutofit/>
          </a:bodyPr>
          <a:lstStyle/>
          <a:p>
            <a:r>
              <a:rPr lang="en-GB" sz="3200" dirty="0"/>
              <a:t>St Patrick’s Catholic Primary School. </a:t>
            </a:r>
          </a:p>
        </p:txBody>
      </p:sp>
    </p:spTree>
    <p:extLst>
      <p:ext uri="{BB962C8B-B14F-4D97-AF65-F5344CB8AC3E}">
        <p14:creationId xmlns:p14="http://schemas.microsoft.com/office/powerpoint/2010/main" val="3773761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88758" y="264695"/>
            <a:ext cx="6304547" cy="9312442"/>
          </a:xfrm>
          <a:prstGeom prst="rect">
            <a:avLst/>
          </a:prstGeom>
          <a:noFill/>
          <a:ln w="57150">
            <a:solidFill>
              <a:srgbClr val="92D050"/>
            </a:solidFill>
          </a:ln>
        </p:spPr>
        <p:txBody>
          <a:bodyPr wrap="square" rtlCol="0">
            <a:spAutoFit/>
          </a:bodyPr>
          <a:lstStyle/>
          <a:p>
            <a:endParaRPr lang="en-GB" dirty="0"/>
          </a:p>
        </p:txBody>
      </p:sp>
      <p:sp>
        <p:nvSpPr>
          <p:cNvPr id="2" name="Title 1"/>
          <p:cNvSpPr>
            <a:spLocks noGrp="1"/>
          </p:cNvSpPr>
          <p:nvPr>
            <p:ph type="ctrTitle"/>
          </p:nvPr>
        </p:nvSpPr>
        <p:spPr>
          <a:xfrm>
            <a:off x="514350" y="281791"/>
            <a:ext cx="5829300" cy="556591"/>
          </a:xfrm>
        </p:spPr>
        <p:txBody>
          <a:bodyPr>
            <a:normAutofit/>
          </a:bodyPr>
          <a:lstStyle/>
          <a:p>
            <a:r>
              <a:rPr lang="en-GB" sz="3200" dirty="0"/>
              <a:t>Year 3 </a:t>
            </a:r>
            <a:r>
              <a:rPr lang="en-GB" sz="3200" dirty="0" smtClean="0"/>
              <a:t>Lent Term 1 2022-2023</a:t>
            </a:r>
            <a:endParaRPr lang="en-GB" sz="3200" dirty="0"/>
          </a:p>
        </p:txBody>
      </p:sp>
      <p:sp>
        <p:nvSpPr>
          <p:cNvPr id="3" name="Subtitle 2"/>
          <p:cNvSpPr>
            <a:spLocks noGrp="1"/>
          </p:cNvSpPr>
          <p:nvPr>
            <p:ph type="subTitle" idx="1"/>
          </p:nvPr>
        </p:nvSpPr>
        <p:spPr>
          <a:xfrm>
            <a:off x="514348" y="907694"/>
            <a:ext cx="5829300" cy="1626921"/>
          </a:xfrm>
        </p:spPr>
        <p:txBody>
          <a:bodyPr>
            <a:noAutofit/>
          </a:bodyPr>
          <a:lstStyle/>
          <a:p>
            <a:pPr algn="l"/>
            <a:r>
              <a:rPr lang="en-GB" sz="1400" b="1" dirty="0"/>
              <a:t>Welcome back!</a:t>
            </a:r>
          </a:p>
          <a:p>
            <a:pPr algn="l"/>
            <a:r>
              <a:rPr lang="en-GB" sz="1400" dirty="0"/>
              <a:t>We hope you have all enjoyed a restful, well-deserved </a:t>
            </a:r>
            <a:r>
              <a:rPr lang="en-GB" sz="1400" dirty="0" smtClean="0"/>
              <a:t>Christmas </a:t>
            </a:r>
            <a:r>
              <a:rPr lang="en-GB" sz="1400" dirty="0"/>
              <a:t>break with friends and family. </a:t>
            </a:r>
            <a:endParaRPr lang="en-GB" sz="1100" dirty="0"/>
          </a:p>
        </p:txBody>
      </p:sp>
      <p:graphicFrame>
        <p:nvGraphicFramePr>
          <p:cNvPr id="6" name="Table 5"/>
          <p:cNvGraphicFramePr>
            <a:graphicFrameLocks noGrp="1"/>
          </p:cNvGraphicFramePr>
          <p:nvPr>
            <p:extLst>
              <p:ext uri="{D42A27DB-BD31-4B8C-83A1-F6EECF244321}">
                <p14:modId xmlns:p14="http://schemas.microsoft.com/office/powerpoint/2010/main" val="1541453625"/>
              </p:ext>
            </p:extLst>
          </p:nvPr>
        </p:nvGraphicFramePr>
        <p:xfrm>
          <a:off x="526381" y="4371095"/>
          <a:ext cx="4965840" cy="2093774"/>
        </p:xfrm>
        <a:graphic>
          <a:graphicData uri="http://schemas.openxmlformats.org/drawingml/2006/table">
            <a:tbl>
              <a:tblPr>
                <a:tableStyleId>{5C22544A-7EE6-4342-B048-85BDC9FD1C3A}</a:tableStyleId>
              </a:tblPr>
              <a:tblGrid>
                <a:gridCol w="1655280">
                  <a:extLst>
                    <a:ext uri="{9D8B030D-6E8A-4147-A177-3AD203B41FA5}">
                      <a16:colId xmlns:a16="http://schemas.microsoft.com/office/drawing/2014/main" val="2779605599"/>
                    </a:ext>
                  </a:extLst>
                </a:gridCol>
                <a:gridCol w="1655280">
                  <a:extLst>
                    <a:ext uri="{9D8B030D-6E8A-4147-A177-3AD203B41FA5}">
                      <a16:colId xmlns:a16="http://schemas.microsoft.com/office/drawing/2014/main" val="922544227"/>
                    </a:ext>
                  </a:extLst>
                </a:gridCol>
                <a:gridCol w="1655280">
                  <a:extLst>
                    <a:ext uri="{9D8B030D-6E8A-4147-A177-3AD203B41FA5}">
                      <a16:colId xmlns:a16="http://schemas.microsoft.com/office/drawing/2014/main" val="477874595"/>
                    </a:ext>
                  </a:extLst>
                </a:gridCol>
              </a:tblGrid>
              <a:tr h="383947">
                <a:tc>
                  <a:txBody>
                    <a:bodyPr/>
                    <a:lstStyle/>
                    <a:p>
                      <a:r>
                        <a:rPr lang="en-GB" sz="1200" dirty="0"/>
                        <a:t>English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GB" sz="1200" dirty="0"/>
                        <a:t>Maths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GB" sz="1200" dirty="0"/>
                        <a:t>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extLst>
                  <a:ext uri="{0D108BD9-81ED-4DB2-BD59-A6C34878D82A}">
                    <a16:rowId xmlns:a16="http://schemas.microsoft.com/office/drawing/2014/main" val="3975624325"/>
                  </a:ext>
                </a:extLst>
              </a:tr>
              <a:tr h="383947">
                <a:tc>
                  <a:txBody>
                    <a:bodyPr/>
                    <a:lstStyle/>
                    <a:p>
                      <a:pPr algn="ctr"/>
                      <a:r>
                        <a:rPr lang="en-GB" sz="1200" baseline="0" dirty="0" smtClean="0"/>
                        <a:t>The Iron Man – Ted Hughes</a:t>
                      </a:r>
                      <a:endParaRPr lang="en-GB" sz="1200" baseline="0" dirty="0"/>
                    </a:p>
                    <a:p>
                      <a:pPr algn="ctr"/>
                      <a:r>
                        <a:rPr lang="en-GB" sz="1200" baseline="0" dirty="0"/>
                        <a:t>Fronted </a:t>
                      </a:r>
                      <a:r>
                        <a:rPr lang="en-GB" sz="1200" baseline="0" dirty="0" smtClean="0"/>
                        <a:t>adverbials</a:t>
                      </a:r>
                    </a:p>
                    <a:p>
                      <a:pPr algn="ctr"/>
                      <a:r>
                        <a:rPr lang="en-GB" sz="1200" baseline="0" dirty="0" smtClean="0"/>
                        <a:t>Direct/indirect speech</a:t>
                      </a:r>
                      <a:endParaRPr lang="en-GB"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1000"/>
                        </a:spcAft>
                      </a:pPr>
                      <a:r>
                        <a:rPr lang="en-GB" sz="1000" dirty="0" smtClean="0">
                          <a:effectLst/>
                          <a:latin typeface="Trebuchet MS" panose="020B0603020202020204" pitchFamily="34" charset="0"/>
                          <a:ea typeface="Calibri" panose="020F0502020204030204" pitchFamily="34" charset="0"/>
                          <a:cs typeface="Times New Roman" panose="02020603050405020304" pitchFamily="18" charset="0"/>
                        </a:rPr>
                        <a:t>Multiplication and division</a:t>
                      </a:r>
                      <a:endParaRPr lang="en-GB"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200" dirty="0" smtClean="0"/>
                        <a:t>Journeys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50593807"/>
                  </a:ext>
                </a:extLst>
              </a:tr>
              <a:tr h="383947">
                <a:tc>
                  <a:txBody>
                    <a:bodyPr/>
                    <a:lstStyle/>
                    <a:p>
                      <a:pPr algn="ctr"/>
                      <a:r>
                        <a:rPr lang="en-GB" sz="1200" dirty="0"/>
                        <a:t>Science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pPr algn="ctr"/>
                      <a:r>
                        <a:rPr lang="en-GB" sz="1200" dirty="0"/>
                        <a:t>Topic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pPr algn="ctr"/>
                      <a:r>
                        <a:rPr lang="en-GB" sz="1200" dirty="0"/>
                        <a:t>PE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extLst>
                  <a:ext uri="{0D108BD9-81ED-4DB2-BD59-A6C34878D82A}">
                    <a16:rowId xmlns:a16="http://schemas.microsoft.com/office/drawing/2014/main" val="1286051953"/>
                  </a:ext>
                </a:extLst>
              </a:tr>
              <a:tr h="383947">
                <a:tc>
                  <a:txBody>
                    <a:bodyPr/>
                    <a:lstStyle/>
                    <a:p>
                      <a:pPr algn="ctr"/>
                      <a:r>
                        <a:rPr lang="en-GB" sz="1200" dirty="0"/>
                        <a:t>Rocks, soils and fossils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350" kern="1200" dirty="0">
                          <a:solidFill>
                            <a:schemeClr val="dk1"/>
                          </a:solidFill>
                          <a:effectLst/>
                          <a:latin typeface="+mn-lt"/>
                          <a:ea typeface="+mn-ea"/>
                          <a:cs typeface="+mn-cs"/>
                        </a:rPr>
                        <a:t>History – </a:t>
                      </a:r>
                      <a:r>
                        <a:rPr lang="en-GB" sz="1350" kern="1200" dirty="0" smtClean="0">
                          <a:solidFill>
                            <a:schemeClr val="dk1"/>
                          </a:solidFill>
                          <a:effectLst/>
                          <a:latin typeface="+mn-lt"/>
                          <a:ea typeface="+mn-ea"/>
                          <a:cs typeface="+mn-cs"/>
                        </a:rPr>
                        <a:t>The Bronze and Iron Age</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200" dirty="0"/>
                        <a:t>Dance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50579823"/>
                  </a:ext>
                </a:extLst>
              </a:tr>
            </a:tbl>
          </a:graphicData>
        </a:graphic>
      </p:graphicFrame>
      <p:sp>
        <p:nvSpPr>
          <p:cNvPr id="7" name="Subtitle 2"/>
          <p:cNvSpPr txBox="1">
            <a:spLocks/>
          </p:cNvSpPr>
          <p:nvPr/>
        </p:nvSpPr>
        <p:spPr>
          <a:xfrm>
            <a:off x="514348" y="6747809"/>
            <a:ext cx="5829300" cy="2893496"/>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ct val="100000"/>
              </a:lnSpc>
            </a:pPr>
            <a:r>
              <a:rPr lang="en-GB" sz="1400" b="1" dirty="0"/>
              <a:t>English</a:t>
            </a:r>
          </a:p>
          <a:p>
            <a:pPr algn="l">
              <a:lnSpc>
                <a:spcPct val="100000"/>
              </a:lnSpc>
            </a:pPr>
            <a:r>
              <a:rPr lang="en-GB" sz="1400" dirty="0"/>
              <a:t>This half term, we will be reading the </a:t>
            </a:r>
            <a:r>
              <a:rPr lang="en-GB" sz="1400" dirty="0" smtClean="0"/>
              <a:t>Iron Man. </a:t>
            </a:r>
            <a:r>
              <a:rPr lang="en-GB" sz="1400" dirty="0"/>
              <a:t>This is </a:t>
            </a:r>
            <a:r>
              <a:rPr lang="en-GB" sz="1400" dirty="0" smtClean="0"/>
              <a:t>a narrative which links with our history topic, the Bronze and Iron Age. </a:t>
            </a:r>
            <a:r>
              <a:rPr lang="en-GB" sz="1400" dirty="0" smtClean="0"/>
              <a:t>We </a:t>
            </a:r>
            <a:r>
              <a:rPr lang="en-GB" sz="1400" dirty="0"/>
              <a:t>will </a:t>
            </a:r>
            <a:r>
              <a:rPr lang="en-GB" sz="1400" dirty="0" smtClean="0"/>
              <a:t>explore writing a newspaper report about the Iron Man on the loose, as well as a narrative.</a:t>
            </a:r>
            <a:endParaRPr lang="en-GB" sz="1400" dirty="0"/>
          </a:p>
          <a:p>
            <a:pPr algn="l">
              <a:lnSpc>
                <a:spcPct val="100000"/>
              </a:lnSpc>
            </a:pPr>
            <a:r>
              <a:rPr lang="en-GB" sz="1400" b="1" dirty="0"/>
              <a:t>Maths</a:t>
            </a:r>
          </a:p>
          <a:p>
            <a:pPr algn="l">
              <a:lnSpc>
                <a:spcPct val="100000"/>
              </a:lnSpc>
              <a:spcBef>
                <a:spcPts val="0"/>
              </a:spcBef>
            </a:pPr>
            <a:r>
              <a:rPr lang="en-GB" sz="1400" dirty="0"/>
              <a:t>This half term we will begin </a:t>
            </a:r>
            <a:r>
              <a:rPr lang="en-GB" sz="1400" dirty="0" smtClean="0"/>
              <a:t>with the second multiplication and division unit. We will explore in greater depth relationships between the two operations and develop our reasoning skills. We will then move on to learning about length and perimeter. </a:t>
            </a:r>
            <a:endParaRPr lang="en-GB" sz="1400" dirty="0"/>
          </a:p>
        </p:txBody>
      </p:sp>
      <p:sp>
        <p:nvSpPr>
          <p:cNvPr id="8" name="Subtitle 2"/>
          <p:cNvSpPr txBox="1">
            <a:spLocks/>
          </p:cNvSpPr>
          <p:nvPr/>
        </p:nvSpPr>
        <p:spPr>
          <a:xfrm>
            <a:off x="514348" y="8054440"/>
            <a:ext cx="5829300" cy="1074511"/>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endParaRPr lang="en-GB" sz="3500" dirty="0"/>
          </a:p>
        </p:txBody>
      </p:sp>
      <p:sp>
        <p:nvSpPr>
          <p:cNvPr id="9" name="TextBox 8"/>
          <p:cNvSpPr txBox="1"/>
          <p:nvPr/>
        </p:nvSpPr>
        <p:spPr>
          <a:xfrm>
            <a:off x="514348" y="2178249"/>
            <a:ext cx="5941041" cy="1600438"/>
          </a:xfrm>
          <a:prstGeom prst="rect">
            <a:avLst/>
          </a:prstGeom>
          <a:noFill/>
        </p:spPr>
        <p:txBody>
          <a:bodyPr wrap="square" rtlCol="0">
            <a:spAutoFit/>
          </a:bodyPr>
          <a:lstStyle/>
          <a:p>
            <a:r>
              <a:rPr lang="en-GB" sz="1400" b="1" dirty="0"/>
              <a:t>What to bring to school -</a:t>
            </a:r>
          </a:p>
          <a:p>
            <a:pPr marL="171450" indent="-171450">
              <a:buFont typeface="Arial" panose="020B0604020202020204" pitchFamily="34" charset="0"/>
              <a:buChar char="•"/>
            </a:pPr>
            <a:r>
              <a:rPr lang="en-GB" sz="1400" dirty="0"/>
              <a:t>2 water bottles</a:t>
            </a:r>
          </a:p>
          <a:p>
            <a:pPr marL="171450" indent="-171450">
              <a:buFont typeface="Arial" panose="020B0604020202020204" pitchFamily="34" charset="0"/>
              <a:buChar char="•"/>
            </a:pPr>
            <a:r>
              <a:rPr lang="en-GB" sz="1400" dirty="0"/>
              <a:t>Healthy snack- no chocolate bars or sweets</a:t>
            </a:r>
          </a:p>
          <a:p>
            <a:pPr marL="171450" indent="-171450">
              <a:buFont typeface="Arial" panose="020B0604020202020204" pitchFamily="34" charset="0"/>
              <a:buChar char="•"/>
            </a:pPr>
            <a:r>
              <a:rPr lang="en-GB" sz="1400" dirty="0"/>
              <a:t>Outdoor shoes </a:t>
            </a:r>
          </a:p>
          <a:p>
            <a:r>
              <a:rPr lang="en-GB" sz="1400" b="1" dirty="0"/>
              <a:t>PE Day </a:t>
            </a:r>
          </a:p>
          <a:p>
            <a:r>
              <a:rPr lang="en-GB" sz="1400" dirty="0"/>
              <a:t>Your child should wear their PE kit on </a:t>
            </a:r>
            <a:r>
              <a:rPr lang="en-GB" sz="1400" dirty="0" smtClean="0"/>
              <a:t>a Wednesday and Friday.</a:t>
            </a:r>
            <a:endParaRPr lang="en-GB" sz="1400" dirty="0"/>
          </a:p>
          <a:p>
            <a:r>
              <a:rPr lang="en-GB" sz="1400" b="1" dirty="0"/>
              <a:t>No earrings should be worn on PE days and trainers/plimsolls should be worn</a:t>
            </a:r>
          </a:p>
        </p:txBody>
      </p:sp>
      <p:sp>
        <p:nvSpPr>
          <p:cNvPr id="4" name="TextBox 3"/>
          <p:cNvSpPr txBox="1"/>
          <p:nvPr/>
        </p:nvSpPr>
        <p:spPr>
          <a:xfrm>
            <a:off x="514348" y="1655029"/>
            <a:ext cx="5829300" cy="523220"/>
          </a:xfrm>
          <a:prstGeom prst="rect">
            <a:avLst/>
          </a:prstGeom>
          <a:noFill/>
        </p:spPr>
        <p:txBody>
          <a:bodyPr wrap="square" rtlCol="0">
            <a:spAutoFit/>
          </a:bodyPr>
          <a:lstStyle/>
          <a:p>
            <a:r>
              <a:rPr lang="en-GB" sz="1400" b="1" dirty="0"/>
              <a:t>Staff working in Y3</a:t>
            </a:r>
          </a:p>
          <a:p>
            <a:r>
              <a:rPr lang="en-GB" sz="1400" dirty="0"/>
              <a:t>Miss Whelan, </a:t>
            </a:r>
            <a:r>
              <a:rPr lang="en-GB" sz="1400" dirty="0" smtClean="0"/>
              <a:t>Mrs Hoskins</a:t>
            </a:r>
            <a:endParaRPr lang="en-GB" b="1" dirty="0"/>
          </a:p>
        </p:txBody>
      </p:sp>
    </p:spTree>
    <p:extLst>
      <p:ext uri="{BB962C8B-B14F-4D97-AF65-F5344CB8AC3E}">
        <p14:creationId xmlns:p14="http://schemas.microsoft.com/office/powerpoint/2010/main" val="1966596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88758" y="112295"/>
            <a:ext cx="6304547" cy="9312442"/>
          </a:xfrm>
          <a:prstGeom prst="rect">
            <a:avLst/>
          </a:prstGeom>
          <a:noFill/>
          <a:ln w="57150">
            <a:solidFill>
              <a:srgbClr val="92D050"/>
            </a:solidFill>
          </a:ln>
        </p:spPr>
        <p:txBody>
          <a:bodyPr wrap="square" rtlCol="0">
            <a:spAutoFit/>
          </a:bodyPr>
          <a:lstStyle/>
          <a:p>
            <a:endParaRPr lang="en-GB" dirty="0"/>
          </a:p>
        </p:txBody>
      </p:sp>
      <p:sp>
        <p:nvSpPr>
          <p:cNvPr id="10" name="TextBox 9"/>
          <p:cNvSpPr txBox="1"/>
          <p:nvPr/>
        </p:nvSpPr>
        <p:spPr>
          <a:xfrm>
            <a:off x="514350" y="850771"/>
            <a:ext cx="5829300" cy="8987076"/>
          </a:xfrm>
          <a:prstGeom prst="rect">
            <a:avLst/>
          </a:prstGeom>
          <a:noFill/>
        </p:spPr>
        <p:txBody>
          <a:bodyPr wrap="square" rtlCol="0">
            <a:spAutoFit/>
          </a:bodyPr>
          <a:lstStyle/>
          <a:p>
            <a:r>
              <a:rPr lang="en-GB" sz="1600" b="1" dirty="0"/>
              <a:t>English Vocab </a:t>
            </a:r>
          </a:p>
          <a:p>
            <a:endParaRPr lang="en-GB" sz="1600" dirty="0"/>
          </a:p>
          <a:p>
            <a:endParaRPr lang="en-GB" sz="1600" dirty="0"/>
          </a:p>
          <a:p>
            <a:endParaRPr lang="en-GB" sz="1600" dirty="0"/>
          </a:p>
          <a:p>
            <a:endParaRPr lang="en-GB" sz="1600" dirty="0"/>
          </a:p>
          <a:p>
            <a:endParaRPr lang="en-GB" sz="1600" dirty="0"/>
          </a:p>
          <a:p>
            <a:endParaRPr lang="en-GB" sz="1600" dirty="0"/>
          </a:p>
          <a:p>
            <a:r>
              <a:rPr lang="en-GB" sz="1600" b="1" dirty="0"/>
              <a:t>Maths Vocab </a:t>
            </a:r>
          </a:p>
          <a:p>
            <a:endParaRPr lang="en-GB" sz="1600" dirty="0"/>
          </a:p>
          <a:p>
            <a:endParaRPr lang="en-GB" sz="1600" dirty="0"/>
          </a:p>
          <a:p>
            <a:endParaRPr lang="en-GB" sz="1600" dirty="0"/>
          </a:p>
          <a:p>
            <a:endParaRPr lang="en-GB" sz="1600" dirty="0"/>
          </a:p>
          <a:p>
            <a:endParaRPr lang="en-GB" sz="1600" dirty="0"/>
          </a:p>
          <a:p>
            <a:endParaRPr lang="en-GB" sz="1600" b="1" dirty="0"/>
          </a:p>
          <a:p>
            <a:r>
              <a:rPr lang="en-GB" sz="1600" b="1" dirty="0"/>
              <a:t>RE topic words </a:t>
            </a:r>
          </a:p>
          <a:p>
            <a:endParaRPr lang="en-GB" sz="1600" dirty="0"/>
          </a:p>
          <a:p>
            <a:endParaRPr lang="en-GB" sz="1600" dirty="0"/>
          </a:p>
          <a:p>
            <a:endParaRPr lang="en-GB" sz="1600" dirty="0"/>
          </a:p>
          <a:p>
            <a:endParaRPr lang="en-GB" sz="1600" dirty="0"/>
          </a:p>
          <a:p>
            <a:endParaRPr lang="en-GB" sz="1600" b="1" dirty="0"/>
          </a:p>
          <a:p>
            <a:r>
              <a:rPr lang="en-GB" sz="1600" b="1" dirty="0"/>
              <a:t>Science  key words </a:t>
            </a:r>
          </a:p>
          <a:p>
            <a:endParaRPr lang="en-GB" sz="1600" dirty="0"/>
          </a:p>
          <a:p>
            <a:endParaRPr lang="en-GB" sz="1600" dirty="0"/>
          </a:p>
          <a:p>
            <a:endParaRPr lang="en-GB" sz="1600" dirty="0"/>
          </a:p>
          <a:p>
            <a:endParaRPr lang="en-GB" sz="1600" dirty="0"/>
          </a:p>
          <a:p>
            <a:endParaRPr lang="en-GB" sz="1600" dirty="0"/>
          </a:p>
          <a:p>
            <a:r>
              <a:rPr lang="en-GB" sz="1600" b="1" dirty="0"/>
              <a:t>Topic key words </a:t>
            </a:r>
          </a:p>
          <a:p>
            <a:endParaRPr lang="en-GB" sz="1600" b="1" dirty="0"/>
          </a:p>
          <a:p>
            <a:endParaRPr lang="en-GB" sz="1600" b="1" dirty="0"/>
          </a:p>
          <a:p>
            <a:endParaRPr lang="en-GB" sz="1600" b="1" dirty="0"/>
          </a:p>
          <a:p>
            <a:endParaRPr lang="en-GB" sz="1600" dirty="0"/>
          </a:p>
          <a:p>
            <a:endParaRPr lang="en-GB" sz="1600" dirty="0"/>
          </a:p>
          <a:p>
            <a:endParaRPr lang="en-GB" sz="1600" dirty="0"/>
          </a:p>
          <a:p>
            <a:endParaRPr lang="en-GB" sz="1600" dirty="0"/>
          </a:p>
          <a:p>
            <a:endParaRPr lang="en-GB" sz="1600" dirty="0"/>
          </a:p>
          <a:p>
            <a:endParaRPr lang="en-GB" sz="1600" dirty="0"/>
          </a:p>
        </p:txBody>
      </p:sp>
      <p:sp>
        <p:nvSpPr>
          <p:cNvPr id="2" name="Title 1"/>
          <p:cNvSpPr>
            <a:spLocks noGrp="1"/>
          </p:cNvSpPr>
          <p:nvPr>
            <p:ph type="ctrTitle"/>
          </p:nvPr>
        </p:nvSpPr>
        <p:spPr>
          <a:xfrm>
            <a:off x="514350" y="294180"/>
            <a:ext cx="5829300" cy="556591"/>
          </a:xfrm>
        </p:spPr>
        <p:txBody>
          <a:bodyPr>
            <a:normAutofit/>
          </a:bodyPr>
          <a:lstStyle/>
          <a:p>
            <a:r>
              <a:rPr lang="en-GB" sz="3200" dirty="0"/>
              <a:t>Year </a:t>
            </a:r>
            <a:r>
              <a:rPr lang="en-GB" sz="3200" dirty="0" smtClean="0"/>
              <a:t>Lent Term 1 2022-2023</a:t>
            </a:r>
            <a:endParaRPr lang="en-GB" sz="3200" dirty="0"/>
          </a:p>
        </p:txBody>
      </p:sp>
      <p:graphicFrame>
        <p:nvGraphicFramePr>
          <p:cNvPr id="11" name="Table 10"/>
          <p:cNvGraphicFramePr>
            <a:graphicFrameLocks noGrp="1"/>
          </p:cNvGraphicFramePr>
          <p:nvPr>
            <p:extLst>
              <p:ext uri="{D42A27DB-BD31-4B8C-83A1-F6EECF244321}">
                <p14:modId xmlns:p14="http://schemas.microsoft.com/office/powerpoint/2010/main" val="3219078917"/>
              </p:ext>
            </p:extLst>
          </p:nvPr>
        </p:nvGraphicFramePr>
        <p:xfrm>
          <a:off x="858078" y="1259167"/>
          <a:ext cx="4572000" cy="1285240"/>
        </p:xfrm>
        <a:graphic>
          <a:graphicData uri="http://schemas.openxmlformats.org/drawingml/2006/table">
            <a:tbl>
              <a:tblPr>
                <a:tableStyleId>{5C22544A-7EE6-4342-B048-85BDC9FD1C3A}</a:tableStyleId>
              </a:tblPr>
              <a:tblGrid>
                <a:gridCol w="1143000">
                  <a:extLst>
                    <a:ext uri="{9D8B030D-6E8A-4147-A177-3AD203B41FA5}">
                      <a16:colId xmlns:a16="http://schemas.microsoft.com/office/drawing/2014/main" val="2036518538"/>
                    </a:ext>
                  </a:extLst>
                </a:gridCol>
                <a:gridCol w="1143000">
                  <a:extLst>
                    <a:ext uri="{9D8B030D-6E8A-4147-A177-3AD203B41FA5}">
                      <a16:colId xmlns:a16="http://schemas.microsoft.com/office/drawing/2014/main" val="2896228299"/>
                    </a:ext>
                  </a:extLst>
                </a:gridCol>
                <a:gridCol w="1143000">
                  <a:extLst>
                    <a:ext uri="{9D8B030D-6E8A-4147-A177-3AD203B41FA5}">
                      <a16:colId xmlns:a16="http://schemas.microsoft.com/office/drawing/2014/main" val="1314980792"/>
                    </a:ext>
                  </a:extLst>
                </a:gridCol>
                <a:gridCol w="1143000">
                  <a:extLst>
                    <a:ext uri="{9D8B030D-6E8A-4147-A177-3AD203B41FA5}">
                      <a16:colId xmlns:a16="http://schemas.microsoft.com/office/drawing/2014/main" val="2857556178"/>
                    </a:ext>
                  </a:extLst>
                </a:gridCol>
              </a:tblGrid>
              <a:tr h="370840">
                <a:tc>
                  <a:txBody>
                    <a:bodyPr/>
                    <a:lstStyle/>
                    <a:p>
                      <a:pPr algn="ctr"/>
                      <a:r>
                        <a:rPr lang="en-GB" sz="1200" dirty="0"/>
                        <a:t>Adverb</a:t>
                      </a:r>
                      <a:r>
                        <a:rPr lang="en-GB" sz="1200" baseline="0" dirty="0"/>
                        <a:t> </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pPr algn="ctr"/>
                      <a:r>
                        <a:rPr lang="en-GB" sz="1200" dirty="0"/>
                        <a:t>Fronted Adverbial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pPr algn="ctr"/>
                      <a:r>
                        <a:rPr lang="en-GB" sz="1200" dirty="0"/>
                        <a:t> Proper noun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pPr algn="ctr"/>
                      <a:r>
                        <a:rPr lang="en-GB" sz="1200" dirty="0"/>
                        <a:t>Common noun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extLst>
                  <a:ext uri="{0D108BD9-81ED-4DB2-BD59-A6C34878D82A}">
                    <a16:rowId xmlns:a16="http://schemas.microsoft.com/office/drawing/2014/main" val="3850176522"/>
                  </a:ext>
                </a:extLst>
              </a:tr>
              <a:tr h="370840">
                <a:tc>
                  <a:txBody>
                    <a:bodyPr/>
                    <a:lstStyle/>
                    <a:p>
                      <a:pPr algn="ctr"/>
                      <a:r>
                        <a:rPr lang="en-GB" sz="1200" dirty="0"/>
                        <a:t>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pPr algn="ctr"/>
                      <a:r>
                        <a:rPr lang="en-GB" sz="1200" dirty="0"/>
                        <a:t>Place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pPr algn="ctr"/>
                      <a:r>
                        <a:rPr lang="en-GB" sz="1200" dirty="0"/>
                        <a:t>Cause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pPr algn="ctr"/>
                      <a:r>
                        <a:rPr lang="en-GB" sz="1200" dirty="0"/>
                        <a:t>Direct Speech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extLst>
                  <a:ext uri="{0D108BD9-81ED-4DB2-BD59-A6C34878D82A}">
                    <a16:rowId xmlns:a16="http://schemas.microsoft.com/office/drawing/2014/main" val="1819289851"/>
                  </a:ext>
                </a:extLst>
              </a:tr>
              <a:tr h="370840">
                <a:tc>
                  <a:txBody>
                    <a:bodyPr/>
                    <a:lstStyle/>
                    <a:p>
                      <a:pPr algn="ctr"/>
                      <a:r>
                        <a:rPr lang="en-GB" sz="1200" dirty="0"/>
                        <a:t>Question mark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pPr algn="ctr"/>
                      <a:r>
                        <a:rPr lang="en-GB" sz="1200" dirty="0"/>
                        <a:t>Noun</a:t>
                      </a:r>
                      <a:r>
                        <a:rPr lang="en-GB" sz="1200" baseline="0" dirty="0"/>
                        <a:t> </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pPr algn="ctr"/>
                      <a:r>
                        <a:rPr lang="en-GB" sz="1200" dirty="0"/>
                        <a:t>Verb</a:t>
                      </a:r>
                      <a:r>
                        <a:rPr lang="en-GB" sz="1200" baseline="0" dirty="0"/>
                        <a:t> </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pPr algn="ctr"/>
                      <a:r>
                        <a:rPr lang="en-GB" sz="1200" dirty="0"/>
                        <a:t>Inverted comma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extLst>
                  <a:ext uri="{0D108BD9-81ED-4DB2-BD59-A6C34878D82A}">
                    <a16:rowId xmlns:a16="http://schemas.microsoft.com/office/drawing/2014/main" val="3783027259"/>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117832810"/>
              </p:ext>
            </p:extLst>
          </p:nvPr>
        </p:nvGraphicFramePr>
        <p:xfrm>
          <a:off x="858078" y="2874147"/>
          <a:ext cx="4572000" cy="1198880"/>
        </p:xfrm>
        <a:graphic>
          <a:graphicData uri="http://schemas.openxmlformats.org/drawingml/2006/table">
            <a:tbl>
              <a:tblPr>
                <a:tableStyleId>{5C22544A-7EE6-4342-B048-85BDC9FD1C3A}</a:tableStyleId>
              </a:tblPr>
              <a:tblGrid>
                <a:gridCol w="1151196">
                  <a:extLst>
                    <a:ext uri="{9D8B030D-6E8A-4147-A177-3AD203B41FA5}">
                      <a16:colId xmlns:a16="http://schemas.microsoft.com/office/drawing/2014/main" val="2036518538"/>
                    </a:ext>
                  </a:extLst>
                </a:gridCol>
                <a:gridCol w="1238751">
                  <a:extLst>
                    <a:ext uri="{9D8B030D-6E8A-4147-A177-3AD203B41FA5}">
                      <a16:colId xmlns:a16="http://schemas.microsoft.com/office/drawing/2014/main" val="2896228299"/>
                    </a:ext>
                  </a:extLst>
                </a:gridCol>
                <a:gridCol w="1039053">
                  <a:extLst>
                    <a:ext uri="{9D8B030D-6E8A-4147-A177-3AD203B41FA5}">
                      <a16:colId xmlns:a16="http://schemas.microsoft.com/office/drawing/2014/main" val="1314980792"/>
                    </a:ext>
                  </a:extLst>
                </a:gridCol>
                <a:gridCol w="1143000">
                  <a:extLst>
                    <a:ext uri="{9D8B030D-6E8A-4147-A177-3AD203B41FA5}">
                      <a16:colId xmlns:a16="http://schemas.microsoft.com/office/drawing/2014/main" val="2857556178"/>
                    </a:ext>
                  </a:extLst>
                </a:gridCol>
              </a:tblGrid>
              <a:tr h="370840">
                <a:tc>
                  <a:txBody>
                    <a:bodyPr/>
                    <a:lstStyle/>
                    <a:p>
                      <a:r>
                        <a:rPr lang="en-GB" sz="1200" dirty="0" smtClean="0"/>
                        <a:t>Multiply</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dirty="0" smtClean="0"/>
                        <a:t>Divide</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GB" sz="1200" dirty="0" smtClean="0"/>
                        <a:t>Lots of/groups of</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GB" sz="1200" dirty="0" smtClean="0"/>
                        <a:t>Greater</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50176522"/>
                  </a:ext>
                </a:extLst>
              </a:tr>
              <a:tr h="370840">
                <a:tc>
                  <a:txBody>
                    <a:bodyPr/>
                    <a:lstStyle/>
                    <a:p>
                      <a:r>
                        <a:rPr lang="en-GB" sz="1200" dirty="0" smtClean="0"/>
                        <a:t>Smaller</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GB" sz="1200" dirty="0" smtClean="0"/>
                        <a:t>Equal</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GB" sz="1200" dirty="0" smtClean="0"/>
                        <a:t>Length</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GB" sz="1200" dirty="0" smtClean="0"/>
                        <a:t>Perimeter</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19289851"/>
                  </a:ext>
                </a:extLst>
              </a:tr>
              <a:tr h="370840">
                <a:tc>
                  <a:txBody>
                    <a:bodyPr/>
                    <a:lstStyle/>
                    <a:p>
                      <a:r>
                        <a:rPr lang="en-GB" sz="1200" dirty="0" smtClean="0"/>
                        <a:t>Cm, mm, m</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GB" sz="1200" dirty="0" smtClean="0"/>
                        <a:t>Compare</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GB" sz="1200" dirty="0" smtClean="0"/>
                        <a:t>Calculate</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dirty="0" smtClean="0"/>
                        <a:t>Equivalent </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783027259"/>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246009619"/>
              </p:ext>
            </p:extLst>
          </p:nvPr>
        </p:nvGraphicFramePr>
        <p:xfrm>
          <a:off x="858078" y="4745087"/>
          <a:ext cx="4572000" cy="828040"/>
        </p:xfrm>
        <a:graphic>
          <a:graphicData uri="http://schemas.openxmlformats.org/drawingml/2006/table">
            <a:tbl>
              <a:tblPr>
                <a:tableStyleId>{5C22544A-7EE6-4342-B048-85BDC9FD1C3A}</a:tableStyleId>
              </a:tblPr>
              <a:tblGrid>
                <a:gridCol w="1143000">
                  <a:extLst>
                    <a:ext uri="{9D8B030D-6E8A-4147-A177-3AD203B41FA5}">
                      <a16:colId xmlns:a16="http://schemas.microsoft.com/office/drawing/2014/main" val="2036518538"/>
                    </a:ext>
                  </a:extLst>
                </a:gridCol>
                <a:gridCol w="1143000">
                  <a:extLst>
                    <a:ext uri="{9D8B030D-6E8A-4147-A177-3AD203B41FA5}">
                      <a16:colId xmlns:a16="http://schemas.microsoft.com/office/drawing/2014/main" val="2896228299"/>
                    </a:ext>
                  </a:extLst>
                </a:gridCol>
                <a:gridCol w="1143000">
                  <a:extLst>
                    <a:ext uri="{9D8B030D-6E8A-4147-A177-3AD203B41FA5}">
                      <a16:colId xmlns:a16="http://schemas.microsoft.com/office/drawing/2014/main" val="1314980792"/>
                    </a:ext>
                  </a:extLst>
                </a:gridCol>
                <a:gridCol w="1143000">
                  <a:extLst>
                    <a:ext uri="{9D8B030D-6E8A-4147-A177-3AD203B41FA5}">
                      <a16:colId xmlns:a16="http://schemas.microsoft.com/office/drawing/2014/main" val="2857556178"/>
                    </a:ext>
                  </a:extLst>
                </a:gridCol>
              </a:tblGrid>
              <a:tr h="370840">
                <a:tc>
                  <a:txBody>
                    <a:bodyPr/>
                    <a:lstStyle/>
                    <a:p>
                      <a:pPr algn="l"/>
                      <a:r>
                        <a:rPr lang="en-GB" sz="1200" dirty="0" smtClean="0"/>
                        <a:t>Ordinary time</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dirty="0" smtClean="0"/>
                        <a:t>Community</a:t>
                      </a:r>
                      <a:endParaRPr lang="en-GB" sz="1200" dirty="0"/>
                    </a:p>
                    <a:p>
                      <a:pPr algn="l"/>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pPr algn="l"/>
                      <a:r>
                        <a:rPr lang="en-GB" sz="1200" dirty="0" smtClean="0"/>
                        <a:t>Celebration</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pPr algn="l"/>
                      <a:r>
                        <a:rPr lang="en-GB" sz="1200" dirty="0" smtClean="0"/>
                        <a:t>Blessing</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extLst>
                  <a:ext uri="{0D108BD9-81ED-4DB2-BD59-A6C34878D82A}">
                    <a16:rowId xmlns:a16="http://schemas.microsoft.com/office/drawing/2014/main" val="3850176522"/>
                  </a:ext>
                </a:extLst>
              </a:tr>
              <a:tr h="370840">
                <a:tc>
                  <a:txBody>
                    <a:bodyPr/>
                    <a:lstStyle/>
                    <a:p>
                      <a:pPr algn="l"/>
                      <a:r>
                        <a:rPr lang="en-GB" sz="1200" dirty="0" smtClean="0"/>
                        <a:t>Sacrament </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pPr algn="l"/>
                      <a:r>
                        <a:rPr lang="en-GB" sz="1200" dirty="0" smtClean="0"/>
                        <a:t>Calendar</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dirty="0" smtClean="0"/>
                        <a:t>Seasons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pPr algn="l"/>
                      <a:r>
                        <a:rPr lang="en-GB" sz="1200" dirty="0" smtClean="0"/>
                        <a:t>Feast day</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extLst>
                  <a:ext uri="{0D108BD9-81ED-4DB2-BD59-A6C34878D82A}">
                    <a16:rowId xmlns:a16="http://schemas.microsoft.com/office/drawing/2014/main" val="1819289851"/>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447394806"/>
              </p:ext>
            </p:extLst>
          </p:nvPr>
        </p:nvGraphicFramePr>
        <p:xfrm>
          <a:off x="858078" y="6113566"/>
          <a:ext cx="4572000" cy="926467"/>
        </p:xfrm>
        <a:graphic>
          <a:graphicData uri="http://schemas.openxmlformats.org/drawingml/2006/table">
            <a:tbl>
              <a:tblPr>
                <a:tableStyleId>{5C22544A-7EE6-4342-B048-85BDC9FD1C3A}</a:tableStyleId>
              </a:tblPr>
              <a:tblGrid>
                <a:gridCol w="1143000">
                  <a:extLst>
                    <a:ext uri="{9D8B030D-6E8A-4147-A177-3AD203B41FA5}">
                      <a16:colId xmlns:a16="http://schemas.microsoft.com/office/drawing/2014/main" val="2036518538"/>
                    </a:ext>
                  </a:extLst>
                </a:gridCol>
                <a:gridCol w="1143000">
                  <a:extLst>
                    <a:ext uri="{9D8B030D-6E8A-4147-A177-3AD203B41FA5}">
                      <a16:colId xmlns:a16="http://schemas.microsoft.com/office/drawing/2014/main" val="2896228299"/>
                    </a:ext>
                  </a:extLst>
                </a:gridCol>
                <a:gridCol w="1143000">
                  <a:extLst>
                    <a:ext uri="{9D8B030D-6E8A-4147-A177-3AD203B41FA5}">
                      <a16:colId xmlns:a16="http://schemas.microsoft.com/office/drawing/2014/main" val="1314980792"/>
                    </a:ext>
                  </a:extLst>
                </a:gridCol>
                <a:gridCol w="1143000">
                  <a:extLst>
                    <a:ext uri="{9D8B030D-6E8A-4147-A177-3AD203B41FA5}">
                      <a16:colId xmlns:a16="http://schemas.microsoft.com/office/drawing/2014/main" val="2857556178"/>
                    </a:ext>
                  </a:extLst>
                </a:gridCol>
              </a:tblGrid>
              <a:tr h="423547">
                <a:tc>
                  <a:txBody>
                    <a:bodyPr/>
                    <a:lstStyle/>
                    <a:p>
                      <a:pPr algn="l"/>
                      <a:r>
                        <a:rPr lang="en-GB" dirty="0"/>
                        <a:t>Rock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GB" dirty="0"/>
                        <a:t>Soil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GB" dirty="0"/>
                        <a:t>Fossil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GB" dirty="0"/>
                        <a:t>Metamorphic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850176522"/>
                  </a:ext>
                </a:extLst>
              </a:tr>
              <a:tr h="370840">
                <a:tc>
                  <a:txBody>
                    <a:bodyPr/>
                    <a:lstStyle/>
                    <a:p>
                      <a:pPr algn="l"/>
                      <a:r>
                        <a:rPr lang="en-GB" dirty="0"/>
                        <a:t>Igneous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GB" dirty="0"/>
                        <a:t>Sedimentary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GB" dirty="0"/>
                        <a:t>Pressure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GB" dirty="0"/>
                        <a:t>Organic Matter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819289851"/>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4281789607"/>
              </p:ext>
            </p:extLst>
          </p:nvPr>
        </p:nvGraphicFramePr>
        <p:xfrm>
          <a:off x="858079" y="7555826"/>
          <a:ext cx="4736605" cy="1244600"/>
        </p:xfrm>
        <a:graphic>
          <a:graphicData uri="http://schemas.openxmlformats.org/drawingml/2006/table">
            <a:tbl>
              <a:tblPr firstRow="1" bandRow="1">
                <a:tableStyleId>{5C22544A-7EE6-4342-B048-85BDC9FD1C3A}</a:tableStyleId>
              </a:tblPr>
              <a:tblGrid>
                <a:gridCol w="1160599">
                  <a:extLst>
                    <a:ext uri="{9D8B030D-6E8A-4147-A177-3AD203B41FA5}">
                      <a16:colId xmlns:a16="http://schemas.microsoft.com/office/drawing/2014/main" val="993266430"/>
                    </a:ext>
                  </a:extLst>
                </a:gridCol>
                <a:gridCol w="1071186">
                  <a:extLst>
                    <a:ext uri="{9D8B030D-6E8A-4147-A177-3AD203B41FA5}">
                      <a16:colId xmlns:a16="http://schemas.microsoft.com/office/drawing/2014/main" val="3910798640"/>
                    </a:ext>
                  </a:extLst>
                </a:gridCol>
                <a:gridCol w="1205410">
                  <a:extLst>
                    <a:ext uri="{9D8B030D-6E8A-4147-A177-3AD203B41FA5}">
                      <a16:colId xmlns:a16="http://schemas.microsoft.com/office/drawing/2014/main" val="696544870"/>
                    </a:ext>
                  </a:extLst>
                </a:gridCol>
                <a:gridCol w="1299410">
                  <a:extLst>
                    <a:ext uri="{9D8B030D-6E8A-4147-A177-3AD203B41FA5}">
                      <a16:colId xmlns:a16="http://schemas.microsoft.com/office/drawing/2014/main" val="3215351055"/>
                    </a:ext>
                  </a:extLst>
                </a:gridCol>
              </a:tblGrid>
              <a:tr h="370840">
                <a:tc>
                  <a:txBody>
                    <a:bodyPr/>
                    <a:lstStyle/>
                    <a:p>
                      <a:r>
                        <a:rPr lang="en-GB" b="0" dirty="0" smtClean="0">
                          <a:solidFill>
                            <a:schemeClr val="tx1"/>
                          </a:solidFill>
                        </a:rPr>
                        <a:t>Bronze</a:t>
                      </a: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GB" b="0" dirty="0" smtClean="0">
                          <a:solidFill>
                            <a:schemeClr val="tx1"/>
                          </a:solidFill>
                        </a:rPr>
                        <a:t>Iron</a:t>
                      </a: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GB" b="0" dirty="0" smtClean="0">
                          <a:solidFill>
                            <a:schemeClr val="tx1"/>
                          </a:solidFill>
                        </a:rPr>
                        <a:t>Period</a:t>
                      </a: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GB" b="0" dirty="0" smtClean="0">
                          <a:solidFill>
                            <a:schemeClr val="tx1"/>
                          </a:solidFill>
                        </a:rPr>
                        <a:t>Evidence</a:t>
                      </a: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085409676"/>
                  </a:ext>
                </a:extLst>
              </a:tr>
              <a:tr h="370840">
                <a:tc>
                  <a:txBody>
                    <a:bodyPr/>
                    <a:lstStyle/>
                    <a:p>
                      <a:r>
                        <a:rPr lang="en-GB" dirty="0" smtClean="0"/>
                        <a:t>Reconstruction</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GB" dirty="0" smtClean="0"/>
                        <a:t>Farming</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GB" dirty="0" smtClean="0"/>
                        <a:t>Development</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GB" dirty="0" smtClean="0"/>
                        <a:t>Impressive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818378398"/>
                  </a:ext>
                </a:extLst>
              </a:tr>
              <a:tr h="370840">
                <a:tc>
                  <a:txBody>
                    <a:bodyPr/>
                    <a:lstStyle/>
                    <a:p>
                      <a:r>
                        <a:rPr lang="en-GB" dirty="0" smtClean="0"/>
                        <a:t>Smelting</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GB" dirty="0" smtClean="0"/>
                        <a:t>Ore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GB" dirty="0" smtClean="0"/>
                        <a:t>Hoard</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GB" dirty="0" smtClean="0"/>
                        <a:t>Beliefs </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394311571"/>
                  </a:ext>
                </a:extLst>
              </a:tr>
            </a:tbl>
          </a:graphicData>
        </a:graphic>
      </p:graphicFrame>
    </p:spTree>
    <p:extLst>
      <p:ext uri="{BB962C8B-B14F-4D97-AF65-F5344CB8AC3E}">
        <p14:creationId xmlns:p14="http://schemas.microsoft.com/office/powerpoint/2010/main" val="2195269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88758" y="264695"/>
            <a:ext cx="6304547" cy="9312442"/>
          </a:xfrm>
          <a:prstGeom prst="rect">
            <a:avLst/>
          </a:prstGeom>
          <a:noFill/>
          <a:ln w="57150">
            <a:solidFill>
              <a:srgbClr val="92D050"/>
            </a:solidFill>
          </a:ln>
        </p:spPr>
        <p:txBody>
          <a:bodyPr wrap="square" rtlCol="0">
            <a:spAutoFit/>
          </a:bodyPr>
          <a:lstStyle/>
          <a:p>
            <a:endParaRPr lang="en-GB" dirty="0"/>
          </a:p>
        </p:txBody>
      </p:sp>
      <p:sp>
        <p:nvSpPr>
          <p:cNvPr id="2" name="Title 1"/>
          <p:cNvSpPr>
            <a:spLocks noGrp="1"/>
          </p:cNvSpPr>
          <p:nvPr>
            <p:ph type="ctrTitle"/>
          </p:nvPr>
        </p:nvSpPr>
        <p:spPr>
          <a:xfrm>
            <a:off x="514350" y="290720"/>
            <a:ext cx="5829300" cy="556591"/>
          </a:xfrm>
        </p:spPr>
        <p:txBody>
          <a:bodyPr>
            <a:normAutofit/>
          </a:bodyPr>
          <a:lstStyle/>
          <a:p>
            <a:r>
              <a:rPr lang="en-GB" sz="3200" dirty="0"/>
              <a:t>Year 3 </a:t>
            </a:r>
            <a:r>
              <a:rPr lang="en-GB" sz="3200" dirty="0" smtClean="0"/>
              <a:t>Lent Term 1 2022-2023</a:t>
            </a:r>
            <a:endParaRPr lang="en-GB" sz="3200" dirty="0"/>
          </a:p>
        </p:txBody>
      </p:sp>
      <p:sp>
        <p:nvSpPr>
          <p:cNvPr id="10" name="TextBox 9"/>
          <p:cNvSpPr txBox="1"/>
          <p:nvPr/>
        </p:nvSpPr>
        <p:spPr>
          <a:xfrm>
            <a:off x="514350" y="1133061"/>
            <a:ext cx="5829300" cy="3662541"/>
          </a:xfrm>
          <a:prstGeom prst="rect">
            <a:avLst/>
          </a:prstGeom>
          <a:noFill/>
        </p:spPr>
        <p:txBody>
          <a:bodyPr wrap="square" rtlCol="0">
            <a:spAutoFit/>
          </a:bodyPr>
          <a:lstStyle/>
          <a:p>
            <a:r>
              <a:rPr lang="en-GB" sz="1600" dirty="0"/>
              <a:t>Class Timetable</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r>
              <a:rPr lang="en-GB" dirty="0"/>
              <a:t> </a:t>
            </a:r>
          </a:p>
        </p:txBody>
      </p:sp>
      <p:sp>
        <p:nvSpPr>
          <p:cNvPr id="12" name="TextBox 11"/>
          <p:cNvSpPr txBox="1"/>
          <p:nvPr/>
        </p:nvSpPr>
        <p:spPr>
          <a:xfrm>
            <a:off x="514350" y="5110399"/>
            <a:ext cx="5608154" cy="3323987"/>
          </a:xfrm>
          <a:prstGeom prst="rect">
            <a:avLst/>
          </a:prstGeom>
          <a:noFill/>
        </p:spPr>
        <p:txBody>
          <a:bodyPr wrap="square" rtlCol="0">
            <a:spAutoFit/>
          </a:bodyPr>
          <a:lstStyle/>
          <a:p>
            <a:endParaRPr lang="en-GB" sz="1400" b="1" dirty="0"/>
          </a:p>
          <a:p>
            <a:endParaRPr lang="en-GB" sz="1400" b="1" dirty="0"/>
          </a:p>
          <a:p>
            <a:r>
              <a:rPr lang="en-GB" sz="1400" b="1" dirty="0"/>
              <a:t>Keeping in touch:</a:t>
            </a:r>
          </a:p>
          <a:p>
            <a:endParaRPr lang="en-GB" sz="1400" b="1" dirty="0"/>
          </a:p>
          <a:p>
            <a:r>
              <a:rPr lang="en-US" sz="1400" dirty="0"/>
              <a:t>As parents, you are the first educators of your child and at this school we recognise that the partnership between home and school is fundamental to a child’s success. School staff are always happy to speak to parents during the week before or after school, please contact the below email address or the office for an appointment. </a:t>
            </a:r>
          </a:p>
          <a:p>
            <a:r>
              <a:rPr lang="en-US" sz="1400" dirty="0"/>
              <a:t>Please email the class email address if you need to pass on any information or have any concerns. </a:t>
            </a:r>
          </a:p>
          <a:p>
            <a:r>
              <a:rPr lang="en-US" sz="1400" dirty="0"/>
              <a:t>The email address is </a:t>
            </a:r>
            <a:r>
              <a:rPr lang="en-US" sz="1400" dirty="0">
                <a:hlinkClick r:id="rId2"/>
              </a:rPr>
              <a:t>Year3@st-patricksrc.notts.sch.uk</a:t>
            </a:r>
            <a:r>
              <a:rPr lang="en-US" sz="1400" dirty="0"/>
              <a:t> </a:t>
            </a:r>
          </a:p>
          <a:p>
            <a:endParaRPr lang="en-US" sz="1400" dirty="0"/>
          </a:p>
          <a:p>
            <a:r>
              <a:rPr lang="en-US" sz="1400" dirty="0"/>
              <a:t>We will also keep you informed when we have additional adults working in a class or when there are changes to the staff members. </a:t>
            </a:r>
            <a:endParaRPr lang="en-GB" sz="1400" dirty="0"/>
          </a:p>
        </p:txBody>
      </p:sp>
      <p:pic>
        <p:nvPicPr>
          <p:cNvPr id="3" name="Picture 2"/>
          <p:cNvPicPr>
            <a:picLocks noChangeAspect="1"/>
          </p:cNvPicPr>
          <p:nvPr/>
        </p:nvPicPr>
        <p:blipFill>
          <a:blip r:embed="rId3"/>
          <a:stretch>
            <a:fillRect/>
          </a:stretch>
        </p:blipFill>
        <p:spPr>
          <a:xfrm>
            <a:off x="338137" y="1524352"/>
            <a:ext cx="6181725" cy="2879957"/>
          </a:xfrm>
          <a:prstGeom prst="rect">
            <a:avLst/>
          </a:prstGeom>
        </p:spPr>
      </p:pic>
    </p:spTree>
    <p:extLst>
      <p:ext uri="{BB962C8B-B14F-4D97-AF65-F5344CB8AC3E}">
        <p14:creationId xmlns:p14="http://schemas.microsoft.com/office/powerpoint/2010/main" val="337794962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14</TotalTime>
  <Words>435</Words>
  <Application>Microsoft Office PowerPoint</Application>
  <PresentationFormat>A4 Paper (210x297 mm)</PresentationFormat>
  <Paragraphs>142</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Times New Roman</vt:lpstr>
      <vt:lpstr>Trebuchet MS</vt:lpstr>
      <vt:lpstr>Office Theme</vt:lpstr>
      <vt:lpstr>Year 3 Class information  2022-2023 Lent Term 1</vt:lpstr>
      <vt:lpstr>Year 3 Lent Term 1 2022-2023</vt:lpstr>
      <vt:lpstr>Year Lent Term 1 2022-2023</vt:lpstr>
      <vt:lpstr>Year 3 Lent Term 1 2022-2023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6 Class information  2020-2021 Pentecost term 2</dc:title>
  <dc:creator>Clare Pyatt</dc:creator>
  <cp:lastModifiedBy>Katie Whelan</cp:lastModifiedBy>
  <cp:revision>58</cp:revision>
  <dcterms:created xsi:type="dcterms:W3CDTF">2021-03-01T11:31:52Z</dcterms:created>
  <dcterms:modified xsi:type="dcterms:W3CDTF">2023-01-03T11:31:04Z</dcterms:modified>
</cp:coreProperties>
</file>