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72" r:id="rId3"/>
    <p:sldId id="258" r:id="rId4"/>
    <p:sldId id="259" r:id="rId5"/>
    <p:sldId id="271" r:id="rId6"/>
    <p:sldId id="268" r:id="rId7"/>
    <p:sldId id="260" r:id="rId8"/>
    <p:sldId id="264" r:id="rId9"/>
    <p:sldId id="265" r:id="rId10"/>
    <p:sldId id="266" r:id="rId11"/>
    <p:sldId id="267" r:id="rId12"/>
    <p:sldId id="270"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CA38B8-4389-4120-BDA9-9C799905F99A}" type="datetimeFigureOut">
              <a:rPr lang="en-GB" smtClean="0"/>
              <a:t>03/01/2023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5AC8B0-61BB-41A4-A225-E045F94255D6}" type="slidenum">
              <a:rPr lang="en-GB" smtClean="0"/>
              <a:t>‹#›</a:t>
            </a:fld>
            <a:endParaRPr lang="en-GB"/>
          </a:p>
        </p:txBody>
      </p:sp>
    </p:spTree>
    <p:extLst>
      <p:ext uri="{BB962C8B-B14F-4D97-AF65-F5344CB8AC3E}">
        <p14:creationId xmlns:p14="http://schemas.microsoft.com/office/powerpoint/2010/main" val="37502879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7A0E53-4497-493D-8F58-C48E54A776D0}"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259406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D1CA982-83C4-465A-81CC-0DF5D9584AAF}" type="datetimeFigureOut">
              <a:rPr lang="en-GB" smtClean="0"/>
              <a:t>03/01/2023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3B9985-DB07-4B10-92A0-748B44664EFD}" type="slidenum">
              <a:rPr lang="en-GB" smtClean="0"/>
              <a:t>‹#›</a:t>
            </a:fld>
            <a:endParaRPr lang="en-GB"/>
          </a:p>
        </p:txBody>
      </p:sp>
    </p:spTree>
    <p:extLst>
      <p:ext uri="{BB962C8B-B14F-4D97-AF65-F5344CB8AC3E}">
        <p14:creationId xmlns:p14="http://schemas.microsoft.com/office/powerpoint/2010/main" val="1137455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D1CA982-83C4-465A-81CC-0DF5D9584AAF}" type="datetimeFigureOut">
              <a:rPr lang="en-GB" smtClean="0"/>
              <a:t>03/01/2023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3B9985-DB07-4B10-92A0-748B44664EFD}" type="slidenum">
              <a:rPr lang="en-GB" smtClean="0"/>
              <a:t>‹#›</a:t>
            </a:fld>
            <a:endParaRPr lang="en-GB"/>
          </a:p>
        </p:txBody>
      </p:sp>
    </p:spTree>
    <p:extLst>
      <p:ext uri="{BB962C8B-B14F-4D97-AF65-F5344CB8AC3E}">
        <p14:creationId xmlns:p14="http://schemas.microsoft.com/office/powerpoint/2010/main" val="31945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D1CA982-83C4-465A-81CC-0DF5D9584AAF}" type="datetimeFigureOut">
              <a:rPr lang="en-GB" smtClean="0"/>
              <a:t>03/01/2023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3B9985-DB07-4B10-92A0-748B44664EFD}"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5046167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D1CA982-83C4-465A-81CC-0DF5D9584AAF}" type="datetimeFigureOut">
              <a:rPr lang="en-GB" smtClean="0"/>
              <a:t>03/01/2023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3B9985-DB07-4B10-92A0-748B44664EFD}" type="slidenum">
              <a:rPr lang="en-GB" smtClean="0"/>
              <a:t>‹#›</a:t>
            </a:fld>
            <a:endParaRPr lang="en-GB"/>
          </a:p>
        </p:txBody>
      </p:sp>
    </p:spTree>
    <p:extLst>
      <p:ext uri="{BB962C8B-B14F-4D97-AF65-F5344CB8AC3E}">
        <p14:creationId xmlns:p14="http://schemas.microsoft.com/office/powerpoint/2010/main" val="11133816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D1CA982-83C4-465A-81CC-0DF5D9584AAF}" type="datetimeFigureOut">
              <a:rPr lang="en-GB" smtClean="0"/>
              <a:t>03/01/2023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3B9985-DB07-4B10-92A0-748B44664EFD}"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262383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D1CA982-83C4-465A-81CC-0DF5D9584AAF}" type="datetimeFigureOut">
              <a:rPr lang="en-GB" smtClean="0"/>
              <a:t>03/01/2023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3B9985-DB07-4B10-92A0-748B44664EFD}" type="slidenum">
              <a:rPr lang="en-GB" smtClean="0"/>
              <a:t>‹#›</a:t>
            </a:fld>
            <a:endParaRPr lang="en-GB"/>
          </a:p>
        </p:txBody>
      </p:sp>
    </p:spTree>
    <p:extLst>
      <p:ext uri="{BB962C8B-B14F-4D97-AF65-F5344CB8AC3E}">
        <p14:creationId xmlns:p14="http://schemas.microsoft.com/office/powerpoint/2010/main" val="14875805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1CA982-83C4-465A-81CC-0DF5D9584AAF}" type="datetimeFigureOut">
              <a:rPr lang="en-GB" smtClean="0"/>
              <a:t>03/01/2023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3B9985-DB07-4B10-92A0-748B44664EFD}" type="slidenum">
              <a:rPr lang="en-GB" smtClean="0"/>
              <a:t>‹#›</a:t>
            </a:fld>
            <a:endParaRPr lang="en-GB"/>
          </a:p>
        </p:txBody>
      </p:sp>
    </p:spTree>
    <p:extLst>
      <p:ext uri="{BB962C8B-B14F-4D97-AF65-F5344CB8AC3E}">
        <p14:creationId xmlns:p14="http://schemas.microsoft.com/office/powerpoint/2010/main" val="15556765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1CA982-83C4-465A-81CC-0DF5D9584AAF}" type="datetimeFigureOut">
              <a:rPr lang="en-GB" smtClean="0"/>
              <a:t>03/01/2023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3B9985-DB07-4B10-92A0-748B44664EFD}" type="slidenum">
              <a:rPr lang="en-GB" smtClean="0"/>
              <a:t>‹#›</a:t>
            </a:fld>
            <a:endParaRPr lang="en-GB"/>
          </a:p>
        </p:txBody>
      </p:sp>
    </p:spTree>
    <p:extLst>
      <p:ext uri="{BB962C8B-B14F-4D97-AF65-F5344CB8AC3E}">
        <p14:creationId xmlns:p14="http://schemas.microsoft.com/office/powerpoint/2010/main" val="2737402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1CA982-83C4-465A-81CC-0DF5D9584AAF}" type="datetimeFigureOut">
              <a:rPr lang="en-GB" smtClean="0"/>
              <a:t>03/01/2023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3B9985-DB07-4B10-92A0-748B44664EFD}" type="slidenum">
              <a:rPr lang="en-GB" smtClean="0"/>
              <a:t>‹#›</a:t>
            </a:fld>
            <a:endParaRPr lang="en-GB"/>
          </a:p>
        </p:txBody>
      </p:sp>
    </p:spTree>
    <p:extLst>
      <p:ext uri="{BB962C8B-B14F-4D97-AF65-F5344CB8AC3E}">
        <p14:creationId xmlns:p14="http://schemas.microsoft.com/office/powerpoint/2010/main" val="533060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D1CA982-83C4-465A-81CC-0DF5D9584AAF}" type="datetimeFigureOut">
              <a:rPr lang="en-GB" smtClean="0"/>
              <a:t>03/01/2023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3B9985-DB07-4B10-92A0-748B44664EFD}" type="slidenum">
              <a:rPr lang="en-GB" smtClean="0"/>
              <a:t>‹#›</a:t>
            </a:fld>
            <a:endParaRPr lang="en-GB"/>
          </a:p>
        </p:txBody>
      </p:sp>
    </p:spTree>
    <p:extLst>
      <p:ext uri="{BB962C8B-B14F-4D97-AF65-F5344CB8AC3E}">
        <p14:creationId xmlns:p14="http://schemas.microsoft.com/office/powerpoint/2010/main" val="1066233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D1CA982-83C4-465A-81CC-0DF5D9584AAF}" type="datetimeFigureOut">
              <a:rPr lang="en-GB" smtClean="0"/>
              <a:t>03/01/2023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3B9985-DB07-4B10-92A0-748B44664EFD}" type="slidenum">
              <a:rPr lang="en-GB" smtClean="0"/>
              <a:t>‹#›</a:t>
            </a:fld>
            <a:endParaRPr lang="en-GB"/>
          </a:p>
        </p:txBody>
      </p:sp>
    </p:spTree>
    <p:extLst>
      <p:ext uri="{BB962C8B-B14F-4D97-AF65-F5344CB8AC3E}">
        <p14:creationId xmlns:p14="http://schemas.microsoft.com/office/powerpoint/2010/main" val="4115157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D1CA982-83C4-465A-81CC-0DF5D9584AAF}" type="datetimeFigureOut">
              <a:rPr lang="en-GB" smtClean="0"/>
              <a:t>03/01/2023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03B9985-DB07-4B10-92A0-748B44664EFD}" type="slidenum">
              <a:rPr lang="en-GB" smtClean="0"/>
              <a:t>‹#›</a:t>
            </a:fld>
            <a:endParaRPr lang="en-GB"/>
          </a:p>
        </p:txBody>
      </p:sp>
    </p:spTree>
    <p:extLst>
      <p:ext uri="{BB962C8B-B14F-4D97-AF65-F5344CB8AC3E}">
        <p14:creationId xmlns:p14="http://schemas.microsoft.com/office/powerpoint/2010/main" val="3373243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D1CA982-83C4-465A-81CC-0DF5D9584AAF}" type="datetimeFigureOut">
              <a:rPr lang="en-GB" smtClean="0"/>
              <a:t>03/01/2023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03B9985-DB07-4B10-92A0-748B44664EFD}" type="slidenum">
              <a:rPr lang="en-GB" smtClean="0"/>
              <a:t>‹#›</a:t>
            </a:fld>
            <a:endParaRPr lang="en-GB"/>
          </a:p>
        </p:txBody>
      </p:sp>
    </p:spTree>
    <p:extLst>
      <p:ext uri="{BB962C8B-B14F-4D97-AF65-F5344CB8AC3E}">
        <p14:creationId xmlns:p14="http://schemas.microsoft.com/office/powerpoint/2010/main" val="828042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1CA982-83C4-465A-81CC-0DF5D9584AAF}" type="datetimeFigureOut">
              <a:rPr lang="en-GB" smtClean="0"/>
              <a:t>03/01/2023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03B9985-DB07-4B10-92A0-748B44664EFD}" type="slidenum">
              <a:rPr lang="en-GB" smtClean="0"/>
              <a:t>‹#›</a:t>
            </a:fld>
            <a:endParaRPr lang="en-GB"/>
          </a:p>
        </p:txBody>
      </p:sp>
    </p:spTree>
    <p:extLst>
      <p:ext uri="{BB962C8B-B14F-4D97-AF65-F5344CB8AC3E}">
        <p14:creationId xmlns:p14="http://schemas.microsoft.com/office/powerpoint/2010/main" val="819441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D1CA982-83C4-465A-81CC-0DF5D9584AAF}" type="datetimeFigureOut">
              <a:rPr lang="en-GB" smtClean="0"/>
              <a:t>03/01/2023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3B9985-DB07-4B10-92A0-748B44664EFD}" type="slidenum">
              <a:rPr lang="en-GB" smtClean="0"/>
              <a:t>‹#›</a:t>
            </a:fld>
            <a:endParaRPr lang="en-GB"/>
          </a:p>
        </p:txBody>
      </p:sp>
    </p:spTree>
    <p:extLst>
      <p:ext uri="{BB962C8B-B14F-4D97-AF65-F5344CB8AC3E}">
        <p14:creationId xmlns:p14="http://schemas.microsoft.com/office/powerpoint/2010/main" val="159878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D1CA982-83C4-465A-81CC-0DF5D9584AAF}" type="datetimeFigureOut">
              <a:rPr lang="en-GB" smtClean="0"/>
              <a:t>03/01/2023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3B9985-DB07-4B10-92A0-748B44664EFD}" type="slidenum">
              <a:rPr lang="en-GB" smtClean="0"/>
              <a:t>‹#›</a:t>
            </a:fld>
            <a:endParaRPr lang="en-GB"/>
          </a:p>
        </p:txBody>
      </p:sp>
    </p:spTree>
    <p:extLst>
      <p:ext uri="{BB962C8B-B14F-4D97-AF65-F5344CB8AC3E}">
        <p14:creationId xmlns:p14="http://schemas.microsoft.com/office/powerpoint/2010/main" val="2682325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D1CA982-83C4-465A-81CC-0DF5D9584AAF}" type="datetimeFigureOut">
              <a:rPr lang="en-GB" smtClean="0"/>
              <a:t>03/01/2023</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03B9985-DB07-4B10-92A0-748B44664EFD}" type="slidenum">
              <a:rPr lang="en-GB" smtClean="0"/>
              <a:t>‹#›</a:t>
            </a:fld>
            <a:endParaRPr lang="en-GB"/>
          </a:p>
        </p:txBody>
      </p:sp>
    </p:spTree>
    <p:extLst>
      <p:ext uri="{BB962C8B-B14F-4D97-AF65-F5344CB8AC3E}">
        <p14:creationId xmlns:p14="http://schemas.microsoft.com/office/powerpoint/2010/main" val="24433254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www.st-patricksrc.notts.sch.uk/our-academy/our-staff/" TargetMode="Externa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 Id="rId5" Type="http://schemas.openxmlformats.org/officeDocument/2006/relationships/hyperlink" Target="https://www.st-patricksrc.notts.sch.uk/" TargetMode="External"/><Relationship Id="rId4" Type="http://schemas.openxmlformats.org/officeDocument/2006/relationships/hyperlink" Target="mailto:Year4@st-patricksrc.notts.sch.uk"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2386" y="4128686"/>
            <a:ext cx="9144000" cy="2387600"/>
          </a:xfrm>
        </p:spPr>
        <p:txBody>
          <a:bodyPr>
            <a:normAutofit fontScale="90000"/>
          </a:bodyPr>
          <a:lstStyle/>
          <a:p>
            <a:r>
              <a:rPr lang="en-GB" sz="4800" dirty="0" smtClean="0"/>
              <a:t> </a:t>
            </a:r>
            <a:r>
              <a:rPr lang="en-GB" sz="4800" dirty="0"/>
              <a:t/>
            </a:r>
            <a:br>
              <a:rPr lang="en-GB" sz="4800" dirty="0"/>
            </a:br>
            <a:r>
              <a:rPr lang="en-GB" sz="4800" dirty="0"/>
              <a:t/>
            </a:r>
            <a:br>
              <a:rPr lang="en-GB" sz="4800" dirty="0"/>
            </a:br>
            <a:r>
              <a:rPr lang="en-GB" sz="4800" dirty="0" smtClean="0"/>
              <a:t/>
            </a:r>
            <a:br>
              <a:rPr lang="en-GB" sz="4800" dirty="0" smtClean="0"/>
            </a:br>
            <a:r>
              <a:rPr lang="en-GB" sz="4800" dirty="0" smtClean="0"/>
              <a:t>Teacher- Miss Whelan             </a:t>
            </a:r>
            <a:br>
              <a:rPr lang="en-GB" sz="4800" dirty="0" smtClean="0"/>
            </a:br>
            <a:r>
              <a:rPr lang="en-GB" sz="4800" dirty="0" smtClean="0"/>
              <a:t>Teaching Assistant- </a:t>
            </a:r>
            <a:r>
              <a:rPr lang="en-GB" sz="4800" dirty="0" smtClean="0"/>
              <a:t>Mrs Hoskins</a:t>
            </a:r>
            <a:r>
              <a:rPr lang="en-GB" sz="4800" dirty="0" smtClean="0"/>
              <a:t/>
            </a:r>
            <a:br>
              <a:rPr lang="en-GB" sz="4800" dirty="0" smtClean="0"/>
            </a:br>
            <a:r>
              <a:rPr lang="en-GB" sz="4800" dirty="0" smtClean="0"/>
              <a:t/>
            </a:r>
            <a:br>
              <a:rPr lang="en-GB" sz="4800" dirty="0" smtClean="0"/>
            </a:br>
            <a:r>
              <a:rPr lang="en-GB" sz="4800" dirty="0" smtClean="0"/>
              <a:t/>
            </a:r>
            <a:br>
              <a:rPr lang="en-GB" sz="4800" dirty="0" smtClean="0"/>
            </a:br>
            <a:r>
              <a:rPr lang="en-GB" sz="4800" dirty="0"/>
              <a:t/>
            </a:r>
            <a:br>
              <a:rPr lang="en-GB" sz="4800" dirty="0"/>
            </a:br>
            <a:endParaRPr lang="en-GB" sz="4800" dirty="0"/>
          </a:p>
        </p:txBody>
      </p:sp>
      <p:sp>
        <p:nvSpPr>
          <p:cNvPr id="3" name="Subtitle 2"/>
          <p:cNvSpPr>
            <a:spLocks noGrp="1"/>
          </p:cNvSpPr>
          <p:nvPr>
            <p:ph type="subTitle" idx="1"/>
          </p:nvPr>
        </p:nvSpPr>
        <p:spPr>
          <a:xfrm>
            <a:off x="1429066" y="5783060"/>
            <a:ext cx="9144000" cy="1655762"/>
          </a:xfrm>
        </p:spPr>
        <p:txBody>
          <a:bodyPr/>
          <a:lstStyle/>
          <a:p>
            <a:r>
              <a:rPr lang="en-US" dirty="0">
                <a:latin typeface="+mj-lt"/>
              </a:rPr>
              <a:t>Belonging, caring, sharing safe in the arms of </a:t>
            </a:r>
            <a:endParaRPr lang="en-GB" dirty="0">
              <a:latin typeface="+mj-lt"/>
            </a:endParaRPr>
          </a:p>
          <a:p>
            <a:r>
              <a:rPr lang="en-US" dirty="0">
                <a:latin typeface="+mj-lt"/>
              </a:rPr>
              <a:t>God’s love</a:t>
            </a:r>
            <a:endParaRPr lang="en-GB" dirty="0">
              <a:latin typeface="+mj-lt"/>
            </a:endParaRP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3072" y="632440"/>
            <a:ext cx="1971040" cy="2460625"/>
          </a:xfrm>
          <a:prstGeom prst="rect">
            <a:avLst/>
          </a:prstGeom>
          <a:noFill/>
          <a:ln>
            <a:noFill/>
          </a:ln>
        </p:spPr>
      </p:pic>
      <p:pic>
        <p:nvPicPr>
          <p:cNvPr id="5" name="Picture 4"/>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56386" y="137566"/>
            <a:ext cx="2160905" cy="2344420"/>
          </a:xfrm>
          <a:prstGeom prst="rect">
            <a:avLst/>
          </a:prstGeom>
          <a:noFill/>
          <a:ln>
            <a:noFill/>
          </a:ln>
        </p:spPr>
      </p:pic>
      <p:sp>
        <p:nvSpPr>
          <p:cNvPr id="6" name="TextBox 5"/>
          <p:cNvSpPr txBox="1"/>
          <p:nvPr/>
        </p:nvSpPr>
        <p:spPr>
          <a:xfrm>
            <a:off x="3084394" y="286603"/>
            <a:ext cx="6209731" cy="1569660"/>
          </a:xfrm>
          <a:prstGeom prst="rect">
            <a:avLst/>
          </a:prstGeom>
          <a:noFill/>
        </p:spPr>
        <p:txBody>
          <a:bodyPr wrap="square" rtlCol="0">
            <a:spAutoFit/>
          </a:bodyPr>
          <a:lstStyle/>
          <a:p>
            <a:r>
              <a:rPr lang="en-GB" sz="4800" dirty="0" smtClean="0">
                <a:solidFill>
                  <a:srgbClr val="92D050"/>
                </a:solidFill>
              </a:rPr>
              <a:t>Meet the Teacher </a:t>
            </a:r>
          </a:p>
          <a:p>
            <a:r>
              <a:rPr lang="en-US" sz="4800" dirty="0" smtClean="0">
                <a:solidFill>
                  <a:srgbClr val="92D050"/>
                </a:solidFill>
              </a:rPr>
              <a:t>Year 3</a:t>
            </a:r>
            <a:endParaRPr lang="en-GB" sz="4800" dirty="0">
              <a:solidFill>
                <a:srgbClr val="92D050"/>
              </a:solidFill>
            </a:endParaRPr>
          </a:p>
        </p:txBody>
      </p:sp>
    </p:spTree>
    <p:extLst>
      <p:ext uri="{BB962C8B-B14F-4D97-AF65-F5344CB8AC3E}">
        <p14:creationId xmlns:p14="http://schemas.microsoft.com/office/powerpoint/2010/main" val="34982615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91068" y="289984"/>
            <a:ext cx="11859905" cy="6426697"/>
          </a:xfrm>
          <a:prstGeom prst="rect">
            <a:avLst/>
          </a:prstGeom>
          <a:noFill/>
          <a:ln w="76200">
            <a:solidFill>
              <a:schemeClr val="accent6">
                <a:lumMod val="75000"/>
              </a:schemeClr>
            </a:solidFill>
          </a:ln>
        </p:spPr>
        <p:txBody>
          <a:bodyPr wrap="square" rtlCol="0">
            <a:spAutoFit/>
          </a:bodyPr>
          <a:lstStyle/>
          <a:p>
            <a:endParaRPr lang="en-GB" dirty="0"/>
          </a:p>
        </p:txBody>
      </p:sp>
      <p:sp>
        <p:nvSpPr>
          <p:cNvPr id="3" name="Subtitle 2"/>
          <p:cNvSpPr>
            <a:spLocks noGrp="1"/>
          </p:cNvSpPr>
          <p:nvPr>
            <p:ph type="subTitle" idx="1"/>
          </p:nvPr>
        </p:nvSpPr>
        <p:spPr>
          <a:xfrm>
            <a:off x="1578592" y="5873170"/>
            <a:ext cx="9144000" cy="1655762"/>
          </a:xfrm>
        </p:spPr>
        <p:txBody>
          <a:bodyPr/>
          <a:lstStyle/>
          <a:p>
            <a:r>
              <a:rPr lang="en-US" dirty="0">
                <a:latin typeface="+mj-lt"/>
              </a:rPr>
              <a:t>Belonging, caring, sharing safe in the arms of </a:t>
            </a:r>
            <a:endParaRPr lang="en-GB" dirty="0">
              <a:latin typeface="+mj-lt"/>
            </a:endParaRPr>
          </a:p>
          <a:p>
            <a:r>
              <a:rPr lang="en-US" dirty="0">
                <a:latin typeface="+mj-lt"/>
              </a:rPr>
              <a:t>God’s love</a:t>
            </a:r>
            <a:endParaRPr lang="en-GB" dirty="0">
              <a:latin typeface="+mj-lt"/>
            </a:endParaRP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4774" y="428649"/>
            <a:ext cx="931763" cy="1277322"/>
          </a:xfrm>
          <a:prstGeom prst="rect">
            <a:avLst/>
          </a:prstGeom>
          <a:noFill/>
          <a:ln>
            <a:noFill/>
          </a:ln>
        </p:spPr>
      </p:pic>
      <p:pic>
        <p:nvPicPr>
          <p:cNvPr id="5" name="Picture 4"/>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22592" y="446161"/>
            <a:ext cx="1144743" cy="1242297"/>
          </a:xfrm>
          <a:prstGeom prst="rect">
            <a:avLst/>
          </a:prstGeom>
          <a:noFill/>
          <a:ln>
            <a:noFill/>
          </a:ln>
        </p:spPr>
      </p:pic>
      <p:sp>
        <p:nvSpPr>
          <p:cNvPr id="9" name="TextBox 8"/>
          <p:cNvSpPr txBox="1"/>
          <p:nvPr/>
        </p:nvSpPr>
        <p:spPr>
          <a:xfrm>
            <a:off x="1578592" y="446161"/>
            <a:ext cx="8861945" cy="3785652"/>
          </a:xfrm>
          <a:prstGeom prst="rect">
            <a:avLst/>
          </a:prstGeom>
          <a:solidFill>
            <a:schemeClr val="bg1"/>
          </a:solidFill>
          <a:ln w="57150">
            <a:solidFill>
              <a:schemeClr val="accent6">
                <a:lumMod val="75000"/>
              </a:schemeClr>
            </a:solidFill>
          </a:ln>
        </p:spPr>
        <p:txBody>
          <a:bodyPr wrap="square" rtlCol="0">
            <a:spAutoFit/>
          </a:bodyPr>
          <a:lstStyle/>
          <a:p>
            <a:r>
              <a:rPr lang="en-US" sz="2400" b="1" dirty="0">
                <a:latin typeface="+mj-lt"/>
              </a:rPr>
              <a:t>STAR </a:t>
            </a:r>
            <a:r>
              <a:rPr lang="en-US" sz="2400" b="1" dirty="0" err="1">
                <a:latin typeface="+mj-lt"/>
              </a:rPr>
              <a:t>Maths</a:t>
            </a:r>
            <a:r>
              <a:rPr lang="en-US" sz="2400" b="1" dirty="0">
                <a:latin typeface="+mj-lt"/>
              </a:rPr>
              <a:t> </a:t>
            </a:r>
            <a:r>
              <a:rPr lang="en-US" sz="2400" b="1" dirty="0" smtClean="0">
                <a:latin typeface="+mj-lt"/>
              </a:rPr>
              <a:t>assessment Y2-6</a:t>
            </a:r>
            <a:endParaRPr lang="en-US" sz="2400" b="1" dirty="0">
              <a:latin typeface="+mj-lt"/>
            </a:endParaRPr>
          </a:p>
          <a:p>
            <a:endParaRPr lang="en-US" sz="2400" dirty="0">
              <a:latin typeface="+mj-lt"/>
            </a:endParaRPr>
          </a:p>
          <a:p>
            <a:r>
              <a:rPr lang="en-US" sz="2400" dirty="0">
                <a:latin typeface="+mj-lt"/>
              </a:rPr>
              <a:t>Star Assessments are short tests that provide teachers with learning data. Star tests are computer adaptive, which means they adjust to each answer your child provides. This helps teachers get the best data to help your child in the shortest amount of testing time (about one-third of the time other tests take).</a:t>
            </a:r>
          </a:p>
          <a:p>
            <a:r>
              <a:rPr lang="en-US" sz="2400" dirty="0">
                <a:latin typeface="+mj-lt"/>
              </a:rPr>
              <a:t>Your child may take a Star test for early literacy, math, reading, or other subjects of their teacher’s choice</a:t>
            </a:r>
          </a:p>
          <a:p>
            <a:r>
              <a:rPr lang="en-US" sz="2400" dirty="0">
                <a:latin typeface="Twinkl Cursive Looped Thin" panose="02000000000000000000" pitchFamily="2" charset="0"/>
              </a:rPr>
              <a:t> </a:t>
            </a:r>
          </a:p>
        </p:txBody>
      </p:sp>
    </p:spTree>
    <p:extLst>
      <p:ext uri="{BB962C8B-B14F-4D97-AF65-F5344CB8AC3E}">
        <p14:creationId xmlns:p14="http://schemas.microsoft.com/office/powerpoint/2010/main" val="22230636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91068" y="282169"/>
            <a:ext cx="11859905" cy="6426697"/>
          </a:xfrm>
          <a:prstGeom prst="rect">
            <a:avLst/>
          </a:prstGeom>
          <a:noFill/>
          <a:ln w="76200">
            <a:solidFill>
              <a:schemeClr val="accent6">
                <a:lumMod val="75000"/>
              </a:schemeClr>
            </a:solidFill>
          </a:ln>
        </p:spPr>
        <p:txBody>
          <a:bodyPr wrap="square" rtlCol="0">
            <a:spAutoFit/>
          </a:bodyPr>
          <a:lstStyle/>
          <a:p>
            <a:endParaRPr lang="en-GB" dirty="0"/>
          </a:p>
        </p:txBody>
      </p:sp>
      <p:sp>
        <p:nvSpPr>
          <p:cNvPr id="3" name="Subtitle 2"/>
          <p:cNvSpPr>
            <a:spLocks noGrp="1"/>
          </p:cNvSpPr>
          <p:nvPr>
            <p:ph type="subTitle" idx="1"/>
          </p:nvPr>
        </p:nvSpPr>
        <p:spPr>
          <a:xfrm>
            <a:off x="1578592" y="5873170"/>
            <a:ext cx="9144000" cy="1655762"/>
          </a:xfrm>
        </p:spPr>
        <p:txBody>
          <a:bodyPr/>
          <a:lstStyle/>
          <a:p>
            <a:r>
              <a:rPr lang="en-US" dirty="0">
                <a:latin typeface="+mj-lt"/>
              </a:rPr>
              <a:t>Belonging, caring, sharing safe in the arms of </a:t>
            </a:r>
            <a:endParaRPr lang="en-GB" dirty="0">
              <a:latin typeface="+mj-lt"/>
            </a:endParaRPr>
          </a:p>
          <a:p>
            <a:r>
              <a:rPr lang="en-US" dirty="0">
                <a:latin typeface="+mj-lt"/>
              </a:rPr>
              <a:t>God’s love</a:t>
            </a:r>
            <a:endParaRPr lang="en-GB" dirty="0">
              <a:latin typeface="+mj-lt"/>
            </a:endParaRP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4774" y="428649"/>
            <a:ext cx="931763" cy="1277322"/>
          </a:xfrm>
          <a:prstGeom prst="rect">
            <a:avLst/>
          </a:prstGeom>
          <a:noFill/>
          <a:ln>
            <a:noFill/>
          </a:ln>
        </p:spPr>
      </p:pic>
      <p:pic>
        <p:nvPicPr>
          <p:cNvPr id="5" name="Picture 4"/>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22592" y="446161"/>
            <a:ext cx="1144743" cy="1242297"/>
          </a:xfrm>
          <a:prstGeom prst="rect">
            <a:avLst/>
          </a:prstGeom>
          <a:noFill/>
          <a:ln>
            <a:noFill/>
          </a:ln>
        </p:spPr>
      </p:pic>
      <p:sp>
        <p:nvSpPr>
          <p:cNvPr id="9" name="TextBox 8"/>
          <p:cNvSpPr txBox="1"/>
          <p:nvPr/>
        </p:nvSpPr>
        <p:spPr>
          <a:xfrm>
            <a:off x="1578592" y="579154"/>
            <a:ext cx="8861945" cy="2308324"/>
          </a:xfrm>
          <a:prstGeom prst="rect">
            <a:avLst/>
          </a:prstGeom>
          <a:solidFill>
            <a:schemeClr val="bg1"/>
          </a:solidFill>
          <a:ln w="57150">
            <a:solidFill>
              <a:schemeClr val="accent6">
                <a:lumMod val="75000"/>
              </a:schemeClr>
            </a:solidFill>
          </a:ln>
        </p:spPr>
        <p:txBody>
          <a:bodyPr wrap="square" rtlCol="0">
            <a:spAutoFit/>
          </a:bodyPr>
          <a:lstStyle/>
          <a:p>
            <a:r>
              <a:rPr lang="en-US" sz="2400" dirty="0" smtClean="0">
                <a:latin typeface="+mj-lt"/>
              </a:rPr>
              <a:t>No specific assessment in Year 3.  Throughout the year we will use both formative and summative assessment to measure progress, for example:</a:t>
            </a:r>
          </a:p>
          <a:p>
            <a:pPr marL="342900" indent="-342900">
              <a:buFont typeface="Arial" panose="020B0604020202020204" pitchFamily="34" charset="0"/>
              <a:buChar char="•"/>
            </a:pPr>
            <a:r>
              <a:rPr lang="en-US" sz="2400" dirty="0" smtClean="0">
                <a:latin typeface="+mj-lt"/>
              </a:rPr>
              <a:t>STAR assessment</a:t>
            </a:r>
          </a:p>
          <a:p>
            <a:pPr marL="342900" indent="-342900">
              <a:buFont typeface="Arial" panose="020B0604020202020204" pitchFamily="34" charset="0"/>
              <a:buChar char="•"/>
            </a:pPr>
            <a:r>
              <a:rPr lang="en-US" sz="2400" dirty="0" smtClean="0">
                <a:latin typeface="+mj-lt"/>
              </a:rPr>
              <a:t>Pre and post learning</a:t>
            </a:r>
          </a:p>
          <a:p>
            <a:pPr marL="342900" indent="-342900">
              <a:buFont typeface="Arial" panose="020B0604020202020204" pitchFamily="34" charset="0"/>
              <a:buChar char="•"/>
            </a:pPr>
            <a:r>
              <a:rPr lang="en-US" sz="2400" dirty="0" smtClean="0">
                <a:latin typeface="+mj-lt"/>
              </a:rPr>
              <a:t>Quizzes – times tables, spelling</a:t>
            </a:r>
          </a:p>
        </p:txBody>
      </p:sp>
    </p:spTree>
    <p:extLst>
      <p:ext uri="{BB962C8B-B14F-4D97-AF65-F5344CB8AC3E}">
        <p14:creationId xmlns:p14="http://schemas.microsoft.com/office/powerpoint/2010/main" val="12472136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91068" y="274354"/>
            <a:ext cx="11859905" cy="6426697"/>
          </a:xfrm>
          <a:prstGeom prst="rect">
            <a:avLst/>
          </a:prstGeom>
          <a:noFill/>
          <a:ln w="76200">
            <a:solidFill>
              <a:schemeClr val="accent6">
                <a:lumMod val="75000"/>
              </a:schemeClr>
            </a:solidFill>
          </a:ln>
        </p:spPr>
        <p:txBody>
          <a:bodyPr wrap="square" rtlCol="0">
            <a:spAutoFit/>
          </a:bodyPr>
          <a:lstStyle/>
          <a:p>
            <a:endParaRPr lang="en-GB" dirty="0"/>
          </a:p>
        </p:txBody>
      </p:sp>
      <p:sp>
        <p:nvSpPr>
          <p:cNvPr id="3" name="Subtitle 2"/>
          <p:cNvSpPr>
            <a:spLocks noGrp="1"/>
          </p:cNvSpPr>
          <p:nvPr>
            <p:ph type="subTitle" idx="1"/>
          </p:nvPr>
        </p:nvSpPr>
        <p:spPr>
          <a:xfrm>
            <a:off x="1578592" y="5873170"/>
            <a:ext cx="9144000" cy="1655762"/>
          </a:xfrm>
        </p:spPr>
        <p:txBody>
          <a:bodyPr/>
          <a:lstStyle/>
          <a:p>
            <a:r>
              <a:rPr lang="en-US" dirty="0">
                <a:latin typeface="+mj-lt"/>
              </a:rPr>
              <a:t>Belonging, caring, sharing safe in the arms of </a:t>
            </a:r>
            <a:endParaRPr lang="en-GB" dirty="0">
              <a:latin typeface="+mj-lt"/>
            </a:endParaRPr>
          </a:p>
          <a:p>
            <a:r>
              <a:rPr lang="en-US" dirty="0">
                <a:latin typeface="+mj-lt"/>
              </a:rPr>
              <a:t>God’s love</a:t>
            </a:r>
            <a:endParaRPr lang="en-GB" dirty="0">
              <a:latin typeface="+mj-lt"/>
            </a:endParaRP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4774" y="428649"/>
            <a:ext cx="931763" cy="1277322"/>
          </a:xfrm>
          <a:prstGeom prst="rect">
            <a:avLst/>
          </a:prstGeom>
          <a:noFill/>
          <a:ln>
            <a:noFill/>
          </a:ln>
        </p:spPr>
      </p:pic>
      <p:pic>
        <p:nvPicPr>
          <p:cNvPr id="5" name="Picture 4"/>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22592" y="446161"/>
            <a:ext cx="1144743" cy="1242297"/>
          </a:xfrm>
          <a:prstGeom prst="rect">
            <a:avLst/>
          </a:prstGeom>
          <a:noFill/>
          <a:ln>
            <a:noFill/>
          </a:ln>
        </p:spPr>
      </p:pic>
      <p:sp>
        <p:nvSpPr>
          <p:cNvPr id="9" name="TextBox 8"/>
          <p:cNvSpPr txBox="1"/>
          <p:nvPr/>
        </p:nvSpPr>
        <p:spPr>
          <a:xfrm>
            <a:off x="1578592" y="446161"/>
            <a:ext cx="8861945" cy="4524315"/>
          </a:xfrm>
          <a:prstGeom prst="rect">
            <a:avLst/>
          </a:prstGeom>
          <a:solidFill>
            <a:schemeClr val="bg1"/>
          </a:solidFill>
          <a:ln w="57150">
            <a:solidFill>
              <a:schemeClr val="accent6">
                <a:lumMod val="75000"/>
              </a:schemeClr>
            </a:solidFill>
          </a:ln>
        </p:spPr>
        <p:txBody>
          <a:bodyPr wrap="square" rtlCol="0">
            <a:spAutoFit/>
          </a:bodyPr>
          <a:lstStyle/>
          <a:p>
            <a:r>
              <a:rPr lang="en-US" sz="2400" dirty="0" smtClean="0">
                <a:latin typeface="+mj-lt"/>
              </a:rPr>
              <a:t>Support at home</a:t>
            </a:r>
          </a:p>
          <a:p>
            <a:endParaRPr lang="en-US" sz="2400" dirty="0">
              <a:latin typeface="+mj-lt"/>
            </a:endParaRPr>
          </a:p>
          <a:p>
            <a:r>
              <a:rPr lang="en-US" sz="2400" dirty="0" smtClean="0">
                <a:latin typeface="+mj-lt"/>
              </a:rPr>
              <a:t>We thank you for your support at home right from the beginning of this term.</a:t>
            </a:r>
          </a:p>
          <a:p>
            <a:endParaRPr lang="en-US" sz="2400" dirty="0">
              <a:latin typeface="+mj-lt"/>
            </a:endParaRPr>
          </a:p>
          <a:p>
            <a:r>
              <a:rPr lang="en-US" sz="2400" dirty="0" smtClean="0">
                <a:latin typeface="+mj-lt"/>
              </a:rPr>
              <a:t>We will continue to keep you updated and informed of any changes in class. </a:t>
            </a:r>
          </a:p>
          <a:p>
            <a:endParaRPr lang="en-US" sz="2400" dirty="0">
              <a:latin typeface="+mj-lt"/>
            </a:endParaRPr>
          </a:p>
          <a:p>
            <a:r>
              <a:rPr lang="en-US" sz="2400" dirty="0" smtClean="0">
                <a:latin typeface="+mj-lt"/>
              </a:rPr>
              <a:t>Homework is set on Friday and due in the following week. We will look through homework and ensure that if there is anything children are unsure of or struggle with, that we pick up on this and spend time going over it. </a:t>
            </a:r>
            <a:endParaRPr lang="en-US" sz="2400" dirty="0">
              <a:latin typeface="+mj-lt"/>
            </a:endParaRPr>
          </a:p>
        </p:txBody>
      </p:sp>
    </p:spTree>
    <p:extLst>
      <p:ext uri="{BB962C8B-B14F-4D97-AF65-F5344CB8AC3E}">
        <p14:creationId xmlns:p14="http://schemas.microsoft.com/office/powerpoint/2010/main" val="11049672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91068" y="274354"/>
            <a:ext cx="11859905" cy="6426697"/>
          </a:xfrm>
          <a:prstGeom prst="rect">
            <a:avLst/>
          </a:prstGeom>
          <a:noFill/>
          <a:ln w="76200">
            <a:solidFill>
              <a:schemeClr val="accent6">
                <a:lumMod val="75000"/>
              </a:schemeClr>
            </a:solidFill>
          </a:ln>
        </p:spPr>
        <p:txBody>
          <a:bodyPr wrap="square" rtlCol="0">
            <a:spAutoFit/>
          </a:bodyPr>
          <a:lstStyle/>
          <a:p>
            <a:endParaRPr lang="en-GB" dirty="0"/>
          </a:p>
        </p:txBody>
      </p:sp>
      <p:sp>
        <p:nvSpPr>
          <p:cNvPr id="3" name="Subtitle 2"/>
          <p:cNvSpPr>
            <a:spLocks noGrp="1"/>
          </p:cNvSpPr>
          <p:nvPr>
            <p:ph type="subTitle" idx="1"/>
          </p:nvPr>
        </p:nvSpPr>
        <p:spPr>
          <a:xfrm>
            <a:off x="1578592" y="5873170"/>
            <a:ext cx="9144000" cy="1655762"/>
          </a:xfrm>
        </p:spPr>
        <p:txBody>
          <a:bodyPr/>
          <a:lstStyle/>
          <a:p>
            <a:r>
              <a:rPr lang="en-US" dirty="0">
                <a:latin typeface="+mj-lt"/>
              </a:rPr>
              <a:t>Belonging, caring, sharing safe in the arms of </a:t>
            </a:r>
            <a:endParaRPr lang="en-GB" dirty="0">
              <a:latin typeface="+mj-lt"/>
            </a:endParaRPr>
          </a:p>
          <a:p>
            <a:r>
              <a:rPr lang="en-US" dirty="0">
                <a:latin typeface="+mj-lt"/>
              </a:rPr>
              <a:t>God’s love</a:t>
            </a:r>
            <a:endParaRPr lang="en-GB" dirty="0">
              <a:latin typeface="+mj-lt"/>
            </a:endParaRP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4774" y="428649"/>
            <a:ext cx="931763" cy="1277322"/>
          </a:xfrm>
          <a:prstGeom prst="rect">
            <a:avLst/>
          </a:prstGeom>
          <a:noFill/>
          <a:ln>
            <a:noFill/>
          </a:ln>
        </p:spPr>
      </p:pic>
      <p:pic>
        <p:nvPicPr>
          <p:cNvPr id="5" name="Picture 4"/>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22592" y="446161"/>
            <a:ext cx="1144743" cy="1242297"/>
          </a:xfrm>
          <a:prstGeom prst="rect">
            <a:avLst/>
          </a:prstGeom>
          <a:noFill/>
          <a:ln>
            <a:noFill/>
          </a:ln>
        </p:spPr>
      </p:pic>
      <p:sp>
        <p:nvSpPr>
          <p:cNvPr id="9" name="TextBox 8"/>
          <p:cNvSpPr txBox="1"/>
          <p:nvPr/>
        </p:nvSpPr>
        <p:spPr>
          <a:xfrm>
            <a:off x="1578592" y="442273"/>
            <a:ext cx="8861945" cy="830997"/>
          </a:xfrm>
          <a:prstGeom prst="rect">
            <a:avLst/>
          </a:prstGeom>
          <a:solidFill>
            <a:schemeClr val="bg1"/>
          </a:solidFill>
          <a:ln w="57150">
            <a:solidFill>
              <a:schemeClr val="accent6">
                <a:lumMod val="75000"/>
              </a:schemeClr>
            </a:solidFill>
          </a:ln>
        </p:spPr>
        <p:txBody>
          <a:bodyPr wrap="square" rtlCol="0">
            <a:spAutoFit/>
          </a:bodyPr>
          <a:lstStyle/>
          <a:p>
            <a:r>
              <a:rPr lang="en-US" sz="4800" dirty="0">
                <a:latin typeface="+mj-lt"/>
              </a:rPr>
              <a:t>Any questions </a:t>
            </a:r>
          </a:p>
        </p:txBody>
      </p:sp>
    </p:spTree>
    <p:extLst>
      <p:ext uri="{BB962C8B-B14F-4D97-AF65-F5344CB8AC3E}">
        <p14:creationId xmlns:p14="http://schemas.microsoft.com/office/powerpoint/2010/main" val="7771040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34164" y="34263"/>
            <a:ext cx="979418" cy="1217995"/>
          </a:xfrm>
          <a:prstGeom prst="rect">
            <a:avLst/>
          </a:prstGeom>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9346" y="103049"/>
            <a:ext cx="1003585" cy="1088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5"/>
          <a:stretch>
            <a:fillRect/>
          </a:stretch>
        </p:blipFill>
        <p:spPr>
          <a:xfrm>
            <a:off x="9027015" y="103049"/>
            <a:ext cx="3048197" cy="918496"/>
          </a:xfrm>
          <a:prstGeom prst="rect">
            <a:avLst/>
          </a:prstGeom>
        </p:spPr>
      </p:pic>
      <p:sp>
        <p:nvSpPr>
          <p:cNvPr id="2" name="TextBox 1"/>
          <p:cNvSpPr txBox="1"/>
          <p:nvPr/>
        </p:nvSpPr>
        <p:spPr>
          <a:xfrm>
            <a:off x="1561138" y="190548"/>
            <a:ext cx="8529851" cy="584775"/>
          </a:xfrm>
          <a:prstGeom prst="rect">
            <a:avLst/>
          </a:prstGeom>
          <a:noFill/>
        </p:spPr>
        <p:txBody>
          <a:bodyPr wrap="square" rtlCol="0">
            <a:spAutoFit/>
          </a:bodyPr>
          <a:lstStyle/>
          <a:p>
            <a:pPr algn="ctr"/>
            <a:r>
              <a:rPr lang="en-GB" sz="3200" dirty="0" smtClean="0">
                <a:latin typeface="Comic Sans MS" panose="030F0702030302020204" pitchFamily="66" charset="0"/>
              </a:rPr>
              <a:t>  Who is who in school…</a:t>
            </a:r>
            <a:endParaRPr lang="en-GB" sz="4800" dirty="0">
              <a:latin typeface="Comic Sans MS" panose="030F0702030302020204" pitchFamily="66" charset="0"/>
            </a:endParaRPr>
          </a:p>
        </p:txBody>
      </p:sp>
      <p:sp>
        <p:nvSpPr>
          <p:cNvPr id="3" name="Rectangle 2"/>
          <p:cNvSpPr/>
          <p:nvPr/>
        </p:nvSpPr>
        <p:spPr>
          <a:xfrm>
            <a:off x="523873" y="1988137"/>
            <a:ext cx="9358790" cy="1200329"/>
          </a:xfrm>
          <a:prstGeom prst="rect">
            <a:avLst/>
          </a:prstGeom>
        </p:spPr>
        <p:txBody>
          <a:bodyPr wrap="square">
            <a:spAutoFit/>
          </a:bodyPr>
          <a:lstStyle/>
          <a:p>
            <a:r>
              <a:rPr lang="en-GB" sz="3600" dirty="0">
                <a:hlinkClick r:id="rId6"/>
              </a:rPr>
              <a:t>https://www.st-patricksrc.notts.sch.uk/our-academy/our-staff</a:t>
            </a:r>
            <a:r>
              <a:rPr lang="en-GB" sz="3600" dirty="0" smtClean="0">
                <a:hlinkClick r:id="rId6"/>
              </a:rPr>
              <a:t>/</a:t>
            </a:r>
            <a:r>
              <a:rPr lang="en-GB" sz="3600" dirty="0" smtClean="0"/>
              <a:t> </a:t>
            </a:r>
            <a:endParaRPr lang="en-GB" sz="3600" dirty="0"/>
          </a:p>
        </p:txBody>
      </p:sp>
    </p:spTree>
    <p:extLst>
      <p:ext uri="{BB962C8B-B14F-4D97-AF65-F5344CB8AC3E}">
        <p14:creationId xmlns:p14="http://schemas.microsoft.com/office/powerpoint/2010/main" val="875401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91068" y="282169"/>
            <a:ext cx="11859905" cy="6426697"/>
          </a:xfrm>
          <a:prstGeom prst="rect">
            <a:avLst/>
          </a:prstGeom>
          <a:noFill/>
          <a:ln w="76200">
            <a:solidFill>
              <a:schemeClr val="accent6">
                <a:lumMod val="75000"/>
              </a:schemeClr>
            </a:solidFill>
          </a:ln>
        </p:spPr>
        <p:txBody>
          <a:bodyPr wrap="square" rtlCol="0">
            <a:spAutoFit/>
          </a:bodyPr>
          <a:lstStyle/>
          <a:p>
            <a:endParaRPr lang="en-GB" dirty="0"/>
          </a:p>
        </p:txBody>
      </p:sp>
      <p:sp>
        <p:nvSpPr>
          <p:cNvPr id="3" name="Subtitle 2"/>
          <p:cNvSpPr>
            <a:spLocks noGrp="1"/>
          </p:cNvSpPr>
          <p:nvPr>
            <p:ph type="subTitle" idx="1"/>
          </p:nvPr>
        </p:nvSpPr>
        <p:spPr>
          <a:xfrm>
            <a:off x="1578592" y="5690145"/>
            <a:ext cx="9144000" cy="1655762"/>
          </a:xfrm>
        </p:spPr>
        <p:txBody>
          <a:bodyPr/>
          <a:lstStyle/>
          <a:p>
            <a:r>
              <a:rPr lang="en-US" dirty="0">
                <a:latin typeface="+mj-lt"/>
              </a:rPr>
              <a:t>Belonging, caring, sharing safe in the arms of </a:t>
            </a:r>
            <a:endParaRPr lang="en-GB" dirty="0">
              <a:latin typeface="+mj-lt"/>
            </a:endParaRPr>
          </a:p>
          <a:p>
            <a:r>
              <a:rPr lang="en-US" dirty="0">
                <a:latin typeface="+mj-lt"/>
              </a:rPr>
              <a:t>God’s love</a:t>
            </a:r>
            <a:endParaRPr lang="en-GB" dirty="0">
              <a:latin typeface="+mj-lt"/>
            </a:endParaRP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4774" y="428649"/>
            <a:ext cx="931763" cy="1277322"/>
          </a:xfrm>
          <a:prstGeom prst="rect">
            <a:avLst/>
          </a:prstGeom>
          <a:noFill/>
          <a:ln>
            <a:noFill/>
          </a:ln>
        </p:spPr>
      </p:pic>
      <p:pic>
        <p:nvPicPr>
          <p:cNvPr id="5" name="Picture 4"/>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22592" y="446161"/>
            <a:ext cx="1144743" cy="1242297"/>
          </a:xfrm>
          <a:prstGeom prst="rect">
            <a:avLst/>
          </a:prstGeom>
          <a:noFill/>
          <a:ln>
            <a:noFill/>
          </a:ln>
        </p:spPr>
      </p:pic>
      <p:sp>
        <p:nvSpPr>
          <p:cNvPr id="9" name="TextBox 8"/>
          <p:cNvSpPr txBox="1"/>
          <p:nvPr/>
        </p:nvSpPr>
        <p:spPr>
          <a:xfrm>
            <a:off x="1470243" y="446161"/>
            <a:ext cx="9252349" cy="4216539"/>
          </a:xfrm>
          <a:prstGeom prst="rect">
            <a:avLst/>
          </a:prstGeom>
          <a:solidFill>
            <a:schemeClr val="bg1"/>
          </a:solidFill>
          <a:ln w="57150">
            <a:solidFill>
              <a:schemeClr val="accent6">
                <a:lumMod val="75000"/>
              </a:schemeClr>
            </a:solidFill>
          </a:ln>
        </p:spPr>
        <p:txBody>
          <a:bodyPr wrap="square" rtlCol="0">
            <a:spAutoFit/>
          </a:bodyPr>
          <a:lstStyle/>
          <a:p>
            <a:r>
              <a:rPr lang="en-GB" sz="3200" u="sng" dirty="0">
                <a:latin typeface="+mj-lt"/>
              </a:rPr>
              <a:t>Communication</a:t>
            </a:r>
            <a:r>
              <a:rPr lang="en-GB" sz="3600" dirty="0">
                <a:solidFill>
                  <a:srgbClr val="FF0000"/>
                </a:solidFill>
                <a:latin typeface="+mj-lt"/>
              </a:rPr>
              <a:t> </a:t>
            </a:r>
            <a:endParaRPr lang="en-GB" sz="3600" dirty="0" smtClean="0">
              <a:solidFill>
                <a:srgbClr val="FF0000"/>
              </a:solidFill>
              <a:latin typeface="+mj-lt"/>
            </a:endParaRPr>
          </a:p>
          <a:p>
            <a:r>
              <a:rPr lang="en-GB" sz="3200" dirty="0" smtClean="0">
                <a:latin typeface="+mj-lt"/>
              </a:rPr>
              <a:t>Year 3 communication will be via the following:</a:t>
            </a:r>
          </a:p>
          <a:p>
            <a:endParaRPr lang="en-GB" sz="3200" dirty="0">
              <a:latin typeface="+mj-lt"/>
            </a:endParaRPr>
          </a:p>
          <a:p>
            <a:pPr marL="571500" indent="-571500">
              <a:buFont typeface="Arial" panose="020B0604020202020204" pitchFamily="34" charset="0"/>
              <a:buChar char="•"/>
            </a:pPr>
            <a:r>
              <a:rPr lang="en-GB" sz="3200" dirty="0" err="1" smtClean="0">
                <a:latin typeface="+mj-lt"/>
              </a:rPr>
              <a:t>Parentmail</a:t>
            </a:r>
            <a:endParaRPr lang="en-GB" sz="3200" dirty="0" smtClean="0">
              <a:latin typeface="+mj-lt"/>
            </a:endParaRPr>
          </a:p>
          <a:p>
            <a:pPr marL="571500" indent="-571500">
              <a:buFont typeface="Arial" panose="020B0604020202020204" pitchFamily="34" charset="0"/>
              <a:buChar char="•"/>
            </a:pPr>
            <a:r>
              <a:rPr lang="en-GB" sz="3200" dirty="0" smtClean="0">
                <a:latin typeface="+mj-lt"/>
              </a:rPr>
              <a:t>Class </a:t>
            </a:r>
            <a:r>
              <a:rPr lang="en-GB" sz="3200" dirty="0">
                <a:latin typeface="+mj-lt"/>
              </a:rPr>
              <a:t>email </a:t>
            </a:r>
            <a:r>
              <a:rPr lang="en-GB" sz="3200" dirty="0" smtClean="0">
                <a:latin typeface="+mj-lt"/>
              </a:rPr>
              <a:t>address- </a:t>
            </a:r>
          </a:p>
          <a:p>
            <a:pPr marL="571500" indent="-571500">
              <a:buFont typeface="Arial" panose="020B0604020202020204" pitchFamily="34" charset="0"/>
              <a:buChar char="•"/>
            </a:pPr>
            <a:r>
              <a:rPr lang="en-GB" sz="3200" dirty="0" smtClean="0">
                <a:latin typeface="+mj-lt"/>
                <a:hlinkClick r:id="rId4"/>
              </a:rPr>
              <a:t>Year3@st-patricksrc.notts.sch.uk</a:t>
            </a:r>
            <a:r>
              <a:rPr lang="en-GB" sz="3200" dirty="0" smtClean="0">
                <a:latin typeface="+mj-lt"/>
              </a:rPr>
              <a:t> </a:t>
            </a:r>
          </a:p>
          <a:p>
            <a:pPr marL="571500" indent="-571500">
              <a:buFont typeface="Arial" panose="020B0604020202020204" pitchFamily="34" charset="0"/>
              <a:buChar char="•"/>
            </a:pPr>
            <a:r>
              <a:rPr lang="en-GB" sz="3200" dirty="0">
                <a:latin typeface="+mj-lt"/>
              </a:rPr>
              <a:t>School Website- </a:t>
            </a:r>
          </a:p>
          <a:p>
            <a:pPr marL="571500" indent="-571500">
              <a:buFont typeface="Arial" panose="020B0604020202020204" pitchFamily="34" charset="0"/>
              <a:buChar char="•"/>
            </a:pPr>
            <a:r>
              <a:rPr lang="en-GB" sz="3600" dirty="0" smtClean="0">
                <a:latin typeface="+mj-lt"/>
                <a:hlinkClick r:id="rId5"/>
              </a:rPr>
              <a:t>https</a:t>
            </a:r>
            <a:r>
              <a:rPr lang="en-GB" sz="3600" dirty="0">
                <a:latin typeface="+mj-lt"/>
                <a:hlinkClick r:id="rId5"/>
              </a:rPr>
              <a:t>://</a:t>
            </a:r>
            <a:r>
              <a:rPr lang="en-GB" sz="3600" dirty="0" smtClean="0">
                <a:latin typeface="+mj-lt"/>
                <a:hlinkClick r:id="rId5"/>
              </a:rPr>
              <a:t>www.st-patricksrc.notts.sch.uk</a:t>
            </a:r>
            <a:r>
              <a:rPr lang="en-GB" sz="3600" dirty="0" smtClean="0">
                <a:latin typeface="+mj-lt"/>
              </a:rPr>
              <a:t> </a:t>
            </a:r>
            <a:r>
              <a:rPr lang="en-GB" sz="3600" dirty="0" smtClean="0">
                <a:latin typeface="Twinkl Cursive Looped Thin" panose="02000000000000000000" pitchFamily="2" charset="0"/>
              </a:rPr>
              <a:t>/</a:t>
            </a:r>
            <a:endParaRPr lang="en-GB" sz="3600" dirty="0">
              <a:latin typeface="Twinkl Cursive Looped Thin" panose="02000000000000000000" pitchFamily="2" charset="0"/>
            </a:endParaRPr>
          </a:p>
        </p:txBody>
      </p:sp>
    </p:spTree>
    <p:extLst>
      <p:ext uri="{BB962C8B-B14F-4D97-AF65-F5344CB8AC3E}">
        <p14:creationId xmlns:p14="http://schemas.microsoft.com/office/powerpoint/2010/main" val="36279428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91068" y="274354"/>
            <a:ext cx="11859905" cy="6426697"/>
          </a:xfrm>
          <a:prstGeom prst="rect">
            <a:avLst/>
          </a:prstGeom>
          <a:noFill/>
          <a:ln w="76200">
            <a:solidFill>
              <a:schemeClr val="accent6">
                <a:lumMod val="75000"/>
              </a:schemeClr>
            </a:solidFill>
          </a:ln>
        </p:spPr>
        <p:txBody>
          <a:bodyPr wrap="square" rtlCol="0">
            <a:spAutoFit/>
          </a:bodyPr>
          <a:lstStyle/>
          <a:p>
            <a:endParaRPr lang="en-GB" dirty="0"/>
          </a:p>
        </p:txBody>
      </p:sp>
      <p:sp>
        <p:nvSpPr>
          <p:cNvPr id="3" name="Subtitle 2"/>
          <p:cNvSpPr>
            <a:spLocks noGrp="1"/>
          </p:cNvSpPr>
          <p:nvPr>
            <p:ph type="subTitle" idx="1"/>
          </p:nvPr>
        </p:nvSpPr>
        <p:spPr>
          <a:xfrm>
            <a:off x="1578592" y="5873170"/>
            <a:ext cx="9144000" cy="1655762"/>
          </a:xfrm>
        </p:spPr>
        <p:txBody>
          <a:bodyPr/>
          <a:lstStyle/>
          <a:p>
            <a:r>
              <a:rPr lang="en-US" dirty="0">
                <a:latin typeface="+mj-lt"/>
              </a:rPr>
              <a:t>Belonging, caring, sharing safe in the arms of </a:t>
            </a:r>
            <a:endParaRPr lang="en-GB" dirty="0">
              <a:latin typeface="+mj-lt"/>
            </a:endParaRPr>
          </a:p>
          <a:p>
            <a:r>
              <a:rPr lang="en-US" dirty="0">
                <a:latin typeface="+mj-lt"/>
              </a:rPr>
              <a:t>God’s love</a:t>
            </a:r>
            <a:endParaRPr lang="en-GB" dirty="0">
              <a:latin typeface="+mj-lt"/>
            </a:endParaRP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4774" y="428649"/>
            <a:ext cx="931763" cy="1277322"/>
          </a:xfrm>
          <a:prstGeom prst="rect">
            <a:avLst/>
          </a:prstGeom>
          <a:noFill/>
          <a:ln>
            <a:noFill/>
          </a:ln>
        </p:spPr>
      </p:pic>
      <p:pic>
        <p:nvPicPr>
          <p:cNvPr id="5" name="Picture 4"/>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22592" y="446161"/>
            <a:ext cx="1144743" cy="1242297"/>
          </a:xfrm>
          <a:prstGeom prst="rect">
            <a:avLst/>
          </a:prstGeom>
          <a:noFill/>
          <a:ln>
            <a:noFill/>
          </a:ln>
        </p:spPr>
      </p:pic>
      <p:sp>
        <p:nvSpPr>
          <p:cNvPr id="9" name="TextBox 8"/>
          <p:cNvSpPr txBox="1"/>
          <p:nvPr/>
        </p:nvSpPr>
        <p:spPr>
          <a:xfrm>
            <a:off x="1578592" y="446161"/>
            <a:ext cx="8861945" cy="4770537"/>
          </a:xfrm>
          <a:prstGeom prst="rect">
            <a:avLst/>
          </a:prstGeom>
          <a:solidFill>
            <a:schemeClr val="bg1"/>
          </a:solidFill>
          <a:ln w="57150">
            <a:solidFill>
              <a:schemeClr val="accent6">
                <a:lumMod val="75000"/>
              </a:schemeClr>
            </a:solidFill>
          </a:ln>
        </p:spPr>
        <p:txBody>
          <a:bodyPr wrap="square" rtlCol="0">
            <a:spAutoFit/>
          </a:bodyPr>
          <a:lstStyle/>
          <a:p>
            <a:r>
              <a:rPr lang="en-US" sz="2000" b="1" dirty="0">
                <a:latin typeface="Comic Sans MS" panose="030F0702030302020204" pitchFamily="66" charset="0"/>
              </a:rPr>
              <a:t>Attendance and </a:t>
            </a:r>
            <a:r>
              <a:rPr lang="en-US" sz="2000" b="1" dirty="0" smtClean="0">
                <a:latin typeface="Comic Sans MS" panose="030F0702030302020204" pitchFamily="66" charset="0"/>
              </a:rPr>
              <a:t>Punctuality</a:t>
            </a:r>
          </a:p>
          <a:p>
            <a:endParaRPr lang="en-US" sz="2000" b="1" dirty="0">
              <a:latin typeface="Comic Sans MS" panose="030F0702030302020204" pitchFamily="66" charset="0"/>
            </a:endParaRPr>
          </a:p>
          <a:p>
            <a:pPr algn="ctr"/>
            <a:r>
              <a:rPr lang="en-US" sz="2000" dirty="0">
                <a:latin typeface="Comic Sans MS" panose="030F0702030302020204" pitchFamily="66" charset="0"/>
              </a:rPr>
              <a:t> </a:t>
            </a:r>
            <a:r>
              <a:rPr lang="en-GB" sz="2400" dirty="0">
                <a:latin typeface="Comic Sans MS" panose="030F0702030302020204" pitchFamily="66" charset="0"/>
              </a:rPr>
              <a:t>Our school day timings are 8.30am - 3.20pm </a:t>
            </a:r>
            <a:endParaRPr lang="en-GB" sz="2400" dirty="0" smtClean="0">
              <a:latin typeface="Comic Sans MS" panose="030F0702030302020204" pitchFamily="66" charset="0"/>
            </a:endParaRP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The gates to school will be open until 8.45am, after this you need to report to the main office via the Ling </a:t>
            </a:r>
            <a:r>
              <a:rPr lang="en-GB" sz="2400" dirty="0" smtClean="0">
                <a:latin typeface="Comic Sans MS" panose="030F0702030302020204" pitchFamily="66" charset="0"/>
              </a:rPr>
              <a:t>Forest</a:t>
            </a:r>
          </a:p>
          <a:p>
            <a:pPr algn="ctr"/>
            <a:r>
              <a:rPr lang="en-GB" sz="2400" dirty="0" smtClean="0">
                <a:latin typeface="Comic Sans MS" panose="030F0702030302020204" pitchFamily="66" charset="0"/>
              </a:rPr>
              <a:t> </a:t>
            </a:r>
            <a:r>
              <a:rPr lang="en-GB" sz="2400" dirty="0">
                <a:latin typeface="Comic Sans MS" panose="030F0702030302020204" pitchFamily="66" charset="0"/>
              </a:rPr>
              <a:t>Road entrance, after 8.45am your child will be registered as late. </a:t>
            </a:r>
          </a:p>
          <a:p>
            <a:pPr algn="ctr"/>
            <a:endParaRPr lang="en-GB" sz="2000" dirty="0">
              <a:latin typeface="Comic Sans MS" panose="030F0702030302020204" pitchFamily="66" charset="0"/>
            </a:endParaRPr>
          </a:p>
          <a:p>
            <a:endParaRPr lang="en-GB" sz="2000" dirty="0">
              <a:latin typeface="Comic Sans MS" panose="030F0702030302020204" pitchFamily="66" charset="0"/>
            </a:endParaRPr>
          </a:p>
          <a:p>
            <a:endParaRPr lang="en-GB" sz="2000" dirty="0">
              <a:latin typeface="Comic Sans MS" panose="030F0702030302020204" pitchFamily="66" charset="0"/>
            </a:endParaRPr>
          </a:p>
          <a:p>
            <a:endParaRPr lang="en-GB" sz="2000" dirty="0">
              <a:latin typeface="Comic Sans MS" panose="030F0702030302020204" pitchFamily="66" charset="0"/>
            </a:endParaRPr>
          </a:p>
          <a:p>
            <a:endParaRPr lang="en-GB" sz="2000" dirty="0">
              <a:latin typeface="Comic Sans MS" panose="030F0702030302020204" pitchFamily="66" charset="0"/>
            </a:endParaRPr>
          </a:p>
          <a:p>
            <a:endParaRPr lang="en-GB" sz="2000" dirty="0">
              <a:latin typeface="Comic Sans MS" panose="030F0702030302020204" pitchFamily="66" charset="0"/>
            </a:endParaRPr>
          </a:p>
        </p:txBody>
      </p:sp>
    </p:spTree>
    <p:extLst>
      <p:ext uri="{BB962C8B-B14F-4D97-AF65-F5344CB8AC3E}">
        <p14:creationId xmlns:p14="http://schemas.microsoft.com/office/powerpoint/2010/main" val="12898284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91068" y="274354"/>
            <a:ext cx="11859905" cy="6426697"/>
          </a:xfrm>
          <a:prstGeom prst="rect">
            <a:avLst/>
          </a:prstGeom>
          <a:noFill/>
          <a:ln w="76200">
            <a:solidFill>
              <a:schemeClr val="accent6">
                <a:lumMod val="75000"/>
              </a:schemeClr>
            </a:solidFill>
          </a:ln>
        </p:spPr>
        <p:txBody>
          <a:bodyPr wrap="square" rtlCol="0">
            <a:spAutoFit/>
          </a:bodyPr>
          <a:lstStyle/>
          <a:p>
            <a:endParaRPr lang="en-GB" dirty="0"/>
          </a:p>
        </p:txBody>
      </p:sp>
      <p:sp>
        <p:nvSpPr>
          <p:cNvPr id="3" name="Subtitle 2"/>
          <p:cNvSpPr>
            <a:spLocks noGrp="1"/>
          </p:cNvSpPr>
          <p:nvPr>
            <p:ph type="subTitle" idx="1"/>
          </p:nvPr>
        </p:nvSpPr>
        <p:spPr>
          <a:xfrm>
            <a:off x="1578592" y="5873170"/>
            <a:ext cx="9144000" cy="1655762"/>
          </a:xfrm>
        </p:spPr>
        <p:txBody>
          <a:bodyPr/>
          <a:lstStyle/>
          <a:p>
            <a:r>
              <a:rPr lang="en-US" dirty="0">
                <a:latin typeface="+mj-lt"/>
              </a:rPr>
              <a:t>Belonging, caring, sharing safe in the arms of </a:t>
            </a:r>
            <a:endParaRPr lang="en-GB" dirty="0">
              <a:latin typeface="+mj-lt"/>
            </a:endParaRPr>
          </a:p>
          <a:p>
            <a:r>
              <a:rPr lang="en-US" dirty="0">
                <a:latin typeface="+mj-lt"/>
              </a:rPr>
              <a:t>God’s love</a:t>
            </a:r>
            <a:endParaRPr lang="en-GB" dirty="0">
              <a:latin typeface="+mj-lt"/>
            </a:endParaRP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4774" y="428649"/>
            <a:ext cx="931763" cy="1277322"/>
          </a:xfrm>
          <a:prstGeom prst="rect">
            <a:avLst/>
          </a:prstGeom>
          <a:noFill/>
          <a:ln>
            <a:noFill/>
          </a:ln>
        </p:spPr>
      </p:pic>
      <p:pic>
        <p:nvPicPr>
          <p:cNvPr id="5" name="Picture 4"/>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22592" y="446161"/>
            <a:ext cx="1144743" cy="1242297"/>
          </a:xfrm>
          <a:prstGeom prst="rect">
            <a:avLst/>
          </a:prstGeom>
          <a:noFill/>
          <a:ln>
            <a:noFill/>
          </a:ln>
        </p:spPr>
      </p:pic>
      <p:sp>
        <p:nvSpPr>
          <p:cNvPr id="9" name="TextBox 8"/>
          <p:cNvSpPr txBox="1"/>
          <p:nvPr/>
        </p:nvSpPr>
        <p:spPr>
          <a:xfrm>
            <a:off x="1578592" y="446161"/>
            <a:ext cx="8861945" cy="5201424"/>
          </a:xfrm>
          <a:prstGeom prst="rect">
            <a:avLst/>
          </a:prstGeom>
          <a:solidFill>
            <a:schemeClr val="bg1"/>
          </a:solidFill>
          <a:ln w="57150">
            <a:solidFill>
              <a:schemeClr val="accent6">
                <a:lumMod val="75000"/>
              </a:schemeClr>
            </a:solidFill>
          </a:ln>
        </p:spPr>
        <p:txBody>
          <a:bodyPr wrap="square" rtlCol="0">
            <a:spAutoFit/>
          </a:bodyPr>
          <a:lstStyle/>
          <a:p>
            <a:r>
              <a:rPr lang="en-US" sz="2800" dirty="0" smtClean="0">
                <a:latin typeface="Comic Sans MS" panose="030F0702030302020204" pitchFamily="66" charset="0"/>
              </a:rPr>
              <a:t>Class Timetable</a:t>
            </a:r>
            <a:r>
              <a:rPr lang="en-GB" sz="3200" dirty="0" smtClean="0">
                <a:latin typeface="Comic Sans MS" panose="030F0702030302020204" pitchFamily="66" charset="0"/>
              </a:rPr>
              <a:t> </a:t>
            </a:r>
            <a:endParaRPr lang="en-GB" sz="3200" dirty="0">
              <a:latin typeface="Comic Sans MS" panose="030F0702030302020204" pitchFamily="66" charset="0"/>
            </a:endParaRPr>
          </a:p>
          <a:p>
            <a:pPr algn="ctr"/>
            <a:endParaRPr lang="en-GB" sz="2000" dirty="0">
              <a:latin typeface="Comic Sans MS" panose="030F0702030302020204" pitchFamily="66" charset="0"/>
            </a:endParaRPr>
          </a:p>
          <a:p>
            <a:endParaRPr lang="en-GB" sz="2000" dirty="0">
              <a:latin typeface="Comic Sans MS" panose="030F0702030302020204" pitchFamily="66" charset="0"/>
            </a:endParaRPr>
          </a:p>
          <a:p>
            <a:endParaRPr lang="en-GB" sz="2000" dirty="0">
              <a:latin typeface="Comic Sans MS" panose="030F0702030302020204" pitchFamily="66" charset="0"/>
            </a:endParaRPr>
          </a:p>
          <a:p>
            <a:endParaRPr lang="en-GB" sz="2000" dirty="0" smtClean="0">
              <a:latin typeface="Comic Sans MS" panose="030F0702030302020204" pitchFamily="66" charset="0"/>
            </a:endParaRPr>
          </a:p>
          <a:p>
            <a:endParaRPr lang="en-GB" sz="2000" dirty="0">
              <a:latin typeface="Comic Sans MS" panose="030F0702030302020204" pitchFamily="66" charset="0"/>
            </a:endParaRPr>
          </a:p>
          <a:p>
            <a:endParaRPr lang="en-GB" sz="2000" dirty="0" smtClean="0">
              <a:latin typeface="Comic Sans MS" panose="030F0702030302020204" pitchFamily="66" charset="0"/>
            </a:endParaRPr>
          </a:p>
          <a:p>
            <a:endParaRPr lang="en-GB" sz="2000" dirty="0">
              <a:latin typeface="Comic Sans MS" panose="030F0702030302020204" pitchFamily="66" charset="0"/>
            </a:endParaRPr>
          </a:p>
          <a:p>
            <a:endParaRPr lang="en-GB" sz="2000" dirty="0" smtClean="0">
              <a:latin typeface="Comic Sans MS" panose="030F0702030302020204" pitchFamily="66" charset="0"/>
            </a:endParaRPr>
          </a:p>
          <a:p>
            <a:endParaRPr lang="en-GB" sz="2000" dirty="0">
              <a:latin typeface="Comic Sans MS" panose="030F0702030302020204" pitchFamily="66" charset="0"/>
            </a:endParaRPr>
          </a:p>
          <a:p>
            <a:endParaRPr lang="en-GB" sz="2000" dirty="0" smtClean="0">
              <a:latin typeface="Comic Sans MS" panose="030F0702030302020204" pitchFamily="66" charset="0"/>
            </a:endParaRPr>
          </a:p>
          <a:p>
            <a:endParaRPr lang="en-GB" sz="2000" dirty="0">
              <a:latin typeface="Comic Sans MS" panose="030F0702030302020204" pitchFamily="66" charset="0"/>
            </a:endParaRPr>
          </a:p>
          <a:p>
            <a:endParaRPr lang="en-GB" sz="2000" dirty="0" smtClean="0">
              <a:latin typeface="Comic Sans MS" panose="030F0702030302020204" pitchFamily="66" charset="0"/>
            </a:endParaRPr>
          </a:p>
          <a:p>
            <a:endParaRPr lang="en-GB" sz="2000" dirty="0">
              <a:latin typeface="Comic Sans MS" panose="030F0702030302020204" pitchFamily="66" charset="0"/>
            </a:endParaRPr>
          </a:p>
          <a:p>
            <a:endParaRPr lang="en-GB" sz="2000" dirty="0">
              <a:latin typeface="Comic Sans MS" panose="030F0702030302020204" pitchFamily="66" charset="0"/>
            </a:endParaRPr>
          </a:p>
          <a:p>
            <a:endParaRPr lang="en-GB" sz="2000" dirty="0">
              <a:latin typeface="Comic Sans MS" panose="030F0702030302020204" pitchFamily="66" charset="0"/>
            </a:endParaRPr>
          </a:p>
        </p:txBody>
      </p:sp>
      <p:pic>
        <p:nvPicPr>
          <p:cNvPr id="2" name="Picture 1"/>
          <p:cNvPicPr>
            <a:picLocks noChangeAspect="1"/>
          </p:cNvPicPr>
          <p:nvPr/>
        </p:nvPicPr>
        <p:blipFill>
          <a:blip r:embed="rId4"/>
          <a:stretch>
            <a:fillRect/>
          </a:stretch>
        </p:blipFill>
        <p:spPr>
          <a:xfrm>
            <a:off x="1578591" y="1688458"/>
            <a:ext cx="8861945" cy="3941614"/>
          </a:xfrm>
          <a:prstGeom prst="rect">
            <a:avLst/>
          </a:prstGeom>
        </p:spPr>
      </p:pic>
    </p:spTree>
    <p:extLst>
      <p:ext uri="{BB962C8B-B14F-4D97-AF65-F5344CB8AC3E}">
        <p14:creationId xmlns:p14="http://schemas.microsoft.com/office/powerpoint/2010/main" val="24501984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91068" y="274354"/>
            <a:ext cx="11859905" cy="6426697"/>
          </a:xfrm>
          <a:prstGeom prst="rect">
            <a:avLst/>
          </a:prstGeom>
          <a:noFill/>
          <a:ln w="76200">
            <a:solidFill>
              <a:schemeClr val="accent6">
                <a:lumMod val="75000"/>
              </a:schemeClr>
            </a:solidFill>
          </a:ln>
        </p:spPr>
        <p:txBody>
          <a:bodyPr wrap="square" rtlCol="0">
            <a:spAutoFit/>
          </a:bodyPr>
          <a:lstStyle/>
          <a:p>
            <a:endParaRPr lang="en-GB" dirty="0"/>
          </a:p>
        </p:txBody>
      </p:sp>
      <p:sp>
        <p:nvSpPr>
          <p:cNvPr id="3" name="Subtitle 2"/>
          <p:cNvSpPr>
            <a:spLocks noGrp="1"/>
          </p:cNvSpPr>
          <p:nvPr>
            <p:ph type="subTitle" idx="1"/>
          </p:nvPr>
        </p:nvSpPr>
        <p:spPr>
          <a:xfrm>
            <a:off x="1578592" y="5690145"/>
            <a:ext cx="9144000" cy="1655762"/>
          </a:xfrm>
        </p:spPr>
        <p:txBody>
          <a:bodyPr/>
          <a:lstStyle/>
          <a:p>
            <a:r>
              <a:rPr lang="en-US" dirty="0">
                <a:latin typeface="+mj-lt"/>
              </a:rPr>
              <a:t>Belonging, caring, sharing safe in the arms of </a:t>
            </a:r>
            <a:endParaRPr lang="en-GB" dirty="0">
              <a:latin typeface="+mj-lt"/>
            </a:endParaRPr>
          </a:p>
          <a:p>
            <a:r>
              <a:rPr lang="en-US" dirty="0">
                <a:latin typeface="+mj-lt"/>
              </a:rPr>
              <a:t>God’s love</a:t>
            </a:r>
            <a:endParaRPr lang="en-GB" dirty="0">
              <a:latin typeface="+mj-lt"/>
            </a:endParaRP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4774" y="428649"/>
            <a:ext cx="931763" cy="1277322"/>
          </a:xfrm>
          <a:prstGeom prst="rect">
            <a:avLst/>
          </a:prstGeom>
          <a:noFill/>
          <a:ln>
            <a:noFill/>
          </a:ln>
        </p:spPr>
      </p:pic>
      <p:pic>
        <p:nvPicPr>
          <p:cNvPr id="5" name="Picture 4"/>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22592" y="446161"/>
            <a:ext cx="1144743" cy="1242297"/>
          </a:xfrm>
          <a:prstGeom prst="rect">
            <a:avLst/>
          </a:prstGeom>
          <a:noFill/>
          <a:ln>
            <a:noFill/>
          </a:ln>
        </p:spPr>
      </p:pic>
      <p:sp>
        <p:nvSpPr>
          <p:cNvPr id="9" name="TextBox 8"/>
          <p:cNvSpPr txBox="1"/>
          <p:nvPr/>
        </p:nvSpPr>
        <p:spPr>
          <a:xfrm>
            <a:off x="1470243" y="446161"/>
            <a:ext cx="9252349" cy="5693866"/>
          </a:xfrm>
          <a:prstGeom prst="rect">
            <a:avLst/>
          </a:prstGeom>
          <a:solidFill>
            <a:schemeClr val="bg1"/>
          </a:solidFill>
          <a:ln w="57150">
            <a:solidFill>
              <a:schemeClr val="accent6">
                <a:lumMod val="75000"/>
              </a:schemeClr>
            </a:solidFill>
          </a:ln>
        </p:spPr>
        <p:txBody>
          <a:bodyPr wrap="square" rtlCol="0">
            <a:spAutoFit/>
          </a:bodyPr>
          <a:lstStyle/>
          <a:p>
            <a:pPr algn="ctr"/>
            <a:r>
              <a:rPr lang="en-GB" sz="3200" dirty="0">
                <a:latin typeface="+mj-lt"/>
              </a:rPr>
              <a:t>Topics covered in </a:t>
            </a:r>
            <a:r>
              <a:rPr lang="en-GB" sz="3200" dirty="0" smtClean="0">
                <a:latin typeface="+mj-lt"/>
              </a:rPr>
              <a:t>Year 3</a:t>
            </a:r>
          </a:p>
          <a:p>
            <a:endParaRPr lang="en-GB" sz="3200" dirty="0">
              <a:solidFill>
                <a:srgbClr val="FF0000"/>
              </a:solidFill>
              <a:latin typeface="+mj-lt"/>
            </a:endParaRPr>
          </a:p>
          <a:p>
            <a:r>
              <a:rPr lang="en-GB" sz="3200" u="sng" dirty="0" smtClean="0">
                <a:latin typeface="+mj-lt"/>
              </a:rPr>
              <a:t>History</a:t>
            </a:r>
            <a:r>
              <a:rPr lang="en-GB" sz="3200" dirty="0" smtClean="0">
                <a:latin typeface="+mj-lt"/>
              </a:rPr>
              <a:t>                     </a:t>
            </a:r>
            <a:r>
              <a:rPr lang="en-GB" sz="3200" u="sng" dirty="0" smtClean="0">
                <a:latin typeface="+mj-lt"/>
              </a:rPr>
              <a:t>Geography</a:t>
            </a:r>
          </a:p>
          <a:p>
            <a:r>
              <a:rPr lang="en-GB" sz="2400" dirty="0" smtClean="0">
                <a:latin typeface="+mj-lt"/>
              </a:rPr>
              <a:t>The Stone Age		           Our world</a:t>
            </a:r>
          </a:p>
          <a:p>
            <a:r>
              <a:rPr lang="en-GB" sz="2400" dirty="0" smtClean="0">
                <a:latin typeface="+mj-lt"/>
              </a:rPr>
              <a:t>The Bronze and Iron Age	 Water, weather and climate</a:t>
            </a:r>
          </a:p>
          <a:p>
            <a:r>
              <a:rPr lang="en-GB" sz="2400" dirty="0" smtClean="0">
                <a:latin typeface="+mj-lt"/>
              </a:rPr>
              <a:t>Local History – Mining		 Coastal areas</a:t>
            </a:r>
          </a:p>
          <a:p>
            <a:r>
              <a:rPr lang="en-GB" sz="2400" dirty="0" smtClean="0">
                <a:latin typeface="+mj-lt"/>
              </a:rPr>
              <a:t>                                                </a:t>
            </a:r>
          </a:p>
          <a:p>
            <a:r>
              <a:rPr lang="en-GB" sz="3200" u="sng" dirty="0" smtClean="0">
                <a:latin typeface="+mj-lt"/>
              </a:rPr>
              <a:t>Science</a:t>
            </a:r>
          </a:p>
          <a:p>
            <a:r>
              <a:rPr lang="en-US" sz="2800" dirty="0" smtClean="0">
                <a:latin typeface="Trebuchet MS" panose="020B0603020202020204" pitchFamily="34" charset="0"/>
              </a:rPr>
              <a:t>Animals including humans			</a:t>
            </a:r>
          </a:p>
          <a:p>
            <a:r>
              <a:rPr lang="en-US" sz="2800" dirty="0" smtClean="0">
                <a:latin typeface="Trebuchet MS" panose="020B0603020202020204" pitchFamily="34" charset="0"/>
              </a:rPr>
              <a:t>Plants</a:t>
            </a:r>
          </a:p>
          <a:p>
            <a:r>
              <a:rPr lang="en-US" sz="2800" dirty="0" smtClean="0">
                <a:latin typeface="Trebuchet MS" panose="020B0603020202020204" pitchFamily="34" charset="0"/>
              </a:rPr>
              <a:t>Rocks</a:t>
            </a:r>
          </a:p>
          <a:p>
            <a:r>
              <a:rPr lang="en-US" sz="2800" dirty="0" smtClean="0">
                <a:latin typeface="Trebuchet MS" panose="020B0603020202020204" pitchFamily="34" charset="0"/>
              </a:rPr>
              <a:t>Forces and magnets</a:t>
            </a:r>
          </a:p>
          <a:p>
            <a:r>
              <a:rPr lang="en-US" sz="2800" dirty="0" smtClean="0">
                <a:latin typeface="Trebuchet MS" panose="020B0603020202020204" pitchFamily="34" charset="0"/>
              </a:rPr>
              <a:t>Light</a:t>
            </a:r>
            <a:endParaRPr lang="en-GB" sz="2800" dirty="0" smtClean="0">
              <a:latin typeface="Trebuchet MS" panose="020B0603020202020204" pitchFamily="34" charset="0"/>
            </a:endParaRPr>
          </a:p>
        </p:txBody>
      </p:sp>
    </p:spTree>
    <p:extLst>
      <p:ext uri="{BB962C8B-B14F-4D97-AF65-F5344CB8AC3E}">
        <p14:creationId xmlns:p14="http://schemas.microsoft.com/office/powerpoint/2010/main" val="33728693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91068" y="274354"/>
            <a:ext cx="11859905" cy="6426697"/>
          </a:xfrm>
          <a:prstGeom prst="rect">
            <a:avLst/>
          </a:prstGeom>
          <a:noFill/>
          <a:ln w="76200">
            <a:solidFill>
              <a:schemeClr val="accent6">
                <a:lumMod val="75000"/>
              </a:schemeClr>
            </a:solidFill>
          </a:ln>
        </p:spPr>
        <p:txBody>
          <a:bodyPr wrap="square" rtlCol="0">
            <a:spAutoFit/>
          </a:bodyPr>
          <a:lstStyle/>
          <a:p>
            <a:endParaRPr lang="en-GB" dirty="0"/>
          </a:p>
        </p:txBody>
      </p:sp>
      <p:sp>
        <p:nvSpPr>
          <p:cNvPr id="3" name="Subtitle 2"/>
          <p:cNvSpPr>
            <a:spLocks noGrp="1"/>
          </p:cNvSpPr>
          <p:nvPr>
            <p:ph type="subTitle" idx="1"/>
          </p:nvPr>
        </p:nvSpPr>
        <p:spPr>
          <a:xfrm>
            <a:off x="1578592" y="5873170"/>
            <a:ext cx="9144000" cy="1655762"/>
          </a:xfrm>
        </p:spPr>
        <p:txBody>
          <a:bodyPr/>
          <a:lstStyle/>
          <a:p>
            <a:r>
              <a:rPr lang="en-US" dirty="0">
                <a:latin typeface="+mj-lt"/>
              </a:rPr>
              <a:t>Belonging, caring, sharing safe in the arms of </a:t>
            </a:r>
            <a:endParaRPr lang="en-GB" dirty="0">
              <a:latin typeface="+mj-lt"/>
            </a:endParaRPr>
          </a:p>
          <a:p>
            <a:r>
              <a:rPr lang="en-US" dirty="0">
                <a:latin typeface="+mj-lt"/>
              </a:rPr>
              <a:t>God’s love</a:t>
            </a:r>
            <a:endParaRPr lang="en-GB" dirty="0">
              <a:latin typeface="+mj-lt"/>
            </a:endParaRP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4774" y="428649"/>
            <a:ext cx="931763" cy="1277322"/>
          </a:xfrm>
          <a:prstGeom prst="rect">
            <a:avLst/>
          </a:prstGeom>
          <a:noFill/>
          <a:ln>
            <a:noFill/>
          </a:ln>
        </p:spPr>
      </p:pic>
      <p:pic>
        <p:nvPicPr>
          <p:cNvPr id="5" name="Picture 4"/>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22592" y="446161"/>
            <a:ext cx="1144743" cy="1242297"/>
          </a:xfrm>
          <a:prstGeom prst="rect">
            <a:avLst/>
          </a:prstGeom>
          <a:noFill/>
          <a:ln>
            <a:noFill/>
          </a:ln>
        </p:spPr>
      </p:pic>
      <p:sp>
        <p:nvSpPr>
          <p:cNvPr id="9" name="TextBox 8"/>
          <p:cNvSpPr txBox="1"/>
          <p:nvPr/>
        </p:nvSpPr>
        <p:spPr>
          <a:xfrm>
            <a:off x="1578592" y="446161"/>
            <a:ext cx="8861945" cy="5262979"/>
          </a:xfrm>
          <a:prstGeom prst="rect">
            <a:avLst/>
          </a:prstGeom>
          <a:solidFill>
            <a:schemeClr val="bg1"/>
          </a:solidFill>
          <a:ln w="57150">
            <a:solidFill>
              <a:schemeClr val="accent6">
                <a:lumMod val="75000"/>
              </a:schemeClr>
            </a:solidFill>
          </a:ln>
        </p:spPr>
        <p:txBody>
          <a:bodyPr wrap="square" rtlCol="0">
            <a:spAutoFit/>
          </a:bodyPr>
          <a:lstStyle/>
          <a:p>
            <a:r>
              <a:rPr lang="en-US" sz="2400" b="1" dirty="0" err="1">
                <a:latin typeface="+mj-lt"/>
              </a:rPr>
              <a:t>Behaviour</a:t>
            </a:r>
            <a:r>
              <a:rPr lang="en-US" sz="2400" b="1" dirty="0">
                <a:latin typeface="+mj-lt"/>
              </a:rPr>
              <a:t> expectations and rewards</a:t>
            </a:r>
          </a:p>
          <a:p>
            <a:endParaRPr lang="en-US" sz="2400" dirty="0">
              <a:latin typeface="Twinkl Cursive Looped Thin" panose="02000000000000000000" pitchFamily="2" charset="0"/>
            </a:endParaRPr>
          </a:p>
          <a:p>
            <a:endParaRPr lang="en-US" sz="2400" dirty="0">
              <a:latin typeface="Twinkl Cursive Looped Thin" panose="02000000000000000000" pitchFamily="2" charset="0"/>
            </a:endParaRPr>
          </a:p>
          <a:p>
            <a:endParaRPr lang="en-US" sz="2400" dirty="0">
              <a:latin typeface="Twinkl Cursive Looped Thin" panose="02000000000000000000" pitchFamily="2" charset="0"/>
            </a:endParaRPr>
          </a:p>
          <a:p>
            <a:endParaRPr lang="en-US" sz="2400" dirty="0">
              <a:latin typeface="Twinkl Cursive Looped Thin" panose="02000000000000000000" pitchFamily="2" charset="0"/>
            </a:endParaRPr>
          </a:p>
          <a:p>
            <a:endParaRPr lang="en-US" sz="2400" dirty="0">
              <a:latin typeface="Twinkl Cursive Looped Thin" panose="02000000000000000000" pitchFamily="2" charset="0"/>
            </a:endParaRPr>
          </a:p>
          <a:p>
            <a:endParaRPr lang="en-US" sz="2400" dirty="0">
              <a:latin typeface="Twinkl Cursive Looped Thin" panose="02000000000000000000" pitchFamily="2" charset="0"/>
            </a:endParaRPr>
          </a:p>
          <a:p>
            <a:endParaRPr lang="en-US" sz="2400" dirty="0">
              <a:latin typeface="Twinkl Cursive Looped Thin" panose="02000000000000000000" pitchFamily="2" charset="0"/>
            </a:endParaRPr>
          </a:p>
          <a:p>
            <a:endParaRPr lang="en-US" sz="2400" dirty="0">
              <a:latin typeface="Twinkl Cursive Looped Thin" panose="02000000000000000000" pitchFamily="2" charset="0"/>
            </a:endParaRPr>
          </a:p>
          <a:p>
            <a:endParaRPr lang="en-US" sz="2400" dirty="0">
              <a:latin typeface="Twinkl Cursive Looped Thin" panose="02000000000000000000" pitchFamily="2" charset="0"/>
            </a:endParaRPr>
          </a:p>
          <a:p>
            <a:endParaRPr lang="en-US" sz="2400" dirty="0">
              <a:latin typeface="Twinkl Cursive Looped Thin" panose="02000000000000000000" pitchFamily="2" charset="0"/>
            </a:endParaRPr>
          </a:p>
          <a:p>
            <a:endParaRPr lang="en-US" sz="2400" dirty="0">
              <a:latin typeface="Twinkl Cursive Looped Thin" panose="02000000000000000000" pitchFamily="2" charset="0"/>
            </a:endParaRPr>
          </a:p>
          <a:p>
            <a:endParaRPr lang="en-US" sz="2400" dirty="0">
              <a:latin typeface="Twinkl Cursive Looped Thin" panose="02000000000000000000" pitchFamily="2" charset="0"/>
            </a:endParaRPr>
          </a:p>
          <a:p>
            <a:r>
              <a:rPr lang="en-US" sz="2400" dirty="0">
                <a:latin typeface="Twinkl Cursive Looped Thin" panose="02000000000000000000" pitchFamily="2" charset="0"/>
              </a:rPr>
              <a:t> </a:t>
            </a:r>
            <a:endParaRPr lang="en-GB" sz="2400" dirty="0">
              <a:latin typeface="Twinkl Cursive Looped Thin" panose="02000000000000000000" pitchFamily="2" charset="0"/>
            </a:endParaRPr>
          </a:p>
        </p:txBody>
      </p:sp>
      <p:pic>
        <p:nvPicPr>
          <p:cNvPr id="2" name="Picture 1"/>
          <p:cNvPicPr>
            <a:picLocks noChangeAspect="1"/>
          </p:cNvPicPr>
          <p:nvPr/>
        </p:nvPicPr>
        <p:blipFill>
          <a:blip r:embed="rId4"/>
          <a:stretch>
            <a:fillRect/>
          </a:stretch>
        </p:blipFill>
        <p:spPr>
          <a:xfrm>
            <a:off x="2256461" y="875323"/>
            <a:ext cx="7067294" cy="4700456"/>
          </a:xfrm>
          <a:prstGeom prst="rect">
            <a:avLst/>
          </a:prstGeom>
        </p:spPr>
      </p:pic>
    </p:spTree>
    <p:extLst>
      <p:ext uri="{BB962C8B-B14F-4D97-AF65-F5344CB8AC3E}">
        <p14:creationId xmlns:p14="http://schemas.microsoft.com/office/powerpoint/2010/main" val="34698508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91068" y="274354"/>
            <a:ext cx="11859905" cy="6426697"/>
          </a:xfrm>
          <a:prstGeom prst="rect">
            <a:avLst/>
          </a:prstGeom>
          <a:noFill/>
          <a:ln w="76200">
            <a:solidFill>
              <a:schemeClr val="accent6">
                <a:lumMod val="75000"/>
              </a:schemeClr>
            </a:solidFill>
          </a:ln>
        </p:spPr>
        <p:txBody>
          <a:bodyPr wrap="square" rtlCol="0">
            <a:spAutoFit/>
          </a:bodyPr>
          <a:lstStyle/>
          <a:p>
            <a:endParaRPr lang="en-GB" dirty="0"/>
          </a:p>
        </p:txBody>
      </p:sp>
      <p:sp>
        <p:nvSpPr>
          <p:cNvPr id="3" name="Subtitle 2"/>
          <p:cNvSpPr>
            <a:spLocks noGrp="1"/>
          </p:cNvSpPr>
          <p:nvPr>
            <p:ph type="subTitle" idx="1"/>
          </p:nvPr>
        </p:nvSpPr>
        <p:spPr>
          <a:xfrm>
            <a:off x="1578592" y="5873170"/>
            <a:ext cx="9144000" cy="1655762"/>
          </a:xfrm>
        </p:spPr>
        <p:txBody>
          <a:bodyPr/>
          <a:lstStyle/>
          <a:p>
            <a:r>
              <a:rPr lang="en-US" dirty="0">
                <a:latin typeface="+mj-lt"/>
              </a:rPr>
              <a:t>Belonging, caring, sharing safe in the arms of </a:t>
            </a:r>
            <a:endParaRPr lang="en-GB" dirty="0">
              <a:latin typeface="+mj-lt"/>
            </a:endParaRPr>
          </a:p>
          <a:p>
            <a:r>
              <a:rPr lang="en-US" dirty="0">
                <a:latin typeface="+mj-lt"/>
              </a:rPr>
              <a:t>God’s love</a:t>
            </a:r>
            <a:endParaRPr lang="en-GB" dirty="0">
              <a:latin typeface="+mj-lt"/>
            </a:endParaRP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4774" y="428649"/>
            <a:ext cx="931763" cy="1277322"/>
          </a:xfrm>
          <a:prstGeom prst="rect">
            <a:avLst/>
          </a:prstGeom>
          <a:noFill/>
          <a:ln>
            <a:noFill/>
          </a:ln>
        </p:spPr>
      </p:pic>
      <p:pic>
        <p:nvPicPr>
          <p:cNvPr id="5" name="Picture 4"/>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22592" y="446161"/>
            <a:ext cx="1144743" cy="1242297"/>
          </a:xfrm>
          <a:prstGeom prst="rect">
            <a:avLst/>
          </a:prstGeom>
          <a:noFill/>
          <a:ln>
            <a:noFill/>
          </a:ln>
        </p:spPr>
      </p:pic>
      <p:sp>
        <p:nvSpPr>
          <p:cNvPr id="9" name="TextBox 8"/>
          <p:cNvSpPr txBox="1"/>
          <p:nvPr/>
        </p:nvSpPr>
        <p:spPr>
          <a:xfrm>
            <a:off x="1578592" y="446161"/>
            <a:ext cx="8861945" cy="5247590"/>
          </a:xfrm>
          <a:prstGeom prst="rect">
            <a:avLst/>
          </a:prstGeom>
          <a:solidFill>
            <a:schemeClr val="bg1"/>
          </a:solidFill>
          <a:ln w="57150">
            <a:solidFill>
              <a:schemeClr val="accent6">
                <a:lumMod val="75000"/>
              </a:schemeClr>
            </a:solidFill>
          </a:ln>
        </p:spPr>
        <p:txBody>
          <a:bodyPr wrap="square" rtlCol="0">
            <a:spAutoFit/>
          </a:bodyPr>
          <a:lstStyle/>
          <a:p>
            <a:r>
              <a:rPr lang="en-US" sz="2000" b="1" dirty="0">
                <a:latin typeface="+mj-lt"/>
              </a:rPr>
              <a:t>Reading books- accelerated reader and STAR </a:t>
            </a:r>
            <a:r>
              <a:rPr lang="en-US" sz="2000" b="1" dirty="0" smtClean="0">
                <a:latin typeface="+mj-lt"/>
              </a:rPr>
              <a:t>assessments Y2-6 </a:t>
            </a:r>
            <a:endParaRPr lang="en-US" sz="2000" b="1" dirty="0">
              <a:latin typeface="+mj-lt"/>
            </a:endParaRPr>
          </a:p>
          <a:p>
            <a:pPr marL="285750" indent="-285750">
              <a:buFont typeface="Arial" panose="020B0604020202020204" pitchFamily="34" charset="0"/>
              <a:buChar char="•"/>
            </a:pPr>
            <a:r>
              <a:rPr lang="en-US" sz="1600" dirty="0">
                <a:latin typeface="+mj-lt"/>
              </a:rPr>
              <a:t>Accelerated reader is a computer program that helps teachers and librarians manage and monitor children’s independent reading practice. Your child picks a book at his own level and reads it at his own pace. When finished, your child takes a short quiz on the computer. (Passing the quiz is an indication that your child understood what was read.) Accelerated Reader gives children, teachers, and librarians feedback based on the quiz results, which the teacher then uses to help your child set goals and direct ongoing reading practice.</a:t>
            </a:r>
          </a:p>
          <a:p>
            <a:pPr marL="285750" indent="-285750">
              <a:buFont typeface="Arial" panose="020B0604020202020204" pitchFamily="34" charset="0"/>
              <a:buChar char="•"/>
            </a:pPr>
            <a:r>
              <a:rPr lang="en-US" sz="1600" dirty="0">
                <a:latin typeface="+mj-lt"/>
              </a:rPr>
              <a:t>Children using Accelerated Reader choose their own books to read, rather than having one assigned to them. This makes reading a much more enjoyable experience as they can choose books that are interesting to them.</a:t>
            </a:r>
          </a:p>
          <a:p>
            <a:pPr marL="285750" indent="-285750">
              <a:buFont typeface="Arial" panose="020B0604020202020204" pitchFamily="34" charset="0"/>
              <a:buChar char="•"/>
            </a:pPr>
            <a:r>
              <a:rPr lang="en-US" sz="1600" dirty="0">
                <a:latin typeface="+mj-lt"/>
              </a:rPr>
              <a:t>Teachers and librarians help your child choose books at an appropriate readability level that are challenging without being frustrating, ensuring that your child can pass the quiz and experience success.</a:t>
            </a:r>
          </a:p>
          <a:p>
            <a:pPr marL="285750" indent="-285750">
              <a:buFont typeface="Arial" panose="020B0604020202020204" pitchFamily="34" charset="0"/>
              <a:buChar char="•"/>
            </a:pPr>
            <a:r>
              <a:rPr lang="en-US" sz="1600" dirty="0">
                <a:latin typeface="+mj-lt"/>
              </a:rPr>
              <a:t>If your child does not do well on the quiz, </a:t>
            </a:r>
            <a:r>
              <a:rPr lang="en-US" sz="1600" dirty="0" smtClean="0">
                <a:latin typeface="+mj-lt"/>
              </a:rPr>
              <a:t>the </a:t>
            </a:r>
            <a:r>
              <a:rPr lang="en-US" sz="1600" dirty="0">
                <a:latin typeface="+mj-lt"/>
              </a:rPr>
              <a:t>teacher or librarian may help your child:</a:t>
            </a:r>
          </a:p>
          <a:p>
            <a:r>
              <a:rPr lang="en-US" sz="1600" dirty="0">
                <a:latin typeface="+mj-lt"/>
              </a:rPr>
              <a:t>    Choose another book that is more appropriate.</a:t>
            </a:r>
          </a:p>
          <a:p>
            <a:r>
              <a:rPr lang="en-US" sz="1600" dirty="0">
                <a:latin typeface="+mj-lt"/>
              </a:rPr>
              <a:t>    Ask more probing questions as your child reads and before your child takes a quiz.</a:t>
            </a:r>
          </a:p>
          <a:p>
            <a:r>
              <a:rPr lang="en-US" sz="1600" dirty="0">
                <a:latin typeface="+mj-lt"/>
              </a:rPr>
              <a:t>    Pair your child with another student, or even have the book read to your child.</a:t>
            </a:r>
          </a:p>
          <a:p>
            <a:pPr marL="285750" indent="-285750">
              <a:buFont typeface="Arial" panose="020B0604020202020204" pitchFamily="34" charset="0"/>
              <a:buChar char="•"/>
            </a:pPr>
            <a:r>
              <a:rPr lang="en-US" sz="1600" dirty="0">
                <a:latin typeface="+mj-lt"/>
              </a:rPr>
              <a:t>In most cases, children really enjoy taking the quizzes. Since they’re reading books at their reading and interest levels, they are likely to be successful. This is satisfying for most children. Best of all, they learn and grow at their own pace.</a:t>
            </a:r>
          </a:p>
          <a:p>
            <a:endParaRPr lang="en-US" sz="1100" dirty="0">
              <a:latin typeface="+mj-lt"/>
            </a:endParaRPr>
          </a:p>
        </p:txBody>
      </p:sp>
    </p:spTree>
    <p:extLst>
      <p:ext uri="{BB962C8B-B14F-4D97-AF65-F5344CB8AC3E}">
        <p14:creationId xmlns:p14="http://schemas.microsoft.com/office/powerpoint/2010/main" val="37938578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91068" y="274354"/>
            <a:ext cx="11859905" cy="6426697"/>
          </a:xfrm>
          <a:prstGeom prst="rect">
            <a:avLst/>
          </a:prstGeom>
          <a:noFill/>
          <a:ln w="76200">
            <a:solidFill>
              <a:schemeClr val="accent6">
                <a:lumMod val="75000"/>
              </a:schemeClr>
            </a:solidFill>
          </a:ln>
        </p:spPr>
        <p:txBody>
          <a:bodyPr wrap="square" rtlCol="0">
            <a:spAutoFit/>
          </a:bodyPr>
          <a:lstStyle/>
          <a:p>
            <a:endParaRPr lang="en-GB" dirty="0"/>
          </a:p>
        </p:txBody>
      </p:sp>
      <p:sp>
        <p:nvSpPr>
          <p:cNvPr id="3" name="Subtitle 2"/>
          <p:cNvSpPr>
            <a:spLocks noGrp="1"/>
          </p:cNvSpPr>
          <p:nvPr>
            <p:ph type="subTitle" idx="1"/>
          </p:nvPr>
        </p:nvSpPr>
        <p:spPr>
          <a:xfrm>
            <a:off x="1578592" y="5873170"/>
            <a:ext cx="9144000" cy="1655762"/>
          </a:xfrm>
        </p:spPr>
        <p:txBody>
          <a:bodyPr/>
          <a:lstStyle/>
          <a:p>
            <a:r>
              <a:rPr lang="en-US" dirty="0">
                <a:latin typeface="+mj-lt"/>
              </a:rPr>
              <a:t>Belonging, caring, sharing safe in the arms of </a:t>
            </a:r>
            <a:endParaRPr lang="en-GB" dirty="0">
              <a:latin typeface="+mj-lt"/>
            </a:endParaRPr>
          </a:p>
          <a:p>
            <a:r>
              <a:rPr lang="en-US" dirty="0">
                <a:latin typeface="+mj-lt"/>
              </a:rPr>
              <a:t>God’s love</a:t>
            </a:r>
            <a:endParaRPr lang="en-GB" dirty="0">
              <a:latin typeface="+mj-lt"/>
            </a:endParaRP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4774" y="428649"/>
            <a:ext cx="931763" cy="1277322"/>
          </a:xfrm>
          <a:prstGeom prst="rect">
            <a:avLst/>
          </a:prstGeom>
          <a:noFill/>
          <a:ln>
            <a:noFill/>
          </a:ln>
        </p:spPr>
      </p:pic>
      <p:pic>
        <p:nvPicPr>
          <p:cNvPr id="5" name="Picture 4"/>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22592" y="446161"/>
            <a:ext cx="1144743" cy="1242297"/>
          </a:xfrm>
          <a:prstGeom prst="rect">
            <a:avLst/>
          </a:prstGeom>
          <a:noFill/>
          <a:ln>
            <a:noFill/>
          </a:ln>
        </p:spPr>
      </p:pic>
      <p:sp>
        <p:nvSpPr>
          <p:cNvPr id="9" name="TextBox 8"/>
          <p:cNvSpPr txBox="1"/>
          <p:nvPr/>
        </p:nvSpPr>
        <p:spPr>
          <a:xfrm>
            <a:off x="1578592" y="819840"/>
            <a:ext cx="8861945" cy="4893647"/>
          </a:xfrm>
          <a:prstGeom prst="rect">
            <a:avLst/>
          </a:prstGeom>
          <a:solidFill>
            <a:schemeClr val="bg1"/>
          </a:solidFill>
          <a:ln w="57150">
            <a:solidFill>
              <a:schemeClr val="accent6">
                <a:lumMod val="75000"/>
              </a:schemeClr>
            </a:solidFill>
          </a:ln>
        </p:spPr>
        <p:txBody>
          <a:bodyPr wrap="square" rtlCol="0">
            <a:spAutoFit/>
          </a:bodyPr>
          <a:lstStyle/>
          <a:p>
            <a:r>
              <a:rPr lang="en-US" sz="2400" b="1" dirty="0">
                <a:latin typeface="+mj-lt"/>
              </a:rPr>
              <a:t>Reading books- accelerated reader and STAR </a:t>
            </a:r>
            <a:r>
              <a:rPr lang="en-US" sz="2400" b="1" dirty="0" smtClean="0">
                <a:latin typeface="+mj-lt"/>
              </a:rPr>
              <a:t>assessments Y2-6 </a:t>
            </a:r>
            <a:endParaRPr lang="en-US" sz="2400" b="1" dirty="0">
              <a:latin typeface="+mj-lt"/>
            </a:endParaRPr>
          </a:p>
          <a:p>
            <a:endParaRPr lang="en-US" sz="2400" dirty="0">
              <a:latin typeface="+mj-lt"/>
            </a:endParaRPr>
          </a:p>
          <a:p>
            <a:r>
              <a:rPr lang="en-US" sz="2400" dirty="0">
                <a:latin typeface="+mj-lt"/>
              </a:rPr>
              <a:t>Star Reading is a computerized reading assessment that uses computer-adaptive technology. Questions continually adjust to your child’s responses. If the child’s response is correct, the difficulty level is increased. If the child misses a question, the difficulty level is reduced. The test uses multiple-choice </a:t>
            </a:r>
            <a:r>
              <a:rPr lang="en-US" sz="2400" dirty="0" smtClean="0">
                <a:latin typeface="+mj-lt"/>
              </a:rPr>
              <a:t>questions </a:t>
            </a:r>
            <a:r>
              <a:rPr lang="en-US" sz="2400" dirty="0">
                <a:latin typeface="+mj-lt"/>
              </a:rPr>
              <a:t>and takes approximately 15 </a:t>
            </a:r>
            <a:r>
              <a:rPr lang="en-US" sz="2400" dirty="0" smtClean="0">
                <a:latin typeface="+mj-lt"/>
              </a:rPr>
              <a:t>minutes</a:t>
            </a:r>
          </a:p>
          <a:p>
            <a:endParaRPr lang="en-US" sz="2400" dirty="0">
              <a:latin typeface="+mj-lt"/>
            </a:endParaRPr>
          </a:p>
          <a:p>
            <a:r>
              <a:rPr lang="en-US" sz="2400" dirty="0" smtClean="0">
                <a:latin typeface="+mj-lt"/>
              </a:rPr>
              <a:t>Once your child has completed their STAR assessment this will be sent home so are aware of their progress. On this document will be their ZPD score and reading age. </a:t>
            </a:r>
            <a:endParaRPr lang="en-US" sz="2400" dirty="0">
              <a:latin typeface="+mj-lt"/>
            </a:endParaRPr>
          </a:p>
          <a:p>
            <a:endParaRPr lang="en-US" sz="2400" dirty="0">
              <a:latin typeface="Twinkl Cursive Looped Thin" panose="02000000000000000000" pitchFamily="2" charset="0"/>
            </a:endParaRPr>
          </a:p>
        </p:txBody>
      </p:sp>
    </p:spTree>
    <p:extLst>
      <p:ext uri="{BB962C8B-B14F-4D97-AF65-F5344CB8AC3E}">
        <p14:creationId xmlns:p14="http://schemas.microsoft.com/office/powerpoint/2010/main" val="236239510"/>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175</TotalTime>
  <Words>892</Words>
  <Application>Microsoft Office PowerPoint</Application>
  <PresentationFormat>Widescreen</PresentationFormat>
  <Paragraphs>120</Paragraphs>
  <Slides>13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Comic Sans MS</vt:lpstr>
      <vt:lpstr>Trebuchet MS</vt:lpstr>
      <vt:lpstr>Twinkl Cursive Looped Thin</vt:lpstr>
      <vt:lpstr>Wingdings 3</vt:lpstr>
      <vt:lpstr>Facet</vt:lpstr>
      <vt:lpstr>    Teacher- Miss Whelan              Teaching Assistant- Mrs Hoskins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Wednesday’s Liturgy 30th June 2021</dc:title>
  <dc:creator>Clare Pyatt</dc:creator>
  <cp:lastModifiedBy>Katie Whelan</cp:lastModifiedBy>
  <cp:revision>32</cp:revision>
  <dcterms:created xsi:type="dcterms:W3CDTF">2021-06-28T19:01:27Z</dcterms:created>
  <dcterms:modified xsi:type="dcterms:W3CDTF">2023-01-03T11:09:52Z</dcterms:modified>
</cp:coreProperties>
</file>