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61" r:id="rId7"/>
    <p:sldId id="260" r:id="rId8"/>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86DA"/>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FA3CED-2983-A12E-ADB7-035B5D7604FE}" v="2" dt="2023-01-13T13:39:45.096"/>
    <p1510:client id="{810E6EDB-6604-52B9-38A3-B80B6363429E}" v="10" dt="2021-06-09T20:52:26.677"/>
    <p1510:client id="{9EB88C60-DADC-92D8-A267-00B06610ECAB}" v="31" dt="2021-04-27T12:41:46.139"/>
    <p1510:client id="{FCE32D79-37EA-8CB6-6327-479D7E95CBAD}" v="552" dt="2021-06-09T20:44:46.0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73" autoAdjust="0"/>
    <p:restoredTop sz="94660"/>
  </p:normalViewPr>
  <p:slideViewPr>
    <p:cSldViewPr snapToGrid="0">
      <p:cViewPr varScale="1">
        <p:scale>
          <a:sx n="61" d="100"/>
          <a:sy n="61" d="100"/>
        </p:scale>
        <p:origin x="244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anna Morley" userId="S::rmorley@st-patricksrc.notts.sch.uk::556b9aaf-4041-4b8a-ad40-0c69ae68a7c5" providerId="AD" clId="Web-{2FFA3CED-2983-A12E-ADB7-035B5D7604FE}"/>
    <pc:docChg chg="modSld">
      <pc:chgData name="Rosanna Morley" userId="S::rmorley@st-patricksrc.notts.sch.uk::556b9aaf-4041-4b8a-ad40-0c69ae68a7c5" providerId="AD" clId="Web-{2FFA3CED-2983-A12E-ADB7-035B5D7604FE}" dt="2023-01-13T13:39:45.096" v="1"/>
      <pc:docMkLst>
        <pc:docMk/>
      </pc:docMkLst>
      <pc:sldChg chg="modSp">
        <pc:chgData name="Rosanna Morley" userId="S::rmorley@st-patricksrc.notts.sch.uk::556b9aaf-4041-4b8a-ad40-0c69ae68a7c5" providerId="AD" clId="Web-{2FFA3CED-2983-A12E-ADB7-035B5D7604FE}" dt="2023-01-13T13:39:45.096" v="1"/>
        <pc:sldMkLst>
          <pc:docMk/>
          <pc:sldMk cId="1966596590" sldId="257"/>
        </pc:sldMkLst>
        <pc:graphicFrameChg chg="mod modGraphic">
          <ac:chgData name="Rosanna Morley" userId="S::rmorley@st-patricksrc.notts.sch.uk::556b9aaf-4041-4b8a-ad40-0c69ae68a7c5" providerId="AD" clId="Web-{2FFA3CED-2983-A12E-ADB7-035B5D7604FE}" dt="2023-01-13T13:39:45.096" v="1"/>
          <ac:graphicFrameMkLst>
            <pc:docMk/>
            <pc:sldMk cId="1966596590" sldId="257"/>
            <ac:graphicFrameMk id="6"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139976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315438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3740597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2671181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6B9D2C-66A7-4B86-A859-2F4B78008ADB}"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272118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6B9D2C-66A7-4B86-A859-2F4B78008ADB}"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410947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6B9D2C-66A7-4B86-A859-2F4B78008ADB}" type="datetimeFigureOut">
              <a:rPr lang="en-GB" smtClean="0"/>
              <a:t>11/09/2023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210546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6B9D2C-66A7-4B86-A859-2F4B78008ADB}" type="datetimeFigureOut">
              <a:rPr lang="en-GB" smtClean="0"/>
              <a:t>11/09/2023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2815440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B9D2C-66A7-4B86-A859-2F4B78008ADB}" type="datetimeFigureOut">
              <a:rPr lang="en-GB" smtClean="0"/>
              <a:t>11/09/2023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2907862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76B9D2C-66A7-4B86-A859-2F4B78008ADB}"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509977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76B9D2C-66A7-4B86-A859-2F4B78008ADB}"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a:p>
        </p:txBody>
      </p:sp>
    </p:spTree>
    <p:extLst>
      <p:ext uri="{BB962C8B-B14F-4D97-AF65-F5344CB8AC3E}">
        <p14:creationId xmlns:p14="http://schemas.microsoft.com/office/powerpoint/2010/main" val="157888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6B9D2C-66A7-4B86-A859-2F4B78008ADB}" type="datetimeFigureOut">
              <a:rPr lang="en-GB" smtClean="0"/>
              <a:t>11/09/2023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EFA0A0E-F88A-40DF-BAF8-1259F2982C77}" type="slidenum">
              <a:rPr lang="en-GB" smtClean="0"/>
              <a:t>‹#›</a:t>
            </a:fld>
            <a:endParaRPr lang="en-GB"/>
          </a:p>
        </p:txBody>
      </p:sp>
    </p:spTree>
    <p:extLst>
      <p:ext uri="{BB962C8B-B14F-4D97-AF65-F5344CB8AC3E}">
        <p14:creationId xmlns:p14="http://schemas.microsoft.com/office/powerpoint/2010/main" val="2913752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office@st-patricksrc.notts.sch.uk" TargetMode="External"/><Relationship Id="rId2" Type="http://schemas.openxmlformats.org/officeDocument/2006/relationships/hyperlink" Target="mailto:F1@st-patricksrc.notts.sch.u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8758" y="264695"/>
            <a:ext cx="6304547" cy="9312442"/>
          </a:xfrm>
          <a:prstGeom prst="rect">
            <a:avLst/>
          </a:prstGeom>
          <a:noFill/>
          <a:ln w="57150">
            <a:solidFill>
              <a:srgbClr val="92D050"/>
            </a:solidFill>
          </a:ln>
        </p:spPr>
        <p:txBody>
          <a:bodyPr wrap="square" rtlCol="0">
            <a:spAutoFit/>
          </a:bodyPr>
          <a:lstStyle/>
          <a:p>
            <a:endParaRPr lang="en-GB" dirty="0"/>
          </a:p>
        </p:txBody>
      </p:sp>
      <p:sp>
        <p:nvSpPr>
          <p:cNvPr id="2" name="Title 1"/>
          <p:cNvSpPr>
            <a:spLocks noGrp="1"/>
          </p:cNvSpPr>
          <p:nvPr>
            <p:ph type="ctrTitle"/>
          </p:nvPr>
        </p:nvSpPr>
        <p:spPr>
          <a:xfrm>
            <a:off x="562803" y="-366635"/>
            <a:ext cx="5829300" cy="3448756"/>
          </a:xfrm>
        </p:spPr>
        <p:txBody>
          <a:bodyPr/>
          <a:lstStyle/>
          <a:p>
            <a:r>
              <a:rPr lang="en-GB" dirty="0" smtClean="0"/>
              <a:t>Nursery</a:t>
            </a:r>
            <a:r>
              <a:rPr lang="en-GB" dirty="0"/>
              <a:t/>
            </a:r>
            <a:br>
              <a:rPr lang="en-GB" dirty="0"/>
            </a:br>
            <a:r>
              <a:rPr lang="en-GB" dirty="0"/>
              <a:t>Class information </a:t>
            </a:r>
            <a:br>
              <a:rPr lang="en-GB" dirty="0"/>
            </a:br>
            <a:r>
              <a:rPr lang="en-GB" dirty="0" smtClean="0"/>
              <a:t>2023-2024</a:t>
            </a:r>
            <a:r>
              <a:rPr lang="en-GB" dirty="0"/>
              <a:t/>
            </a:r>
            <a:br>
              <a:rPr lang="en-GB" dirty="0"/>
            </a:br>
            <a:r>
              <a:rPr lang="en-GB" dirty="0" smtClean="0"/>
              <a:t>Advent</a:t>
            </a:r>
            <a:r>
              <a:rPr lang="en-GB" dirty="0" smtClean="0"/>
              <a:t> </a:t>
            </a:r>
            <a:r>
              <a:rPr lang="en-GB" dirty="0"/>
              <a:t>T</a:t>
            </a:r>
            <a:r>
              <a:rPr lang="en-GB" dirty="0" smtClean="0"/>
              <a:t>erm </a:t>
            </a:r>
            <a:r>
              <a:rPr lang="en-GB" dirty="0"/>
              <a:t>1</a:t>
            </a:r>
            <a:r>
              <a:rPr lang="en-GB" dirty="0"/>
              <a:t> </a:t>
            </a:r>
          </a:p>
        </p:txBody>
      </p:sp>
      <p:pic>
        <p:nvPicPr>
          <p:cNvPr id="4" name="Picture 3"/>
          <p:cNvPicPr>
            <a:picLocks noChangeAspect="1"/>
          </p:cNvPicPr>
          <p:nvPr/>
        </p:nvPicPr>
        <p:blipFill>
          <a:blip r:embed="rId2"/>
          <a:stretch>
            <a:fillRect/>
          </a:stretch>
        </p:blipFill>
        <p:spPr>
          <a:xfrm>
            <a:off x="2088333" y="3517502"/>
            <a:ext cx="2778239" cy="3481587"/>
          </a:xfrm>
          <a:prstGeom prst="rect">
            <a:avLst/>
          </a:prstGeom>
        </p:spPr>
      </p:pic>
      <p:sp>
        <p:nvSpPr>
          <p:cNvPr id="3" name="Subtitle 2"/>
          <p:cNvSpPr>
            <a:spLocks noGrp="1"/>
          </p:cNvSpPr>
          <p:nvPr>
            <p:ph type="subTitle" idx="1"/>
          </p:nvPr>
        </p:nvSpPr>
        <p:spPr>
          <a:xfrm>
            <a:off x="1110698" y="7434470"/>
            <a:ext cx="4733511" cy="1372704"/>
          </a:xfrm>
        </p:spPr>
        <p:txBody>
          <a:bodyPr>
            <a:normAutofit/>
          </a:bodyPr>
          <a:lstStyle/>
          <a:p>
            <a:r>
              <a:rPr lang="en-GB" sz="3200" dirty="0"/>
              <a:t>St Patrick’s Catholic Primary School. </a:t>
            </a:r>
          </a:p>
        </p:txBody>
      </p:sp>
    </p:spTree>
    <p:extLst>
      <p:ext uri="{BB962C8B-B14F-4D97-AF65-F5344CB8AC3E}">
        <p14:creationId xmlns:p14="http://schemas.microsoft.com/office/powerpoint/2010/main" val="3773761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76724" y="231687"/>
            <a:ext cx="6304547" cy="9312442"/>
          </a:xfrm>
          <a:prstGeom prst="rect">
            <a:avLst/>
          </a:prstGeom>
          <a:noFill/>
          <a:ln w="57150">
            <a:solidFill>
              <a:srgbClr val="92D050"/>
            </a:solidFill>
          </a:ln>
        </p:spPr>
        <p:txBody>
          <a:bodyPr wrap="square" rtlCol="0">
            <a:spAutoFit/>
          </a:bodyPr>
          <a:lstStyle/>
          <a:p>
            <a:endParaRPr lang="en-GB" dirty="0"/>
          </a:p>
        </p:txBody>
      </p:sp>
      <p:sp>
        <p:nvSpPr>
          <p:cNvPr id="2" name="Title 1"/>
          <p:cNvSpPr>
            <a:spLocks noGrp="1"/>
          </p:cNvSpPr>
          <p:nvPr>
            <p:ph type="ctrTitle"/>
          </p:nvPr>
        </p:nvSpPr>
        <p:spPr>
          <a:xfrm>
            <a:off x="514350" y="281791"/>
            <a:ext cx="5829300" cy="556591"/>
          </a:xfrm>
        </p:spPr>
        <p:txBody>
          <a:bodyPr>
            <a:normAutofit/>
          </a:bodyPr>
          <a:lstStyle/>
          <a:p>
            <a:r>
              <a:rPr lang="en-GB" sz="3200" dirty="0" smtClean="0"/>
              <a:t>Nursery Advent Term 1 2023-2024 </a:t>
            </a:r>
            <a:endParaRPr lang="en-GB" sz="3200" dirty="0"/>
          </a:p>
        </p:txBody>
      </p:sp>
      <p:sp>
        <p:nvSpPr>
          <p:cNvPr id="3" name="Subtitle 2"/>
          <p:cNvSpPr>
            <a:spLocks noGrp="1"/>
          </p:cNvSpPr>
          <p:nvPr>
            <p:ph type="subTitle" idx="1"/>
          </p:nvPr>
        </p:nvSpPr>
        <p:spPr>
          <a:xfrm>
            <a:off x="536224" y="842019"/>
            <a:ext cx="5829300" cy="1351175"/>
          </a:xfrm>
        </p:spPr>
        <p:txBody>
          <a:bodyPr vert="horz" lIns="91440" tIns="45720" rIns="91440" bIns="45720" rtlCol="0" anchor="t">
            <a:noAutofit/>
          </a:bodyPr>
          <a:lstStyle/>
          <a:p>
            <a:pPr algn="l"/>
            <a:endParaRPr lang="en-GB" sz="1100" dirty="0">
              <a:cs typeface="Calibri"/>
            </a:endParaRPr>
          </a:p>
        </p:txBody>
      </p:sp>
      <p:sp>
        <p:nvSpPr>
          <p:cNvPr id="5" name="Subtitle 2"/>
          <p:cNvSpPr txBox="1">
            <a:spLocks/>
          </p:cNvSpPr>
          <p:nvPr/>
        </p:nvSpPr>
        <p:spPr>
          <a:xfrm>
            <a:off x="459665" y="3067759"/>
            <a:ext cx="5829300" cy="6414444"/>
          </a:xfrm>
          <a:prstGeom prst="rect">
            <a:avLst/>
          </a:prstGeom>
        </p:spPr>
        <p:txBody>
          <a:bodyPr vert="horz" lIns="91440" tIns="45720" rIns="91440" bIns="45720" rtlCol="0" anchor="t">
            <a:normAutofit fontScale="925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t>What we will be doing this half term </a:t>
            </a:r>
          </a:p>
          <a:p>
            <a:pPr algn="l"/>
            <a:endParaRPr lang="en-GB" sz="1400" b="1" dirty="0"/>
          </a:p>
          <a:p>
            <a:pPr algn="l"/>
            <a:endParaRPr lang="en-GB" sz="1400" b="1" dirty="0"/>
          </a:p>
          <a:p>
            <a:pPr algn="l"/>
            <a:endParaRPr lang="en-GB" sz="1400" b="1" dirty="0"/>
          </a:p>
          <a:p>
            <a:pPr algn="l"/>
            <a:endParaRPr lang="en-GB" sz="1400" b="1" dirty="0"/>
          </a:p>
          <a:p>
            <a:pPr algn="l"/>
            <a:endParaRPr lang="en-GB" sz="1400" b="1" dirty="0"/>
          </a:p>
          <a:p>
            <a:pPr algn="l"/>
            <a:endParaRPr lang="en-GB" sz="1400" b="1" dirty="0"/>
          </a:p>
          <a:p>
            <a:endParaRPr lang="en-GB" sz="1400" b="1" dirty="0"/>
          </a:p>
          <a:p>
            <a:endParaRPr lang="en-GB" sz="1400" b="1" dirty="0"/>
          </a:p>
          <a:p>
            <a:pPr algn="l"/>
            <a:endParaRPr lang="en-US" sz="1100" b="1" dirty="0" smtClean="0"/>
          </a:p>
          <a:p>
            <a:pPr algn="l"/>
            <a:endParaRPr lang="en-US" sz="1100" b="1" dirty="0"/>
          </a:p>
          <a:p>
            <a:pPr algn="l"/>
            <a:endParaRPr lang="en-GB" sz="1100" b="1" dirty="0" smtClean="0"/>
          </a:p>
          <a:p>
            <a:pPr algn="l"/>
            <a:endParaRPr lang="en-US" sz="1100" b="1" dirty="0" smtClean="0"/>
          </a:p>
          <a:p>
            <a:pPr algn="l"/>
            <a:endParaRPr lang="en-US" sz="1100" b="1" dirty="0"/>
          </a:p>
          <a:p>
            <a:pPr algn="l"/>
            <a:endParaRPr lang="en-GB" sz="1100" b="1" dirty="0" smtClean="0"/>
          </a:p>
          <a:p>
            <a:pPr algn="l"/>
            <a:r>
              <a:rPr lang="en-GB" sz="1200" dirty="0">
                <a:ea typeface="+mn-lt"/>
                <a:cs typeface="+mn-lt"/>
              </a:rPr>
              <a:t>As part of our Myself topic we will be sharing our Family Box from week commencing 11th September onwards. This will involve each child bringing home the box and choosing some objects to celebrate their family. Thank you for taking the time to discuss this at home with your child and we look forward to hearing about the items they have chosen to share. Some examples will be included.</a:t>
            </a:r>
          </a:p>
          <a:p>
            <a:pPr algn="l"/>
            <a:r>
              <a:rPr lang="en-GB" sz="1200" b="1" dirty="0" smtClean="0"/>
              <a:t>Keeping </a:t>
            </a:r>
            <a:r>
              <a:rPr lang="en-GB" sz="1200" b="1" dirty="0"/>
              <a:t>in touch </a:t>
            </a:r>
          </a:p>
          <a:p>
            <a:pPr algn="l"/>
            <a:r>
              <a:rPr lang="en-US" sz="1200" dirty="0"/>
              <a:t>As parents, you are the first educators of your child and at the school we </a:t>
            </a:r>
            <a:r>
              <a:rPr lang="en-US" sz="1200" dirty="0" err="1"/>
              <a:t>recognise</a:t>
            </a:r>
            <a:r>
              <a:rPr lang="en-US" sz="1200" dirty="0"/>
              <a:t> that the partnership between home and school is fundamental to your child’s success. School staff are always happy to speak to parents during the week before or after school, please contact the below email address or the office to make contact.</a:t>
            </a:r>
          </a:p>
          <a:p>
            <a:pPr algn="l"/>
            <a:r>
              <a:rPr lang="en-US" sz="1200" dirty="0"/>
              <a:t>Please email the class email address if you need to pass on any information or have any concerns. </a:t>
            </a:r>
          </a:p>
          <a:p>
            <a:pPr algn="l"/>
            <a:r>
              <a:rPr lang="en-US" sz="1200" dirty="0"/>
              <a:t>The email address is </a:t>
            </a:r>
            <a:r>
              <a:rPr lang="en-US" sz="1200" dirty="0" smtClean="0">
                <a:hlinkClick r:id="rId2"/>
              </a:rPr>
              <a:t>F1@st-patricksrc.notts.sch.uk</a:t>
            </a:r>
            <a:r>
              <a:rPr lang="en-US" sz="1200" dirty="0" smtClean="0"/>
              <a:t>. </a:t>
            </a:r>
            <a:endParaRPr lang="en-US" sz="1200" dirty="0"/>
          </a:p>
          <a:p>
            <a:pPr algn="l"/>
            <a:r>
              <a:rPr lang="en-US" sz="1200" dirty="0" smtClean="0"/>
              <a:t>We </a:t>
            </a:r>
            <a:r>
              <a:rPr lang="en-US" sz="1200" dirty="0"/>
              <a:t>will also keep you informed when we have additional adults working in a class or when there are changes to the staff members. </a:t>
            </a:r>
            <a:endParaRPr lang="en-GB" sz="1200" dirty="0">
              <a:ea typeface="+mn-lt"/>
              <a:cs typeface="+mn-lt"/>
            </a:endParaRPr>
          </a:p>
          <a:p>
            <a:pPr algn="l"/>
            <a:r>
              <a:rPr lang="en-GB" sz="1200" dirty="0">
                <a:ea typeface="+mn-lt"/>
                <a:cs typeface="+mn-lt"/>
              </a:rPr>
              <a:t>To communicate a child’s absence please email </a:t>
            </a:r>
            <a:r>
              <a:rPr lang="en-GB" sz="1200" u="sng" dirty="0">
                <a:ea typeface="+mn-lt"/>
                <a:cs typeface="+mn-lt"/>
                <a:hlinkClick r:id="rId3"/>
              </a:rPr>
              <a:t>office@st-patricksrc.notts.sch.uk</a:t>
            </a:r>
            <a:endParaRPr lang="en-GB" sz="1200" dirty="0">
              <a:cs typeface="Calibri"/>
            </a:endParaRPr>
          </a:p>
          <a:p>
            <a:pPr algn="l"/>
            <a:r>
              <a:rPr lang="en-GB" sz="1200" dirty="0"/>
              <a:t>Just a reminder that we start the school day between 8.30 and 8.40 and finish at 3.20 using the Ling Forest Road entrance</a:t>
            </a:r>
            <a:r>
              <a:rPr lang="en-GB" sz="1100" dirty="0"/>
              <a:t>.</a:t>
            </a:r>
            <a:endParaRPr lang="en-GB" sz="1000" dirty="0">
              <a:cs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11776302"/>
              </p:ext>
            </p:extLst>
          </p:nvPr>
        </p:nvGraphicFramePr>
        <p:xfrm>
          <a:off x="536223" y="3443054"/>
          <a:ext cx="5553618" cy="2780182"/>
        </p:xfrm>
        <a:graphic>
          <a:graphicData uri="http://schemas.openxmlformats.org/drawingml/2006/table">
            <a:tbl>
              <a:tblPr>
                <a:tableStyleId>{5C22544A-7EE6-4342-B048-85BDC9FD1C3A}</a:tableStyleId>
              </a:tblPr>
              <a:tblGrid>
                <a:gridCol w="1851206">
                  <a:extLst>
                    <a:ext uri="{9D8B030D-6E8A-4147-A177-3AD203B41FA5}">
                      <a16:colId xmlns:a16="http://schemas.microsoft.com/office/drawing/2014/main" val="2779605599"/>
                    </a:ext>
                  </a:extLst>
                </a:gridCol>
                <a:gridCol w="1851206">
                  <a:extLst>
                    <a:ext uri="{9D8B030D-6E8A-4147-A177-3AD203B41FA5}">
                      <a16:colId xmlns:a16="http://schemas.microsoft.com/office/drawing/2014/main" val="922544227"/>
                    </a:ext>
                  </a:extLst>
                </a:gridCol>
                <a:gridCol w="1851206">
                  <a:extLst>
                    <a:ext uri="{9D8B030D-6E8A-4147-A177-3AD203B41FA5}">
                      <a16:colId xmlns:a16="http://schemas.microsoft.com/office/drawing/2014/main" val="477874595"/>
                    </a:ext>
                  </a:extLst>
                </a:gridCol>
              </a:tblGrid>
              <a:tr h="278018">
                <a:tc>
                  <a:txBody>
                    <a:bodyPr/>
                    <a:lstStyle/>
                    <a:p>
                      <a:r>
                        <a:rPr lang="en-GB" sz="1200" dirty="0"/>
                        <a:t>English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sz="1200" dirty="0"/>
                        <a:t>Maths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sz="1200" dirty="0"/>
                        <a:t>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3975624325"/>
                  </a:ext>
                </a:extLst>
              </a:tr>
              <a:tr h="2502164">
                <a:tc>
                  <a:txBody>
                    <a:bodyPr/>
                    <a:lstStyle/>
                    <a:p>
                      <a:r>
                        <a:rPr lang="en-US" sz="1200" baseline="0" dirty="0" smtClean="0"/>
                        <a:t>What makes me a me?</a:t>
                      </a:r>
                      <a:endParaRPr lang="en-GB" sz="1200" baseline="0" dirty="0" smtClean="0"/>
                    </a:p>
                    <a:p>
                      <a:r>
                        <a:rPr lang="en-US" sz="1200" baseline="0" dirty="0" smtClean="0"/>
                        <a:t>Along came Erik</a:t>
                      </a:r>
                    </a:p>
                    <a:p>
                      <a:r>
                        <a:rPr lang="en-US" sz="1200" baseline="0" dirty="0" smtClean="0"/>
                        <a:t>Paper Dolls</a:t>
                      </a:r>
                    </a:p>
                    <a:p>
                      <a:r>
                        <a:rPr lang="en-US" sz="1200" baseline="0" dirty="0" smtClean="0"/>
                        <a:t>My Body </a:t>
                      </a:r>
                    </a:p>
                    <a:p>
                      <a:r>
                        <a:rPr lang="en-US" sz="1200" baseline="0" dirty="0" smtClean="0"/>
                        <a:t>Peace at Last</a:t>
                      </a:r>
                    </a:p>
                    <a:p>
                      <a:r>
                        <a:rPr lang="en-US" sz="1200" baseline="0" dirty="0" smtClean="0"/>
                        <a:t>Harvest</a:t>
                      </a:r>
                      <a:endParaRPr lang="en-GB" sz="1200" baseline="0" dirty="0" smtClean="0"/>
                    </a:p>
                    <a:p>
                      <a:r>
                        <a:rPr lang="en-US" sz="1200" baseline="0" dirty="0" smtClean="0"/>
                        <a:t>Big Smelly Bear</a:t>
                      </a:r>
                      <a:endParaRPr lang="en-GB"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defTabSz="685800" rtl="0" eaLnBrk="1" latinLnBrk="0" hangingPunct="1">
                        <a:buFont typeface="Arial" panose="020B0604020202020204" pitchFamily="34" charset="0"/>
                        <a:buNone/>
                      </a:pPr>
                      <a:r>
                        <a:rPr lang="en-US" sz="1200" kern="1200" baseline="0" dirty="0" smtClean="0">
                          <a:solidFill>
                            <a:schemeClr val="dk1"/>
                          </a:solidFill>
                          <a:latin typeface="+mn-lt"/>
                          <a:ea typeface="+mn-ea"/>
                          <a:cs typeface="+mn-cs"/>
                        </a:rPr>
                        <a:t>Fast recognition of up to 3 objects.</a:t>
                      </a:r>
                      <a:endParaRPr lang="en-GB" sz="1200" kern="1200" baseline="0" dirty="0" smtClean="0">
                        <a:solidFill>
                          <a:schemeClr val="dk1"/>
                        </a:solidFill>
                        <a:latin typeface="+mn-lt"/>
                        <a:ea typeface="+mn-ea"/>
                        <a:cs typeface="+mn-cs"/>
                      </a:endParaRPr>
                    </a:p>
                    <a:p>
                      <a:pPr marL="0" indent="0" algn="l" defTabSz="685800" rtl="0" eaLnBrk="1" latinLnBrk="0" hangingPunct="1">
                        <a:buFont typeface="Arial" panose="020B0604020202020204" pitchFamily="34" charset="0"/>
                        <a:buNone/>
                      </a:pPr>
                      <a:r>
                        <a:rPr lang="en-US" sz="1200" kern="1200" baseline="0" dirty="0" smtClean="0">
                          <a:solidFill>
                            <a:schemeClr val="dk1"/>
                          </a:solidFill>
                          <a:latin typeface="+mn-lt"/>
                          <a:ea typeface="+mn-ea"/>
                          <a:cs typeface="+mn-cs"/>
                        </a:rPr>
                        <a:t>Recite numbers past 5.</a:t>
                      </a:r>
                    </a:p>
                    <a:p>
                      <a:pPr marL="0" indent="0" algn="l" defTabSz="685800" rtl="0" eaLnBrk="1" latinLnBrk="0" hangingPunct="1">
                        <a:buFont typeface="Arial" panose="020B0604020202020204" pitchFamily="34" charset="0"/>
                        <a:buNone/>
                      </a:pPr>
                      <a:r>
                        <a:rPr lang="en-US" sz="1200" kern="1200" baseline="0" dirty="0" smtClean="0">
                          <a:solidFill>
                            <a:schemeClr val="dk1"/>
                          </a:solidFill>
                          <a:latin typeface="+mn-lt"/>
                          <a:ea typeface="+mn-ea"/>
                          <a:cs typeface="+mn-cs"/>
                        </a:rPr>
                        <a:t>Comparing the size of objects.</a:t>
                      </a:r>
                    </a:p>
                    <a:p>
                      <a:pPr marL="0" indent="0" algn="l" defTabSz="685800" rtl="0" eaLnBrk="1" latinLnBrk="0" hangingPunct="1">
                        <a:buFont typeface="Arial" panose="020B0604020202020204" pitchFamily="34" charset="0"/>
                        <a:buNone/>
                      </a:pPr>
                      <a:r>
                        <a:rPr lang="en-US" sz="1200" kern="1200" baseline="0" dirty="0" smtClean="0">
                          <a:solidFill>
                            <a:schemeClr val="dk1"/>
                          </a:solidFill>
                          <a:latin typeface="+mn-lt"/>
                          <a:ea typeface="+mn-ea"/>
                          <a:cs typeface="+mn-cs"/>
                        </a:rPr>
                        <a:t>Identifying patterns.</a:t>
                      </a:r>
                    </a:p>
                    <a:p>
                      <a:pPr marL="0" indent="0" algn="l" defTabSz="685800" rtl="0" eaLnBrk="1" latinLnBrk="0" hangingPunct="1">
                        <a:buFont typeface="Arial" panose="020B0604020202020204" pitchFamily="34" charset="0"/>
                        <a:buNone/>
                      </a:pPr>
                      <a:endParaRPr lang="en-US" sz="1200" kern="1200" baseline="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baseline="0" dirty="0" smtClean="0"/>
                        <a:t>Myself</a:t>
                      </a:r>
                    </a:p>
                    <a:p>
                      <a:r>
                        <a:rPr lang="en-US" sz="1200" baseline="0" dirty="0" smtClean="0"/>
                        <a:t>Welcome</a:t>
                      </a:r>
                      <a:endParaRPr lang="en-GB"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0593807"/>
                  </a:ext>
                </a:extLst>
              </a:tr>
            </a:tbl>
          </a:graphicData>
        </a:graphic>
      </p:graphicFrame>
      <p:sp>
        <p:nvSpPr>
          <p:cNvPr id="7" name="Subtitle 2"/>
          <p:cNvSpPr txBox="1">
            <a:spLocks/>
          </p:cNvSpPr>
          <p:nvPr/>
        </p:nvSpPr>
        <p:spPr>
          <a:xfrm>
            <a:off x="-3422164" y="6302317"/>
            <a:ext cx="5829300" cy="2613261"/>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GB" sz="1400" dirty="0"/>
          </a:p>
        </p:txBody>
      </p:sp>
      <p:sp>
        <p:nvSpPr>
          <p:cNvPr id="8" name="Subtitle 2"/>
          <p:cNvSpPr txBox="1">
            <a:spLocks/>
          </p:cNvSpPr>
          <p:nvPr/>
        </p:nvSpPr>
        <p:spPr>
          <a:xfrm>
            <a:off x="514348" y="8054440"/>
            <a:ext cx="5829300" cy="1074511"/>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GB" sz="3500" dirty="0"/>
          </a:p>
        </p:txBody>
      </p:sp>
      <p:sp>
        <p:nvSpPr>
          <p:cNvPr id="9" name="TextBox 8"/>
          <p:cNvSpPr txBox="1"/>
          <p:nvPr/>
        </p:nvSpPr>
        <p:spPr>
          <a:xfrm>
            <a:off x="492476" y="2219237"/>
            <a:ext cx="5796489" cy="938719"/>
          </a:xfrm>
          <a:prstGeom prst="rect">
            <a:avLst/>
          </a:prstGeom>
          <a:noFill/>
        </p:spPr>
        <p:txBody>
          <a:bodyPr wrap="square" lIns="91440" tIns="45720" rIns="91440" bIns="45720" rtlCol="0" anchor="t">
            <a:spAutoFit/>
          </a:bodyPr>
          <a:lstStyle/>
          <a:p>
            <a:r>
              <a:rPr lang="en-GB" sz="1100" b="1" dirty="0"/>
              <a:t>What to bring to school </a:t>
            </a:r>
            <a:endParaRPr lang="en-GB" sz="1100" b="1" dirty="0">
              <a:cs typeface="Calibri"/>
            </a:endParaRPr>
          </a:p>
          <a:p>
            <a:pPr marL="171450" indent="-171450">
              <a:buFont typeface="Arial" panose="020B0604020202020204" pitchFamily="34" charset="0"/>
              <a:buChar char="•"/>
            </a:pPr>
            <a:r>
              <a:rPr lang="en-GB" sz="1100" dirty="0"/>
              <a:t>Water bottle</a:t>
            </a:r>
            <a:endParaRPr lang="en-GB" sz="1100" dirty="0">
              <a:cs typeface="Calibri"/>
            </a:endParaRPr>
          </a:p>
          <a:p>
            <a:pPr marL="171450" indent="-171450">
              <a:buFont typeface="Arial" panose="020B0604020202020204" pitchFamily="34" charset="0"/>
              <a:buChar char="•"/>
            </a:pPr>
            <a:r>
              <a:rPr lang="en-GB" sz="1100" dirty="0">
                <a:cs typeface="Calibri"/>
              </a:rPr>
              <a:t>Snack – a piece of </a:t>
            </a:r>
            <a:r>
              <a:rPr lang="en-GB" sz="1100" dirty="0" smtClean="0">
                <a:cs typeface="Calibri"/>
              </a:rPr>
              <a:t>fruit</a:t>
            </a:r>
          </a:p>
          <a:p>
            <a:pPr marL="171450" indent="-171450">
              <a:buFont typeface="Arial" panose="020B0604020202020204" pitchFamily="34" charset="0"/>
              <a:buChar char="•"/>
            </a:pPr>
            <a:r>
              <a:rPr lang="en-US" sz="1100" dirty="0" smtClean="0">
                <a:cs typeface="Calibri"/>
              </a:rPr>
              <a:t>Change of clothes</a:t>
            </a:r>
            <a:endParaRPr lang="en-GB" sz="1100" dirty="0">
              <a:cs typeface="Calibri"/>
            </a:endParaRPr>
          </a:p>
          <a:p>
            <a:endParaRPr lang="en-GB" sz="1100" dirty="0">
              <a:cs typeface="Calibri"/>
            </a:endParaRPr>
          </a:p>
        </p:txBody>
      </p:sp>
      <p:sp>
        <p:nvSpPr>
          <p:cNvPr id="4" name="TextBox 3"/>
          <p:cNvSpPr txBox="1"/>
          <p:nvPr/>
        </p:nvSpPr>
        <p:spPr>
          <a:xfrm>
            <a:off x="514348" y="1069387"/>
            <a:ext cx="5850080" cy="769441"/>
          </a:xfrm>
          <a:prstGeom prst="rect">
            <a:avLst/>
          </a:prstGeom>
          <a:noFill/>
        </p:spPr>
        <p:txBody>
          <a:bodyPr wrap="square" lIns="91440" tIns="45720" rIns="91440" bIns="45720" rtlCol="0" anchor="t">
            <a:spAutoFit/>
          </a:bodyPr>
          <a:lstStyle/>
          <a:p>
            <a:r>
              <a:rPr lang="en-GB" sz="1100" b="1" dirty="0"/>
              <a:t>Staff working in </a:t>
            </a:r>
            <a:r>
              <a:rPr lang="en-GB" sz="1100" b="1" dirty="0" smtClean="0"/>
              <a:t>the Foundation Unit</a:t>
            </a:r>
            <a:endParaRPr lang="en-GB" sz="1100" b="1" dirty="0">
              <a:cs typeface="Calibri"/>
            </a:endParaRPr>
          </a:p>
          <a:p>
            <a:r>
              <a:rPr lang="en-GB" sz="1100" dirty="0">
                <a:ea typeface="+mn-lt"/>
                <a:cs typeface="+mn-lt"/>
              </a:rPr>
              <a:t>In reception the class teacher is Mrs Newton-Hewlett supported by Mrs </a:t>
            </a:r>
            <a:r>
              <a:rPr lang="en-GB" sz="1100" dirty="0" err="1" smtClean="0">
                <a:ea typeface="+mn-lt"/>
                <a:cs typeface="+mn-lt"/>
              </a:rPr>
              <a:t>Bointon</a:t>
            </a:r>
            <a:r>
              <a:rPr lang="en-GB" sz="1100" dirty="0" smtClean="0">
                <a:ea typeface="+mn-lt"/>
                <a:cs typeface="+mn-lt"/>
              </a:rPr>
              <a:t>. </a:t>
            </a:r>
            <a:r>
              <a:rPr lang="en-GB" sz="1100" dirty="0">
                <a:ea typeface="+mn-lt"/>
                <a:cs typeface="+mn-lt"/>
              </a:rPr>
              <a:t>Teaching in Nursery is Miss </a:t>
            </a:r>
            <a:r>
              <a:rPr lang="en-GB" sz="1100" dirty="0" smtClean="0">
                <a:ea typeface="+mn-lt"/>
                <a:cs typeface="+mn-lt"/>
              </a:rPr>
              <a:t>Morley also </a:t>
            </a:r>
            <a:r>
              <a:rPr lang="en-GB" sz="1100" dirty="0">
                <a:ea typeface="+mn-lt"/>
                <a:cs typeface="+mn-lt"/>
              </a:rPr>
              <a:t>supported by </a:t>
            </a:r>
            <a:r>
              <a:rPr lang="en-GB" sz="1100" dirty="0" smtClean="0">
                <a:ea typeface="+mn-lt"/>
                <a:cs typeface="+mn-lt"/>
              </a:rPr>
              <a:t>Mrs </a:t>
            </a:r>
            <a:r>
              <a:rPr lang="en-GB" sz="1100" dirty="0" err="1" smtClean="0">
                <a:ea typeface="+mn-lt"/>
                <a:cs typeface="+mn-lt"/>
              </a:rPr>
              <a:t>Bointon</a:t>
            </a:r>
            <a:r>
              <a:rPr lang="en-GB" sz="1100" dirty="0" smtClean="0">
                <a:ea typeface="+mn-lt"/>
                <a:cs typeface="+mn-lt"/>
              </a:rPr>
              <a:t>. </a:t>
            </a:r>
            <a:r>
              <a:rPr lang="en-GB" sz="1100" dirty="0">
                <a:ea typeface="+mn-lt"/>
                <a:cs typeface="+mn-lt"/>
              </a:rPr>
              <a:t>We continue to welcome NVQ students in the </a:t>
            </a:r>
            <a:r>
              <a:rPr lang="en-GB" sz="1100" dirty="0" smtClean="0">
                <a:ea typeface="+mn-lt"/>
                <a:cs typeface="+mn-lt"/>
              </a:rPr>
              <a:t>unit.</a:t>
            </a:r>
            <a:endParaRPr lang="en-GB" sz="1100" dirty="0">
              <a:cs typeface="Calibri"/>
            </a:endParaRPr>
          </a:p>
        </p:txBody>
      </p:sp>
    </p:spTree>
    <p:extLst>
      <p:ext uri="{BB962C8B-B14F-4D97-AF65-F5344CB8AC3E}">
        <p14:creationId xmlns:p14="http://schemas.microsoft.com/office/powerpoint/2010/main" val="1966596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1791"/>
            <a:ext cx="5829300" cy="556591"/>
          </a:xfrm>
        </p:spPr>
        <p:txBody>
          <a:bodyPr>
            <a:normAutofit/>
          </a:bodyPr>
          <a:lstStyle/>
          <a:p>
            <a:r>
              <a:rPr lang="en-GB" sz="3200" dirty="0"/>
              <a:t>Nursery Advent Term 1 2023-2024 </a:t>
            </a:r>
            <a:endParaRPr lang="en-GB" sz="3200" dirty="0"/>
          </a:p>
        </p:txBody>
      </p:sp>
      <p:sp>
        <p:nvSpPr>
          <p:cNvPr id="7" name="Subtitle 2"/>
          <p:cNvSpPr txBox="1">
            <a:spLocks/>
          </p:cNvSpPr>
          <p:nvPr/>
        </p:nvSpPr>
        <p:spPr>
          <a:xfrm>
            <a:off x="-3422164" y="6302317"/>
            <a:ext cx="5829300" cy="2613261"/>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endParaRPr lang="en-GB" sz="1400" dirty="0"/>
          </a:p>
        </p:txBody>
      </p:sp>
      <p:graphicFrame>
        <p:nvGraphicFramePr>
          <p:cNvPr id="4" name="Table 3"/>
          <p:cNvGraphicFramePr>
            <a:graphicFrameLocks noGrp="1"/>
          </p:cNvGraphicFramePr>
          <p:nvPr>
            <p:extLst>
              <p:ext uri="{D42A27DB-BD31-4B8C-83A1-F6EECF244321}">
                <p14:modId xmlns:p14="http://schemas.microsoft.com/office/powerpoint/2010/main" val="940814369"/>
              </p:ext>
            </p:extLst>
          </p:nvPr>
        </p:nvGraphicFramePr>
        <p:xfrm>
          <a:off x="475836" y="1696312"/>
          <a:ext cx="5906328" cy="4262120"/>
        </p:xfrm>
        <a:graphic>
          <a:graphicData uri="http://schemas.openxmlformats.org/drawingml/2006/table">
            <a:tbl>
              <a:tblPr firstRow="1" bandRow="1">
                <a:tableStyleId>{5C22544A-7EE6-4342-B048-85BDC9FD1C3A}</a:tableStyleId>
              </a:tblPr>
              <a:tblGrid>
                <a:gridCol w="2028292">
                  <a:extLst>
                    <a:ext uri="{9D8B030D-6E8A-4147-A177-3AD203B41FA5}">
                      <a16:colId xmlns:a16="http://schemas.microsoft.com/office/drawing/2014/main" val="598133883"/>
                    </a:ext>
                  </a:extLst>
                </a:gridCol>
                <a:gridCol w="2472146">
                  <a:extLst>
                    <a:ext uri="{9D8B030D-6E8A-4147-A177-3AD203B41FA5}">
                      <a16:colId xmlns:a16="http://schemas.microsoft.com/office/drawing/2014/main" val="54661809"/>
                    </a:ext>
                  </a:extLst>
                </a:gridCol>
                <a:gridCol w="1405890">
                  <a:extLst>
                    <a:ext uri="{9D8B030D-6E8A-4147-A177-3AD203B41FA5}">
                      <a16:colId xmlns:a16="http://schemas.microsoft.com/office/drawing/2014/main" val="3616700814"/>
                    </a:ext>
                  </a:extLst>
                </a:gridCol>
              </a:tblGrid>
              <a:tr h="370840">
                <a:tc>
                  <a:txBody>
                    <a:bodyPr/>
                    <a:lstStyle/>
                    <a:p>
                      <a:r>
                        <a:rPr lang="en-US" dirty="0">
                          <a:solidFill>
                            <a:schemeClr val="tx1"/>
                          </a:solidFill>
                          <a:latin typeface="Gill Sans MT" panose="020B0502020104020203" pitchFamily="34" charset="0"/>
                        </a:rPr>
                        <a:t>Event</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US" dirty="0">
                          <a:solidFill>
                            <a:schemeClr val="tx1"/>
                          </a:solidFill>
                          <a:latin typeface="Gill Sans MT" panose="020B0502020104020203" pitchFamily="34" charset="0"/>
                        </a:rPr>
                        <a:t>Date and time </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US" dirty="0">
                          <a:solidFill>
                            <a:schemeClr val="tx1"/>
                          </a:solidFill>
                          <a:latin typeface="Gill Sans MT" panose="020B0502020104020203" pitchFamily="34" charset="0"/>
                        </a:rPr>
                        <a:t>Parents</a:t>
                      </a:r>
                      <a:r>
                        <a:rPr lang="en-US" baseline="0" dirty="0">
                          <a:solidFill>
                            <a:schemeClr val="tx1"/>
                          </a:solidFill>
                          <a:latin typeface="Gill Sans MT" panose="020B0502020104020203" pitchFamily="34" charset="0"/>
                        </a:rPr>
                        <a:t> invited?</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extLst>
                  <a:ext uri="{0D108BD9-81ED-4DB2-BD59-A6C34878D82A}">
                    <a16:rowId xmlns:a16="http://schemas.microsoft.com/office/drawing/2014/main" val="1585385405"/>
                  </a:ext>
                </a:extLst>
              </a:tr>
              <a:tr h="370840">
                <a:tc>
                  <a:txBody>
                    <a:bodyPr/>
                    <a:lstStyle/>
                    <a:p>
                      <a:r>
                        <a:rPr lang="en-US" dirty="0" smtClean="0">
                          <a:solidFill>
                            <a:schemeClr val="tx1"/>
                          </a:solidFill>
                          <a:latin typeface="Gill Sans MT" panose="020B0502020104020203" pitchFamily="34" charset="0"/>
                        </a:rPr>
                        <a:t>Roald</a:t>
                      </a:r>
                      <a:r>
                        <a:rPr lang="en-US" baseline="0" dirty="0" smtClean="0">
                          <a:solidFill>
                            <a:schemeClr val="tx1"/>
                          </a:solidFill>
                          <a:latin typeface="Gill Sans MT" panose="020B0502020104020203" pitchFamily="34" charset="0"/>
                        </a:rPr>
                        <a:t> Dahl Day</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smtClean="0">
                          <a:solidFill>
                            <a:schemeClr val="tx1"/>
                          </a:solidFill>
                          <a:latin typeface="Gill Sans MT" panose="020B0502020104020203" pitchFamily="34" charset="0"/>
                        </a:rPr>
                        <a:t>Wednesday </a:t>
                      </a:r>
                      <a:r>
                        <a:rPr lang="en-GB" dirty="0" smtClean="0">
                          <a:solidFill>
                            <a:schemeClr val="tx1"/>
                          </a:solidFill>
                          <a:latin typeface="Gill Sans MT" panose="020B0502020104020203" pitchFamily="34" charset="0"/>
                        </a:rPr>
                        <a:t>13</a:t>
                      </a:r>
                      <a:r>
                        <a:rPr lang="en-GB" baseline="30000" dirty="0" smtClean="0">
                          <a:solidFill>
                            <a:schemeClr val="tx1"/>
                          </a:solidFill>
                          <a:latin typeface="Gill Sans MT" panose="020B0502020104020203" pitchFamily="34" charset="0"/>
                        </a:rPr>
                        <a:t>th</a:t>
                      </a:r>
                      <a:r>
                        <a:rPr lang="en-GB" baseline="0" dirty="0" smtClean="0">
                          <a:solidFill>
                            <a:schemeClr val="tx1"/>
                          </a:solidFill>
                          <a:latin typeface="Gill Sans MT" panose="020B0502020104020203" pitchFamily="34" charset="0"/>
                        </a:rPr>
                        <a:t> September</a:t>
                      </a:r>
                      <a:endParaRPr lang="en-GB" dirty="0" smtClean="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smtClean="0">
                          <a:solidFill>
                            <a:schemeClr val="tx1"/>
                          </a:solidFill>
                          <a:latin typeface="Gill Sans MT" panose="020B0502020104020203" pitchFamily="34" charset="0"/>
                        </a:rPr>
                        <a:t>No</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32064587"/>
                  </a:ext>
                </a:extLst>
              </a:tr>
              <a:tr h="3962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Gill Sans MT" panose="020B0502020104020203" pitchFamily="34" charset="0"/>
                        </a:rPr>
                        <a:t>EYFS</a:t>
                      </a:r>
                      <a:r>
                        <a:rPr lang="en-US" baseline="0" dirty="0" smtClean="0">
                          <a:solidFill>
                            <a:schemeClr val="tx1"/>
                          </a:solidFill>
                          <a:latin typeface="Gill Sans MT" panose="020B0502020104020203" pitchFamily="34" charset="0"/>
                        </a:rPr>
                        <a:t> Stay and Play</a:t>
                      </a:r>
                      <a:endParaRPr lang="en-GB" dirty="0" smtClean="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US" dirty="0" smtClean="0">
                          <a:solidFill>
                            <a:schemeClr val="tx1"/>
                          </a:solidFill>
                          <a:latin typeface="Gill Sans MT" panose="020B0502020104020203" pitchFamily="34" charset="0"/>
                        </a:rPr>
                        <a:t>Thursday</a:t>
                      </a:r>
                      <a:r>
                        <a:rPr lang="en-US" baseline="0" dirty="0" smtClean="0">
                          <a:solidFill>
                            <a:schemeClr val="tx1"/>
                          </a:solidFill>
                          <a:latin typeface="Gill Sans MT" panose="020B0502020104020203" pitchFamily="34" charset="0"/>
                        </a:rPr>
                        <a:t> 14</a:t>
                      </a:r>
                      <a:r>
                        <a:rPr lang="en-US" baseline="30000" dirty="0" smtClean="0">
                          <a:solidFill>
                            <a:schemeClr val="tx1"/>
                          </a:solidFill>
                          <a:latin typeface="Gill Sans MT" panose="020B0502020104020203" pitchFamily="34" charset="0"/>
                        </a:rPr>
                        <a:t>th</a:t>
                      </a:r>
                      <a:r>
                        <a:rPr lang="en-US" baseline="0" dirty="0" smtClean="0">
                          <a:solidFill>
                            <a:schemeClr val="tx1"/>
                          </a:solidFill>
                          <a:latin typeface="Gill Sans MT" panose="020B0502020104020203" pitchFamily="34" charset="0"/>
                        </a:rPr>
                        <a:t> September</a:t>
                      </a:r>
                      <a:endParaRPr lang="en-GB" dirty="0" smtClean="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a:solidFill>
                            <a:schemeClr val="tx1"/>
                          </a:solidFill>
                          <a:latin typeface="Gill Sans MT" panose="020B0502020104020203" pitchFamily="34" charset="0"/>
                        </a:rPr>
                        <a:t>Yes</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20832546"/>
                  </a:ext>
                </a:extLst>
              </a:tr>
              <a:tr h="370840">
                <a:tc>
                  <a:txBody>
                    <a:bodyPr/>
                    <a:lstStyle/>
                    <a:p>
                      <a:r>
                        <a:rPr lang="en-US" dirty="0" smtClean="0">
                          <a:solidFill>
                            <a:schemeClr val="tx1"/>
                          </a:solidFill>
                          <a:latin typeface="Gill Sans MT" panose="020B0502020104020203" pitchFamily="34" charset="0"/>
                        </a:rPr>
                        <a:t>Open</a:t>
                      </a:r>
                      <a:r>
                        <a:rPr lang="en-US" baseline="0" dirty="0" smtClean="0">
                          <a:solidFill>
                            <a:schemeClr val="tx1"/>
                          </a:solidFill>
                          <a:latin typeface="Gill Sans MT" panose="020B0502020104020203" pitchFamily="34" charset="0"/>
                        </a:rPr>
                        <a:t> Classroom</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Gill Sans MT" panose="020B0502020104020203" pitchFamily="34" charset="0"/>
                        </a:rPr>
                        <a:t>Thursday</a:t>
                      </a:r>
                      <a:r>
                        <a:rPr lang="en-US" baseline="0" dirty="0" smtClean="0">
                          <a:solidFill>
                            <a:schemeClr val="tx1"/>
                          </a:solidFill>
                          <a:latin typeface="Gill Sans MT" panose="020B0502020104020203" pitchFamily="34" charset="0"/>
                        </a:rPr>
                        <a:t> 14</a:t>
                      </a:r>
                      <a:r>
                        <a:rPr lang="en-US" baseline="30000" dirty="0" smtClean="0">
                          <a:solidFill>
                            <a:schemeClr val="tx1"/>
                          </a:solidFill>
                          <a:latin typeface="Gill Sans MT" panose="020B0502020104020203" pitchFamily="34" charset="0"/>
                        </a:rPr>
                        <a:t>th</a:t>
                      </a:r>
                      <a:r>
                        <a:rPr lang="en-US" baseline="0" dirty="0" smtClean="0">
                          <a:solidFill>
                            <a:schemeClr val="tx1"/>
                          </a:solidFill>
                          <a:latin typeface="Gill Sans MT" panose="020B0502020104020203" pitchFamily="34" charset="0"/>
                        </a:rPr>
                        <a:t> September</a:t>
                      </a:r>
                      <a:endParaRPr lang="en-GB" dirty="0" smtClean="0">
                        <a:solidFill>
                          <a:schemeClr val="tx1"/>
                        </a:solidFill>
                        <a:latin typeface="Gill Sans MT" panose="020B0502020104020203" pitchFamily="34" charset="0"/>
                      </a:endParaRPr>
                    </a:p>
                    <a:p>
                      <a:r>
                        <a:rPr lang="en-US" dirty="0" smtClean="0">
                          <a:solidFill>
                            <a:schemeClr val="tx1"/>
                          </a:solidFill>
                          <a:latin typeface="Gill Sans MT" panose="020B0502020104020203" pitchFamily="34" charset="0"/>
                        </a:rPr>
                        <a:t>(3.30pm-4.30pm)</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a:solidFill>
                            <a:schemeClr val="tx1"/>
                          </a:solidFill>
                          <a:latin typeface="Gill Sans MT" panose="020B0502020104020203" pitchFamily="34" charset="0"/>
                        </a:rPr>
                        <a:t>Yes</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2652472"/>
                  </a:ext>
                </a:extLst>
              </a:tr>
              <a:tr h="370840">
                <a:tc>
                  <a:txBody>
                    <a:bodyPr/>
                    <a:lstStyle/>
                    <a:p>
                      <a:r>
                        <a:rPr lang="en-GB" dirty="0">
                          <a:solidFill>
                            <a:schemeClr val="tx1"/>
                          </a:solidFill>
                          <a:latin typeface="Gill Sans MT" panose="020B0502020104020203" pitchFamily="34" charset="0"/>
                        </a:rPr>
                        <a:t>International Day of Peace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GB" dirty="0">
                          <a:solidFill>
                            <a:schemeClr val="tx1"/>
                          </a:solidFill>
                          <a:latin typeface="Gill Sans MT" panose="020B0502020104020203" pitchFamily="34" charset="0"/>
                        </a:rPr>
                        <a:t>Thursday 21</a:t>
                      </a:r>
                      <a:r>
                        <a:rPr lang="en-GB" baseline="30000" dirty="0">
                          <a:solidFill>
                            <a:schemeClr val="tx1"/>
                          </a:solidFill>
                          <a:latin typeface="Gill Sans MT" panose="020B0502020104020203" pitchFamily="34" charset="0"/>
                        </a:rPr>
                        <a:t>st</a:t>
                      </a:r>
                      <a:r>
                        <a:rPr lang="en-GB" dirty="0">
                          <a:solidFill>
                            <a:schemeClr val="tx1"/>
                          </a:solidFill>
                          <a:latin typeface="Gill Sans MT" panose="020B0502020104020203" pitchFamily="34" charset="0"/>
                        </a:rPr>
                        <a:t> September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a:solidFill>
                            <a:schemeClr val="tx1"/>
                          </a:solidFill>
                          <a:latin typeface="Gill Sans MT" panose="020B0502020104020203" pitchFamily="34" charset="0"/>
                        </a:rPr>
                        <a:t>No</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08816740"/>
                  </a:ext>
                </a:extLst>
              </a:tr>
              <a:tr h="370840">
                <a:tc>
                  <a:txBody>
                    <a:bodyPr/>
                    <a:lstStyle/>
                    <a:p>
                      <a:r>
                        <a:rPr lang="en-US" dirty="0">
                          <a:solidFill>
                            <a:schemeClr val="tx1"/>
                          </a:solidFill>
                          <a:latin typeface="Gill Sans MT" panose="020B0502020104020203" pitchFamily="34" charset="0"/>
                        </a:rPr>
                        <a:t>EYFS drop everything and read</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US" dirty="0">
                          <a:solidFill>
                            <a:schemeClr val="tx1"/>
                          </a:solidFill>
                          <a:latin typeface="Gill Sans MT" panose="020B0502020104020203" pitchFamily="34" charset="0"/>
                        </a:rPr>
                        <a:t>Tuesday 26</a:t>
                      </a:r>
                      <a:r>
                        <a:rPr lang="en-US" baseline="30000" dirty="0">
                          <a:solidFill>
                            <a:schemeClr val="tx1"/>
                          </a:solidFill>
                          <a:latin typeface="Gill Sans MT" panose="020B0502020104020203" pitchFamily="34" charset="0"/>
                        </a:rPr>
                        <a:t>th</a:t>
                      </a:r>
                      <a:r>
                        <a:rPr lang="en-US" dirty="0">
                          <a:solidFill>
                            <a:schemeClr val="tx1"/>
                          </a:solidFill>
                          <a:latin typeface="Gill Sans MT" panose="020B0502020104020203" pitchFamily="34" charset="0"/>
                        </a:rPr>
                        <a:t> September </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smtClean="0">
                          <a:solidFill>
                            <a:schemeClr val="tx1"/>
                          </a:solidFill>
                          <a:latin typeface="Gill Sans MT" panose="020B0502020104020203" pitchFamily="34" charset="0"/>
                        </a:rPr>
                        <a:t>Yes</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73706861"/>
                  </a:ext>
                </a:extLst>
              </a:tr>
              <a:tr h="370840">
                <a:tc>
                  <a:txBody>
                    <a:bodyPr/>
                    <a:lstStyle/>
                    <a:p>
                      <a:r>
                        <a:rPr lang="en-GB" dirty="0">
                          <a:solidFill>
                            <a:schemeClr val="tx1"/>
                          </a:solidFill>
                          <a:latin typeface="Gill Sans MT" panose="020B0502020104020203" pitchFamily="34" charset="0"/>
                        </a:rPr>
                        <a:t>European day of languages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GB" dirty="0">
                          <a:solidFill>
                            <a:schemeClr val="tx1"/>
                          </a:solidFill>
                          <a:latin typeface="Gill Sans MT" panose="020B0502020104020203" pitchFamily="34" charset="0"/>
                        </a:rPr>
                        <a:t>Tuesday 26</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September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smtClean="0">
                          <a:solidFill>
                            <a:schemeClr val="tx1"/>
                          </a:solidFill>
                          <a:latin typeface="Gill Sans MT" panose="020B0502020104020203" pitchFamily="34" charset="0"/>
                        </a:rPr>
                        <a:t>No</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2493348"/>
                  </a:ext>
                </a:extLst>
              </a:tr>
              <a:tr h="370840">
                <a:tc>
                  <a:txBody>
                    <a:bodyPr/>
                    <a:lstStyle/>
                    <a:p>
                      <a:r>
                        <a:rPr lang="en-GB" dirty="0">
                          <a:solidFill>
                            <a:schemeClr val="tx1"/>
                          </a:solidFill>
                          <a:latin typeface="Gill Sans MT" panose="020B0502020104020203" pitchFamily="34" charset="0"/>
                        </a:rPr>
                        <a:t>Open morning for Reception starters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GB" dirty="0">
                          <a:solidFill>
                            <a:schemeClr val="tx1"/>
                          </a:solidFill>
                          <a:latin typeface="Gill Sans MT" panose="020B0502020104020203" pitchFamily="34" charset="0"/>
                        </a:rPr>
                        <a:t>Monday 2</a:t>
                      </a:r>
                      <a:r>
                        <a:rPr lang="en-GB" baseline="30000" dirty="0">
                          <a:solidFill>
                            <a:schemeClr val="tx1"/>
                          </a:solidFill>
                          <a:latin typeface="Gill Sans MT" panose="020B0502020104020203" pitchFamily="34" charset="0"/>
                        </a:rPr>
                        <a:t>nd</a:t>
                      </a:r>
                      <a:r>
                        <a:rPr lang="en-GB" dirty="0">
                          <a:solidFill>
                            <a:schemeClr val="tx1"/>
                          </a:solidFill>
                          <a:latin typeface="Gill Sans MT" panose="020B0502020104020203" pitchFamily="34" charset="0"/>
                        </a:rPr>
                        <a:t> October 9.30 until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a:solidFill>
                            <a:schemeClr val="tx1"/>
                          </a:solidFill>
                          <a:latin typeface="Gill Sans MT" panose="020B0502020104020203" pitchFamily="34" charset="0"/>
                        </a:rPr>
                        <a:t>Yes</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4279700"/>
                  </a:ext>
                </a:extLst>
              </a:tr>
              <a:tr h="370840">
                <a:tc>
                  <a:txBody>
                    <a:bodyPr/>
                    <a:lstStyle/>
                    <a:p>
                      <a:r>
                        <a:rPr lang="en-GB" dirty="0">
                          <a:solidFill>
                            <a:schemeClr val="tx1"/>
                          </a:solidFill>
                          <a:latin typeface="Gill Sans MT" panose="020B0502020104020203" pitchFamily="34" charset="0"/>
                        </a:rPr>
                        <a:t>Library visitor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GB" dirty="0">
                          <a:solidFill>
                            <a:schemeClr val="tx1"/>
                          </a:solidFill>
                          <a:latin typeface="Gill Sans MT" panose="020B0502020104020203" pitchFamily="34" charset="0"/>
                        </a:rPr>
                        <a:t>Tuesday 3</a:t>
                      </a:r>
                      <a:r>
                        <a:rPr lang="en-GB" baseline="30000" dirty="0">
                          <a:solidFill>
                            <a:schemeClr val="tx1"/>
                          </a:solidFill>
                          <a:latin typeface="Gill Sans MT" panose="020B0502020104020203" pitchFamily="34" charset="0"/>
                        </a:rPr>
                        <a:t>rd</a:t>
                      </a:r>
                      <a:r>
                        <a:rPr lang="en-GB" dirty="0">
                          <a:solidFill>
                            <a:schemeClr val="tx1"/>
                          </a:solidFill>
                          <a:latin typeface="Gill Sans MT" panose="020B0502020104020203" pitchFamily="34" charset="0"/>
                        </a:rPr>
                        <a:t> October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smtClean="0">
                          <a:solidFill>
                            <a:schemeClr val="tx1"/>
                          </a:solidFill>
                          <a:latin typeface="Gill Sans MT" panose="020B0502020104020203" pitchFamily="34" charset="0"/>
                        </a:rPr>
                        <a:t>No</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29040050"/>
                  </a:ext>
                </a:extLst>
              </a:tr>
              <a:tr h="370840">
                <a:tc>
                  <a:txBody>
                    <a:bodyPr/>
                    <a:lstStyle/>
                    <a:p>
                      <a:r>
                        <a:rPr lang="en-GB" dirty="0">
                          <a:solidFill>
                            <a:schemeClr val="tx1"/>
                          </a:solidFill>
                          <a:latin typeface="Gill Sans MT" panose="020B0502020104020203" pitchFamily="34" charset="0"/>
                        </a:rPr>
                        <a:t>Parents evening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GB" dirty="0">
                          <a:solidFill>
                            <a:schemeClr val="tx1"/>
                          </a:solidFill>
                          <a:latin typeface="Gill Sans MT" panose="020B0502020104020203" pitchFamily="34" charset="0"/>
                        </a:rPr>
                        <a:t>Thursday 19</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October 3.30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smtClean="0">
                          <a:solidFill>
                            <a:schemeClr val="tx1"/>
                          </a:solidFill>
                          <a:latin typeface="Gill Sans MT" panose="020B0502020104020203" pitchFamily="34" charset="0"/>
                        </a:rPr>
                        <a:t>Yes</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33056662"/>
                  </a:ext>
                </a:extLst>
              </a:tr>
            </a:tbl>
          </a:graphicData>
        </a:graphic>
      </p:graphicFrame>
      <p:sp>
        <p:nvSpPr>
          <p:cNvPr id="3" name="TextBox 2"/>
          <p:cNvSpPr txBox="1"/>
          <p:nvPr/>
        </p:nvSpPr>
        <p:spPr>
          <a:xfrm>
            <a:off x="514350" y="6839211"/>
            <a:ext cx="5829300" cy="2585323"/>
          </a:xfrm>
          <a:prstGeom prst="rect">
            <a:avLst/>
          </a:prstGeom>
          <a:noFill/>
        </p:spPr>
        <p:txBody>
          <a:bodyPr wrap="square" rtlCol="0">
            <a:spAutoFit/>
          </a:bodyPr>
          <a:lstStyle/>
          <a:p>
            <a:r>
              <a:rPr lang="en-US" dirty="0">
                <a:latin typeface="Gill Sans MT" panose="020B0502020104020203" pitchFamily="34" charset="77"/>
              </a:rPr>
              <a:t>Enrichment events we are planning later in the year include </a:t>
            </a:r>
          </a:p>
          <a:p>
            <a:endParaRPr lang="en-US" dirty="0">
              <a:latin typeface="Gill Sans MT" panose="020B0502020104020203" pitchFamily="34" charset="77"/>
            </a:endParaRPr>
          </a:p>
          <a:p>
            <a:pPr marL="285750" indent="-285750">
              <a:buFont typeface="Arial" panose="020B0604020202020204" pitchFamily="34" charset="0"/>
              <a:buChar char="•"/>
            </a:pPr>
            <a:r>
              <a:rPr lang="en-US" dirty="0">
                <a:latin typeface="Gill Sans MT" panose="020B0502020104020203" pitchFamily="34" charset="77"/>
              </a:rPr>
              <a:t>Living Eggs – we hatch the eggs in school and look after the newborn chicks – Cost approximately £7.00 each</a:t>
            </a:r>
          </a:p>
          <a:p>
            <a:pPr marL="285750" indent="-285750">
              <a:buFont typeface="Arial" panose="020B0604020202020204" pitchFamily="34" charset="0"/>
              <a:buChar char="•"/>
            </a:pPr>
            <a:r>
              <a:rPr lang="en-US" dirty="0">
                <a:latin typeface="Gill Sans MT" panose="020B0502020104020203" pitchFamily="34" charset="77"/>
              </a:rPr>
              <a:t>Visit to school from </a:t>
            </a:r>
            <a:r>
              <a:rPr lang="en-US" dirty="0" err="1">
                <a:latin typeface="Gill Sans MT" panose="020B0502020104020203" pitchFamily="34" charset="77"/>
              </a:rPr>
              <a:t>Whitepost</a:t>
            </a:r>
            <a:r>
              <a:rPr lang="en-US" dirty="0">
                <a:latin typeface="Gill Sans MT" panose="020B0502020104020203" pitchFamily="34" charset="77"/>
              </a:rPr>
              <a:t> Farm - Cost approximately £4.50 each</a:t>
            </a:r>
          </a:p>
          <a:p>
            <a:pPr marL="285750" indent="-285750">
              <a:buFont typeface="Arial" panose="020B0604020202020204" pitchFamily="34" charset="0"/>
              <a:buChar char="•"/>
            </a:pPr>
            <a:r>
              <a:rPr lang="en-US" dirty="0">
                <a:latin typeface="Gill Sans MT" panose="020B0502020104020203" pitchFamily="34" charset="77"/>
              </a:rPr>
              <a:t>Family fun day at Wheelgate – Cost approximately £15 each</a:t>
            </a:r>
          </a:p>
          <a:p>
            <a:endParaRPr lang="en-GB" dirty="0"/>
          </a:p>
        </p:txBody>
      </p:sp>
    </p:spTree>
    <p:extLst>
      <p:ext uri="{BB962C8B-B14F-4D97-AF65-F5344CB8AC3E}">
        <p14:creationId xmlns:p14="http://schemas.microsoft.com/office/powerpoint/2010/main" val="4278909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6726" y="302838"/>
            <a:ext cx="6304547" cy="9312442"/>
          </a:xfrm>
          <a:prstGeom prst="rect">
            <a:avLst/>
          </a:prstGeom>
          <a:noFill/>
          <a:ln w="57150">
            <a:solidFill>
              <a:srgbClr val="92D050"/>
            </a:solidFill>
          </a:ln>
        </p:spPr>
        <p:txBody>
          <a:bodyPr wrap="square" rtlCol="0">
            <a:spAutoFit/>
          </a:bodyPr>
          <a:lstStyle/>
          <a:p>
            <a:endParaRPr lang="en-GB" dirty="0"/>
          </a:p>
        </p:txBody>
      </p:sp>
      <p:sp>
        <p:nvSpPr>
          <p:cNvPr id="2" name="Title 1"/>
          <p:cNvSpPr>
            <a:spLocks noGrp="1"/>
          </p:cNvSpPr>
          <p:nvPr>
            <p:ph type="ctrTitle"/>
          </p:nvPr>
        </p:nvSpPr>
        <p:spPr>
          <a:xfrm>
            <a:off x="514350" y="290720"/>
            <a:ext cx="5829300" cy="556591"/>
          </a:xfrm>
        </p:spPr>
        <p:txBody>
          <a:bodyPr>
            <a:normAutofit/>
          </a:bodyPr>
          <a:lstStyle/>
          <a:p>
            <a:r>
              <a:rPr lang="en-GB" sz="3200" dirty="0"/>
              <a:t>Nursery Advent Term 1 2023-2024 </a:t>
            </a:r>
            <a:endParaRPr lang="en-GB" sz="3200" dirty="0"/>
          </a:p>
        </p:txBody>
      </p:sp>
      <p:sp>
        <p:nvSpPr>
          <p:cNvPr id="10" name="TextBox 9"/>
          <p:cNvSpPr txBox="1"/>
          <p:nvPr/>
        </p:nvSpPr>
        <p:spPr>
          <a:xfrm>
            <a:off x="403777" y="982682"/>
            <a:ext cx="5829300" cy="3970318"/>
          </a:xfrm>
          <a:prstGeom prst="rect">
            <a:avLst/>
          </a:prstGeom>
          <a:noFill/>
        </p:spPr>
        <p:txBody>
          <a:bodyPr wrap="square" rtlCol="0">
            <a:spAutoFit/>
          </a:bodyPr>
          <a:lstStyle/>
          <a:p>
            <a:r>
              <a:rPr lang="en-GB" sz="1600" dirty="0"/>
              <a:t>Class Timetable</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en-GB" dirty="0"/>
              <a:t> </a:t>
            </a:r>
          </a:p>
        </p:txBody>
      </p:sp>
      <p:sp>
        <p:nvSpPr>
          <p:cNvPr id="12" name="TextBox 11"/>
          <p:cNvSpPr txBox="1"/>
          <p:nvPr/>
        </p:nvSpPr>
        <p:spPr>
          <a:xfrm>
            <a:off x="514350" y="5264601"/>
            <a:ext cx="5608154" cy="1600438"/>
          </a:xfrm>
          <a:prstGeom prst="rect">
            <a:avLst/>
          </a:prstGeom>
          <a:noFill/>
        </p:spPr>
        <p:txBody>
          <a:bodyPr wrap="square" rtlCol="0">
            <a:spAutoFit/>
          </a:bodyPr>
          <a:lstStyle/>
          <a:p>
            <a:endParaRPr lang="en-GB" sz="1400" b="1" dirty="0"/>
          </a:p>
          <a:p>
            <a:endParaRPr lang="en-GB" sz="1400" b="1" dirty="0"/>
          </a:p>
          <a:p>
            <a:endParaRPr lang="en-GB" sz="1400" b="1" dirty="0"/>
          </a:p>
          <a:p>
            <a:endParaRPr lang="en-US" sz="1400" dirty="0"/>
          </a:p>
          <a:p>
            <a:endParaRPr lang="en-US" sz="1400" dirty="0"/>
          </a:p>
          <a:p>
            <a:endParaRPr lang="en-US" sz="1400" dirty="0"/>
          </a:p>
          <a:p>
            <a:endParaRPr lang="en-GB" sz="1400" dirty="0"/>
          </a:p>
        </p:txBody>
      </p:sp>
      <p:graphicFrame>
        <p:nvGraphicFramePr>
          <p:cNvPr id="4" name="Table 3"/>
          <p:cNvGraphicFramePr>
            <a:graphicFrameLocks noGrp="1"/>
          </p:cNvGraphicFramePr>
          <p:nvPr>
            <p:extLst>
              <p:ext uri="{D42A27DB-BD31-4B8C-83A1-F6EECF244321}">
                <p14:modId xmlns:p14="http://schemas.microsoft.com/office/powerpoint/2010/main" val="3101110536"/>
              </p:ext>
            </p:extLst>
          </p:nvPr>
        </p:nvGraphicFramePr>
        <p:xfrm>
          <a:off x="403777" y="1691676"/>
          <a:ext cx="5915026" cy="5870448"/>
        </p:xfrm>
        <a:graphic>
          <a:graphicData uri="http://schemas.openxmlformats.org/drawingml/2006/table">
            <a:tbl>
              <a:tblPr firstRow="1" firstCol="1" bandRow="1"/>
              <a:tblGrid>
                <a:gridCol w="789784">
                  <a:extLst>
                    <a:ext uri="{9D8B030D-6E8A-4147-A177-3AD203B41FA5}">
                      <a16:colId xmlns:a16="http://schemas.microsoft.com/office/drawing/2014/main" val="3414903881"/>
                    </a:ext>
                  </a:extLst>
                </a:gridCol>
                <a:gridCol w="1126194">
                  <a:extLst>
                    <a:ext uri="{9D8B030D-6E8A-4147-A177-3AD203B41FA5}">
                      <a16:colId xmlns:a16="http://schemas.microsoft.com/office/drawing/2014/main" val="3701173369"/>
                    </a:ext>
                  </a:extLst>
                </a:gridCol>
                <a:gridCol w="999762">
                  <a:extLst>
                    <a:ext uri="{9D8B030D-6E8A-4147-A177-3AD203B41FA5}">
                      <a16:colId xmlns:a16="http://schemas.microsoft.com/office/drawing/2014/main" val="2681510399"/>
                    </a:ext>
                  </a:extLst>
                </a:gridCol>
                <a:gridCol w="999762">
                  <a:extLst>
                    <a:ext uri="{9D8B030D-6E8A-4147-A177-3AD203B41FA5}">
                      <a16:colId xmlns:a16="http://schemas.microsoft.com/office/drawing/2014/main" val="1012745610"/>
                    </a:ext>
                  </a:extLst>
                </a:gridCol>
                <a:gridCol w="999762">
                  <a:extLst>
                    <a:ext uri="{9D8B030D-6E8A-4147-A177-3AD203B41FA5}">
                      <a16:colId xmlns:a16="http://schemas.microsoft.com/office/drawing/2014/main" val="1670807975"/>
                    </a:ext>
                  </a:extLst>
                </a:gridCol>
                <a:gridCol w="999762">
                  <a:extLst>
                    <a:ext uri="{9D8B030D-6E8A-4147-A177-3AD203B41FA5}">
                      <a16:colId xmlns:a16="http://schemas.microsoft.com/office/drawing/2014/main" val="3173704270"/>
                    </a:ext>
                  </a:extLst>
                </a:gridCol>
              </a:tblGrid>
              <a:tr h="157345">
                <a:tc gridSpan="6">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Nursery Timetable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40997983"/>
                  </a:ext>
                </a:extLst>
              </a:tr>
              <a:tr h="314688">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Monday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RM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Tuesday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RM</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Wednesday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Thursday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RM</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Friday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RM</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312078986"/>
                  </a:ext>
                </a:extLst>
              </a:tr>
              <a:tr h="157345">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8.30-8.45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5">
                  <a:txBody>
                    <a:bodyPr/>
                    <a:lstStyle/>
                    <a:p>
                      <a:pPr algn="ct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Fine motor skills, continuous provision with parents/carers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6001417"/>
                  </a:ext>
                </a:extLst>
              </a:tr>
              <a:tr h="314688">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8.50-8.55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Register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Prayers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Register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Prayers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Register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Prayers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Register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Prayers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Register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Prayers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5999069"/>
                  </a:ext>
                </a:extLst>
              </a:tr>
              <a:tr h="472033">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8.55-9.15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Book of the week- Speaking and Listening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Maths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Book of the week- Speaking and Listening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Maths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1639284"/>
                  </a:ext>
                </a:extLst>
              </a:tr>
              <a:tr h="629376">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9.15-10.15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(Maths for morning children)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(Maths for morning children)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(Maths for morning children)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8385467"/>
                  </a:ext>
                </a:extLst>
              </a:tr>
              <a:tr h="157345">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10.00 - 10.15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Phonics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Phonics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Phonics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Phonics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Phonics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7249755"/>
                  </a:ext>
                </a:extLst>
              </a:tr>
              <a:tr h="314688">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10.15-11.25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4851940"/>
                  </a:ext>
                </a:extLst>
              </a:tr>
              <a:tr h="157345">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10.50-11.00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Tidy up for lunch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Tidy up for lunch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Tidy up for lunch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Tidy up for lunch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Tidy up for lunch</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2264503"/>
                  </a:ext>
                </a:extLst>
              </a:tr>
              <a:tr h="157345">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11.30-12.20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Lunch time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Lunch time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Lunch time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Lunch time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Lunch time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26480816"/>
                  </a:ext>
                </a:extLst>
              </a:tr>
              <a:tr h="944065">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12.30-12.45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Register and Wake Up! Shake Up!</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Maths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Register and Wake Up! Shake Up!</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Book of the week- Speaking and Listening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Register and Wake Up! Shake Up!</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Maths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Register and Wake Up! Shake Up!</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Book of the week- Speaking and Listening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Register and Wake Up! Shake Up!</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Maths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6347827"/>
                  </a:ext>
                </a:extLst>
              </a:tr>
              <a:tr h="472033">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12.45- 1.45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4476162"/>
                  </a:ext>
                </a:extLst>
              </a:tr>
              <a:tr h="314688">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1.45-2.00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Snack and Nursery rhymes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Snack and Nursery rhymes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Snack and Nursery rhymes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Snack and Nursery rhymes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Snack and Nursery rhymes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606547"/>
                  </a:ext>
                </a:extLst>
              </a:tr>
              <a:tr h="472033">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2.15-3.00</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Continuous provision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642743"/>
                  </a:ext>
                </a:extLst>
              </a:tr>
              <a:tr h="157345">
                <a:tc>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3.00-3.05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Story and Singing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Story and singing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Story Time and Singing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Story Time and Singing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07000"/>
                        </a:lnSpc>
                        <a:spcAft>
                          <a:spcPts val="0"/>
                        </a:spcAft>
                      </a:pPr>
                      <a:r>
                        <a:rPr lang="en-GB" sz="1000">
                          <a:effectLst/>
                          <a:latin typeface="Calibri Light" panose="020F0302020204030204" pitchFamily="34" charset="0"/>
                          <a:ea typeface="Calibri" panose="020F0502020204030204" pitchFamily="34" charset="0"/>
                          <a:cs typeface="Times New Roman" panose="02020603050405020304" pitchFamily="18" charset="0"/>
                        </a:rPr>
                        <a:t>Collective worship</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6477226"/>
                  </a:ext>
                </a:extLst>
              </a:tr>
              <a:tr h="157345">
                <a:tc>
                  <a:txBody>
                    <a:bodyPr/>
                    <a:lstStyle/>
                    <a:p>
                      <a:pPr>
                        <a:lnSpc>
                          <a:spcPct val="107000"/>
                        </a:lnSpc>
                        <a:spcAft>
                          <a:spcPts val="0"/>
                        </a:spcAft>
                      </a:pPr>
                      <a:r>
                        <a:rPr lang="en-GB" sz="1000" dirty="0">
                          <a:effectLst/>
                          <a:latin typeface="Calibri Light" panose="020F0302020204030204" pitchFamily="34" charset="0"/>
                          <a:ea typeface="Calibri" panose="020F0502020204030204" pitchFamily="34" charset="0"/>
                          <a:cs typeface="Times New Roman" panose="02020603050405020304" pitchFamily="18" charset="0"/>
                        </a:rPr>
                        <a:t>3.05-3.15</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153" marR="601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640997217"/>
                  </a:ext>
                </a:extLst>
              </a:tr>
            </a:tbl>
          </a:graphicData>
        </a:graphic>
      </p:graphicFrame>
    </p:spTree>
    <p:extLst>
      <p:ext uri="{BB962C8B-B14F-4D97-AF65-F5344CB8AC3E}">
        <p14:creationId xmlns:p14="http://schemas.microsoft.com/office/powerpoint/2010/main" val="1473933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7CE37B2C875C1409476AE40ADDD2F7B" ma:contentTypeVersion="13" ma:contentTypeDescription="Create a new document." ma:contentTypeScope="" ma:versionID="77c0cee1ddacf3e0c37e1f7490055509">
  <xsd:schema xmlns:xsd="http://www.w3.org/2001/XMLSchema" xmlns:xs="http://www.w3.org/2001/XMLSchema" xmlns:p="http://schemas.microsoft.com/office/2006/metadata/properties" xmlns:ns3="73100e12-dfa1-4d96-9e89-eab01044ee11" xmlns:ns4="0e1fefce-0317-47a1-a3c3-2ae350ed5918" targetNamespace="http://schemas.microsoft.com/office/2006/metadata/properties" ma:root="true" ma:fieldsID="6768fd147eb5a09ebcfd2a097c7e8e07" ns3:_="" ns4:_="">
    <xsd:import namespace="73100e12-dfa1-4d96-9e89-eab01044ee11"/>
    <xsd:import namespace="0e1fefce-0317-47a1-a3c3-2ae350ed591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100e12-dfa1-4d96-9e89-eab01044ee1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1fefce-0317-47a1-a3c3-2ae350ed5918"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A4DE93-2DF3-4E68-8C74-DE1FE0692DFB}">
  <ds:schemaRefs>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73100e12-dfa1-4d96-9e89-eab01044ee11"/>
    <ds:schemaRef ds:uri="http://purl.org/dc/elements/1.1/"/>
    <ds:schemaRef ds:uri="0e1fefce-0317-47a1-a3c3-2ae350ed5918"/>
    <ds:schemaRef ds:uri="http://www.w3.org/XML/1998/namespace"/>
    <ds:schemaRef ds:uri="http://purl.org/dc/dcmitype/"/>
  </ds:schemaRefs>
</ds:datastoreItem>
</file>

<file path=customXml/itemProps2.xml><?xml version="1.0" encoding="utf-8"?>
<ds:datastoreItem xmlns:ds="http://schemas.openxmlformats.org/officeDocument/2006/customXml" ds:itemID="{1FAAF238-0173-4116-801B-0671EB6AE8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100e12-dfa1-4d96-9e89-eab01044ee11"/>
    <ds:schemaRef ds:uri="0e1fefce-0317-47a1-a3c3-2ae350ed59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CB5B0F-9BC7-4F5B-BB5E-3401F8336C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2458</TotalTime>
  <Words>764</Words>
  <Application>Microsoft Office PowerPoint</Application>
  <PresentationFormat>A4 Paper (210x297 mm)</PresentationFormat>
  <Paragraphs>214</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Gill Sans MT</vt:lpstr>
      <vt:lpstr>Times New Roman</vt:lpstr>
      <vt:lpstr>Office Theme</vt:lpstr>
      <vt:lpstr>Nursery Class information  2023-2024 Advent Term 1 </vt:lpstr>
      <vt:lpstr>Nursery Advent Term 1 2023-2024 </vt:lpstr>
      <vt:lpstr>Nursery Advent Term 1 2023-2024 </vt:lpstr>
      <vt:lpstr>Nursery Advent Term 1 2023-2024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Class information  2020-2021 Pentecost term 2</dc:title>
  <dc:creator>Clare Pyatt</dc:creator>
  <cp:lastModifiedBy>Rosanna Morley</cp:lastModifiedBy>
  <cp:revision>218</cp:revision>
  <cp:lastPrinted>2021-03-05T14:33:12Z</cp:lastPrinted>
  <dcterms:created xsi:type="dcterms:W3CDTF">2021-03-01T11:31:52Z</dcterms:created>
  <dcterms:modified xsi:type="dcterms:W3CDTF">2023-09-12T06:33:12Z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0x010100B7CE37B2C875C1409476AE40ADDD2F7B</vt:lpwstr>
  </property>
</Properties>
</file>