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15"/>
  </p:notesMasterIdLst>
  <p:handoutMasterIdLst>
    <p:handoutMasterId r:id="rId16"/>
  </p:handoutMasterIdLst>
  <p:sldIdLst>
    <p:sldId id="266" r:id="rId5"/>
    <p:sldId id="267" r:id="rId6"/>
    <p:sldId id="275" r:id="rId7"/>
    <p:sldId id="268" r:id="rId8"/>
    <p:sldId id="271" r:id="rId9"/>
    <p:sldId id="272" r:id="rId10"/>
    <p:sldId id="273" r:id="rId11"/>
    <p:sldId id="274" r:id="rId12"/>
    <p:sldId id="269"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712" autoAdjust="0"/>
  </p:normalViewPr>
  <p:slideViewPr>
    <p:cSldViewPr snapToGrid="0">
      <p:cViewPr varScale="1">
        <p:scale>
          <a:sx n="96" d="100"/>
          <a:sy n="96" d="100"/>
        </p:scale>
        <p:origin x="552" y="16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10/14/23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10/14/23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56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66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87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58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04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62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5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58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1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A0E53-4497-493D-8F58-C48E54A77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7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27339F-F549-40E5-9318-FC0D5E99287E}"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223391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27339F-F549-40E5-9318-FC0D5E99287E}"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247378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27339F-F549-40E5-9318-FC0D5E99287E}"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197768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27339F-F549-40E5-9318-FC0D5E99287E}"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422086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27339F-F549-40E5-9318-FC0D5E99287E}"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76561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27339F-F549-40E5-9318-FC0D5E99287E}"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15107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27339F-F549-40E5-9318-FC0D5E99287E}" type="datetimeFigureOut">
              <a:rPr lang="en-GB" smtClean="0"/>
              <a:t>14/10/2023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20031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27339F-F549-40E5-9318-FC0D5E99287E}" type="datetimeFigureOut">
              <a:rPr lang="en-GB" smtClean="0"/>
              <a:t>14/10/2023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383848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7339F-F549-40E5-9318-FC0D5E99287E}" type="datetimeFigureOut">
              <a:rPr lang="en-GB" smtClean="0"/>
              <a:t>14/10/2023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228302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27339F-F549-40E5-9318-FC0D5E99287E}"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235093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27339F-F549-40E5-9318-FC0D5E99287E}"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3B1CE-4F90-4F35-8EE8-D3DD0D3462F9}" type="slidenum">
              <a:rPr lang="en-GB" smtClean="0"/>
              <a:t>‹#›</a:t>
            </a:fld>
            <a:endParaRPr lang="en-GB"/>
          </a:p>
        </p:txBody>
      </p:sp>
    </p:spTree>
    <p:extLst>
      <p:ext uri="{BB962C8B-B14F-4D97-AF65-F5344CB8AC3E}">
        <p14:creationId xmlns:p14="http://schemas.microsoft.com/office/powerpoint/2010/main" val="106163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7339F-F549-40E5-9318-FC0D5E99287E}" type="datetimeFigureOut">
              <a:rPr lang="en-GB" smtClean="0"/>
              <a:t>14/10/2023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3B1CE-4F90-4F35-8EE8-D3DD0D3462F9}" type="slidenum">
              <a:rPr lang="en-GB" smtClean="0"/>
              <a:t>‹#›</a:t>
            </a:fld>
            <a:endParaRPr lang="en-GB"/>
          </a:p>
        </p:txBody>
      </p:sp>
    </p:spTree>
    <p:extLst>
      <p:ext uri="{BB962C8B-B14F-4D97-AF65-F5344CB8AC3E}">
        <p14:creationId xmlns:p14="http://schemas.microsoft.com/office/powerpoint/2010/main" val="1463582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1"/>
            <a:ext cx="979418" cy="121799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069" y="326651"/>
            <a:ext cx="1003585" cy="108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8726764" y="326651"/>
            <a:ext cx="3048197" cy="918496"/>
          </a:xfrm>
          <a:prstGeom prst="rect">
            <a:avLst/>
          </a:prstGeom>
        </p:spPr>
      </p:pic>
      <p:sp>
        <p:nvSpPr>
          <p:cNvPr id="10" name="Rectangle 9"/>
          <p:cNvSpPr/>
          <p:nvPr/>
        </p:nvSpPr>
        <p:spPr>
          <a:xfrm>
            <a:off x="1041778" y="2134821"/>
            <a:ext cx="10149385" cy="2554545"/>
          </a:xfrm>
          <a:prstGeom prst="rect">
            <a:avLst/>
          </a:prstGeom>
          <a:solidFill>
            <a:srgbClr val="92D05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dirty="0">
                <a:ln>
                  <a:noFill/>
                </a:ln>
                <a:solidFill>
                  <a:prstClr val="black"/>
                </a:solidFill>
                <a:effectLst/>
                <a:uLnTx/>
                <a:uFillTx/>
                <a:latin typeface="Calibri" panose="020F0502020204030204"/>
                <a:ea typeface="+mn-ea"/>
                <a:cs typeface="+mn-cs"/>
              </a:rPr>
              <a:t>Reading and Phonics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noProof="0" dirty="0">
                <a:solidFill>
                  <a:prstClr val="black"/>
                </a:solidFill>
                <a:latin typeface="Calibri" panose="020F0502020204030204"/>
              </a:rPr>
              <a:t>Reception</a:t>
            </a: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0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1250" y="1196970"/>
            <a:ext cx="2285310" cy="731482"/>
          </a:xfrm>
          <a:prstGeom prst="rect">
            <a:avLst/>
          </a:prstGeom>
          <a:solidFill>
            <a:srgbClr val="92D05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Reception  </a:t>
            </a:r>
          </a:p>
        </p:txBody>
      </p:sp>
      <p:pic>
        <p:nvPicPr>
          <p:cNvPr id="6" name="Picture 5">
            <a:extLst>
              <a:ext uri="{FF2B5EF4-FFF2-40B4-BE49-F238E27FC236}">
                <a16:creationId xmlns:a16="http://schemas.microsoft.com/office/drawing/2014/main" id="{54EABDE5-F049-9C48-86DC-6B95A2DA19AC}"/>
              </a:ext>
            </a:extLst>
          </p:cNvPr>
          <p:cNvPicPr>
            <a:picLocks noChangeAspect="1"/>
          </p:cNvPicPr>
          <p:nvPr/>
        </p:nvPicPr>
        <p:blipFill>
          <a:blip r:embed="rId6"/>
          <a:stretch>
            <a:fillRect/>
          </a:stretch>
        </p:blipFill>
        <p:spPr>
          <a:xfrm>
            <a:off x="627460" y="2475164"/>
            <a:ext cx="3378200" cy="3721100"/>
          </a:xfrm>
          <a:prstGeom prst="rect">
            <a:avLst/>
          </a:prstGeom>
        </p:spPr>
      </p:pic>
      <p:sp>
        <p:nvSpPr>
          <p:cNvPr id="7" name="TextBox 6">
            <a:extLst>
              <a:ext uri="{FF2B5EF4-FFF2-40B4-BE49-F238E27FC236}">
                <a16:creationId xmlns:a16="http://schemas.microsoft.com/office/drawing/2014/main" id="{0E162085-134F-8842-8E98-2E9F3748F9D2}"/>
              </a:ext>
            </a:extLst>
          </p:cNvPr>
          <p:cNvSpPr txBox="1"/>
          <p:nvPr/>
        </p:nvSpPr>
        <p:spPr>
          <a:xfrm>
            <a:off x="6095999" y="1928452"/>
            <a:ext cx="4797287" cy="2062103"/>
          </a:xfrm>
          <a:prstGeom prst="rect">
            <a:avLst/>
          </a:prstGeom>
          <a:noFill/>
        </p:spPr>
        <p:txBody>
          <a:bodyPr wrap="square" rtlCol="0">
            <a:spAutoFit/>
          </a:bodyPr>
          <a:lstStyle/>
          <a:p>
            <a:r>
              <a:rPr lang="en-US" sz="3200" dirty="0"/>
              <a:t>Thank you for your continued support and we are always here if we can help in any way.</a:t>
            </a:r>
          </a:p>
        </p:txBody>
      </p:sp>
    </p:spTree>
    <p:extLst>
      <p:ext uri="{BB962C8B-B14F-4D97-AF65-F5344CB8AC3E}">
        <p14:creationId xmlns:p14="http://schemas.microsoft.com/office/powerpoint/2010/main" val="310667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n-GB" sz="4000" dirty="0">
                <a:solidFill>
                  <a:prstClr val="black"/>
                </a:solidFill>
                <a:latin typeface="Calibri Light" panose="020F0302020204030204"/>
              </a:rPr>
              <a:t>Early learning goals</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F74FDE18-449C-8941-A528-1E386C7837D3}"/>
              </a:ext>
            </a:extLst>
          </p:cNvPr>
          <p:cNvPicPr>
            <a:picLocks noChangeAspect="1"/>
          </p:cNvPicPr>
          <p:nvPr/>
        </p:nvPicPr>
        <p:blipFill>
          <a:blip r:embed="rId6"/>
          <a:stretch>
            <a:fillRect/>
          </a:stretch>
        </p:blipFill>
        <p:spPr>
          <a:xfrm>
            <a:off x="2781300" y="448049"/>
            <a:ext cx="6629400" cy="6083300"/>
          </a:xfrm>
          <a:prstGeom prst="rect">
            <a:avLst/>
          </a:prstGeom>
        </p:spPr>
      </p:pic>
      <p:sp>
        <p:nvSpPr>
          <p:cNvPr id="6" name="TextBox 5">
            <a:extLst>
              <a:ext uri="{FF2B5EF4-FFF2-40B4-BE49-F238E27FC236}">
                <a16:creationId xmlns:a16="http://schemas.microsoft.com/office/drawing/2014/main" id="{99EEEDCB-4607-4349-AE7B-3A06109D387A}"/>
              </a:ext>
            </a:extLst>
          </p:cNvPr>
          <p:cNvSpPr txBox="1"/>
          <p:nvPr/>
        </p:nvSpPr>
        <p:spPr>
          <a:xfrm>
            <a:off x="503583" y="2557670"/>
            <a:ext cx="2332382" cy="3416320"/>
          </a:xfrm>
          <a:prstGeom prst="rect">
            <a:avLst/>
          </a:prstGeom>
          <a:noFill/>
        </p:spPr>
        <p:txBody>
          <a:bodyPr wrap="square" rtlCol="0">
            <a:spAutoFit/>
          </a:bodyPr>
          <a:lstStyle/>
          <a:p>
            <a:r>
              <a:rPr lang="en-US" dirty="0"/>
              <a:t>In the Early learning goals document on our website all the areas of learning are shared. These are the literacy goals of the statutory framework from the Department of Education. </a:t>
            </a:r>
          </a:p>
          <a:p>
            <a:r>
              <a:rPr lang="en-US" dirty="0"/>
              <a:t>We assess using this framework at the end of May.</a:t>
            </a:r>
          </a:p>
        </p:txBody>
      </p:sp>
    </p:spTree>
    <p:extLst>
      <p:ext uri="{BB962C8B-B14F-4D97-AF65-F5344CB8AC3E}">
        <p14:creationId xmlns:p14="http://schemas.microsoft.com/office/powerpoint/2010/main" val="1572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n-GB" sz="4000" dirty="0">
                <a:solidFill>
                  <a:prstClr val="black"/>
                </a:solidFill>
                <a:latin typeface="Calibri Light" panose="020F0302020204030204"/>
              </a:rPr>
              <a:t>Development matters</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B286A9B8-FEFB-CA44-9C12-33FAA552001E}"/>
              </a:ext>
            </a:extLst>
          </p:cNvPr>
          <p:cNvPicPr>
            <a:picLocks noChangeAspect="1"/>
          </p:cNvPicPr>
          <p:nvPr/>
        </p:nvPicPr>
        <p:blipFill>
          <a:blip r:embed="rId6"/>
          <a:stretch>
            <a:fillRect/>
          </a:stretch>
        </p:blipFill>
        <p:spPr>
          <a:xfrm>
            <a:off x="2571059" y="326651"/>
            <a:ext cx="5565637" cy="2235837"/>
          </a:xfrm>
          <a:prstGeom prst="rect">
            <a:avLst/>
          </a:prstGeom>
        </p:spPr>
      </p:pic>
      <p:pic>
        <p:nvPicPr>
          <p:cNvPr id="9" name="Picture 8">
            <a:extLst>
              <a:ext uri="{FF2B5EF4-FFF2-40B4-BE49-F238E27FC236}">
                <a16:creationId xmlns:a16="http://schemas.microsoft.com/office/drawing/2014/main" id="{C06B8FCB-7340-E94C-BA0A-0268960DDB14}"/>
              </a:ext>
            </a:extLst>
          </p:cNvPr>
          <p:cNvPicPr>
            <a:picLocks noChangeAspect="1"/>
          </p:cNvPicPr>
          <p:nvPr/>
        </p:nvPicPr>
        <p:blipFill>
          <a:blip r:embed="rId7"/>
          <a:stretch>
            <a:fillRect/>
          </a:stretch>
        </p:blipFill>
        <p:spPr>
          <a:xfrm>
            <a:off x="4929808" y="986168"/>
            <a:ext cx="7375467" cy="4982035"/>
          </a:xfrm>
          <a:prstGeom prst="rect">
            <a:avLst/>
          </a:prstGeom>
        </p:spPr>
      </p:pic>
      <p:pic>
        <p:nvPicPr>
          <p:cNvPr id="11" name="Picture 10">
            <a:extLst>
              <a:ext uri="{FF2B5EF4-FFF2-40B4-BE49-F238E27FC236}">
                <a16:creationId xmlns:a16="http://schemas.microsoft.com/office/drawing/2014/main" id="{293B65E2-738B-A24D-A01D-C9EFA5A73D48}"/>
              </a:ext>
            </a:extLst>
          </p:cNvPr>
          <p:cNvPicPr>
            <a:picLocks noChangeAspect="1"/>
          </p:cNvPicPr>
          <p:nvPr/>
        </p:nvPicPr>
        <p:blipFill>
          <a:blip r:embed="rId8"/>
          <a:stretch>
            <a:fillRect/>
          </a:stretch>
        </p:blipFill>
        <p:spPr>
          <a:xfrm>
            <a:off x="112220" y="3517726"/>
            <a:ext cx="5241658" cy="3340273"/>
          </a:xfrm>
          <a:prstGeom prst="rect">
            <a:avLst/>
          </a:prstGeom>
        </p:spPr>
      </p:pic>
      <p:pic>
        <p:nvPicPr>
          <p:cNvPr id="13" name="Picture 12">
            <a:extLst>
              <a:ext uri="{FF2B5EF4-FFF2-40B4-BE49-F238E27FC236}">
                <a16:creationId xmlns:a16="http://schemas.microsoft.com/office/drawing/2014/main" id="{8DE4BEB9-12DB-A242-A6CC-27C3B2A55C05}"/>
              </a:ext>
            </a:extLst>
          </p:cNvPr>
          <p:cNvPicPr>
            <a:picLocks noChangeAspect="1"/>
          </p:cNvPicPr>
          <p:nvPr/>
        </p:nvPicPr>
        <p:blipFill>
          <a:blip r:embed="rId9"/>
          <a:stretch>
            <a:fillRect/>
          </a:stretch>
        </p:blipFill>
        <p:spPr>
          <a:xfrm>
            <a:off x="6645919" y="4682655"/>
            <a:ext cx="5546081" cy="3697387"/>
          </a:xfrm>
          <a:prstGeom prst="rect">
            <a:avLst/>
          </a:prstGeom>
        </p:spPr>
      </p:pic>
      <p:sp>
        <p:nvSpPr>
          <p:cNvPr id="14" name="TextBox 13">
            <a:extLst>
              <a:ext uri="{FF2B5EF4-FFF2-40B4-BE49-F238E27FC236}">
                <a16:creationId xmlns:a16="http://schemas.microsoft.com/office/drawing/2014/main" id="{01CB4284-CF68-7947-ACCD-345BF6194813}"/>
              </a:ext>
            </a:extLst>
          </p:cNvPr>
          <p:cNvSpPr txBox="1"/>
          <p:nvPr/>
        </p:nvSpPr>
        <p:spPr>
          <a:xfrm>
            <a:off x="303472" y="2428994"/>
            <a:ext cx="4202267" cy="646331"/>
          </a:xfrm>
          <a:prstGeom prst="rect">
            <a:avLst/>
          </a:prstGeom>
          <a:noFill/>
        </p:spPr>
        <p:txBody>
          <a:bodyPr wrap="square" rtlCol="0">
            <a:spAutoFit/>
          </a:bodyPr>
          <a:lstStyle/>
          <a:p>
            <a:r>
              <a:rPr lang="en-US" dirty="0"/>
              <a:t>This shows in a little more detail what we are learning to do.</a:t>
            </a:r>
          </a:p>
        </p:txBody>
      </p:sp>
    </p:spTree>
    <p:extLst>
      <p:ext uri="{BB962C8B-B14F-4D97-AF65-F5344CB8AC3E}">
        <p14:creationId xmlns:p14="http://schemas.microsoft.com/office/powerpoint/2010/main" val="90284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Phonics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Reception  </a:t>
            </a:r>
          </a:p>
        </p:txBody>
      </p:sp>
      <p:sp>
        <p:nvSpPr>
          <p:cNvPr id="2" name="TextBox 1">
            <a:extLst>
              <a:ext uri="{FF2B5EF4-FFF2-40B4-BE49-F238E27FC236}">
                <a16:creationId xmlns:a16="http://schemas.microsoft.com/office/drawing/2014/main" id="{947F6B19-171C-ED45-AC5C-0F6672C8E3FE}"/>
              </a:ext>
            </a:extLst>
          </p:cNvPr>
          <p:cNvSpPr txBox="1"/>
          <p:nvPr/>
        </p:nvSpPr>
        <p:spPr>
          <a:xfrm>
            <a:off x="2724170" y="1011256"/>
            <a:ext cx="9467830" cy="1200329"/>
          </a:xfrm>
          <a:prstGeom prst="rect">
            <a:avLst/>
          </a:prstGeom>
          <a:noFill/>
        </p:spPr>
        <p:txBody>
          <a:bodyPr wrap="square" rtlCol="0">
            <a:spAutoFit/>
          </a:bodyPr>
          <a:lstStyle/>
          <a:p>
            <a:r>
              <a:rPr lang="en-US" sz="2400" dirty="0"/>
              <a:t>We have daily whole class phonics sessions following based on the Little </a:t>
            </a:r>
            <a:r>
              <a:rPr lang="en-US" sz="2400" dirty="0" err="1"/>
              <a:t>Wandle</a:t>
            </a:r>
            <a:r>
              <a:rPr lang="en-US" sz="2400" dirty="0"/>
              <a:t> scheme which is validated by the Department for Education. Below is an example of a weeks planning. We learn 4 sounds a week.</a:t>
            </a:r>
          </a:p>
        </p:txBody>
      </p:sp>
      <p:pic>
        <p:nvPicPr>
          <p:cNvPr id="6" name="Picture 5">
            <a:extLst>
              <a:ext uri="{FF2B5EF4-FFF2-40B4-BE49-F238E27FC236}">
                <a16:creationId xmlns:a16="http://schemas.microsoft.com/office/drawing/2014/main" id="{7BC9F6E7-8680-3D4E-BBDC-378651F74724}"/>
              </a:ext>
            </a:extLst>
          </p:cNvPr>
          <p:cNvPicPr>
            <a:picLocks noChangeAspect="1"/>
          </p:cNvPicPr>
          <p:nvPr/>
        </p:nvPicPr>
        <p:blipFill>
          <a:blip r:embed="rId6"/>
          <a:stretch>
            <a:fillRect/>
          </a:stretch>
        </p:blipFill>
        <p:spPr>
          <a:xfrm>
            <a:off x="1874094" y="2226211"/>
            <a:ext cx="7856734" cy="4305138"/>
          </a:xfrm>
          <a:prstGeom prst="rect">
            <a:avLst/>
          </a:prstGeom>
        </p:spPr>
      </p:pic>
    </p:spTree>
    <p:extLst>
      <p:ext uri="{BB962C8B-B14F-4D97-AF65-F5344CB8AC3E}">
        <p14:creationId xmlns:p14="http://schemas.microsoft.com/office/powerpoint/2010/main" val="33410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Phonics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Reception  </a:t>
            </a:r>
          </a:p>
        </p:txBody>
      </p:sp>
      <p:pic>
        <p:nvPicPr>
          <p:cNvPr id="6" name="Picture 5">
            <a:extLst>
              <a:ext uri="{FF2B5EF4-FFF2-40B4-BE49-F238E27FC236}">
                <a16:creationId xmlns:a16="http://schemas.microsoft.com/office/drawing/2014/main" id="{630806CF-A98B-B447-9F51-7DB20A1FA7CE}"/>
              </a:ext>
            </a:extLst>
          </p:cNvPr>
          <p:cNvPicPr>
            <a:picLocks noChangeAspect="1"/>
          </p:cNvPicPr>
          <p:nvPr/>
        </p:nvPicPr>
        <p:blipFill>
          <a:blip r:embed="rId6"/>
          <a:stretch>
            <a:fillRect/>
          </a:stretch>
        </p:blipFill>
        <p:spPr>
          <a:xfrm>
            <a:off x="2252869" y="1321140"/>
            <a:ext cx="10031896" cy="5305003"/>
          </a:xfrm>
          <a:prstGeom prst="rect">
            <a:avLst/>
          </a:prstGeom>
        </p:spPr>
      </p:pic>
      <p:sp>
        <p:nvSpPr>
          <p:cNvPr id="7" name="TextBox 6">
            <a:extLst>
              <a:ext uri="{FF2B5EF4-FFF2-40B4-BE49-F238E27FC236}">
                <a16:creationId xmlns:a16="http://schemas.microsoft.com/office/drawing/2014/main" id="{93BBB531-6951-9045-A94E-327A41B58BD2}"/>
              </a:ext>
            </a:extLst>
          </p:cNvPr>
          <p:cNvSpPr txBox="1"/>
          <p:nvPr/>
        </p:nvSpPr>
        <p:spPr>
          <a:xfrm>
            <a:off x="2756452" y="326651"/>
            <a:ext cx="5711687" cy="923330"/>
          </a:xfrm>
          <a:prstGeom prst="rect">
            <a:avLst/>
          </a:prstGeom>
          <a:noFill/>
        </p:spPr>
        <p:txBody>
          <a:bodyPr wrap="square" rtlCol="0">
            <a:spAutoFit/>
          </a:bodyPr>
          <a:lstStyle/>
          <a:p>
            <a:r>
              <a:rPr lang="en-US" dirty="0"/>
              <a:t>The Little </a:t>
            </a:r>
            <a:r>
              <a:rPr lang="en-US" dirty="0" err="1"/>
              <a:t>Wandle</a:t>
            </a:r>
            <a:r>
              <a:rPr lang="en-US" dirty="0"/>
              <a:t> website has lots of useful information for you to support your child’s learning.</a:t>
            </a:r>
          </a:p>
          <a:p>
            <a:r>
              <a:rPr lang="en-US" dirty="0"/>
              <a:t>Click on the ‘For Parents’ tab.</a:t>
            </a:r>
          </a:p>
        </p:txBody>
      </p:sp>
    </p:spTree>
    <p:extLst>
      <p:ext uri="{BB962C8B-B14F-4D97-AF65-F5344CB8AC3E}">
        <p14:creationId xmlns:p14="http://schemas.microsoft.com/office/powerpoint/2010/main" val="364366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Phonics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Reception  </a:t>
            </a:r>
          </a:p>
        </p:txBody>
      </p:sp>
      <p:pic>
        <p:nvPicPr>
          <p:cNvPr id="3" name="Picture 2">
            <a:extLst>
              <a:ext uri="{FF2B5EF4-FFF2-40B4-BE49-F238E27FC236}">
                <a16:creationId xmlns:a16="http://schemas.microsoft.com/office/drawing/2014/main" id="{C3C75185-0925-ED42-8FE7-97EBF87150E3}"/>
              </a:ext>
            </a:extLst>
          </p:cNvPr>
          <p:cNvPicPr>
            <a:picLocks noChangeAspect="1"/>
          </p:cNvPicPr>
          <p:nvPr/>
        </p:nvPicPr>
        <p:blipFill>
          <a:blip r:embed="rId6"/>
          <a:stretch>
            <a:fillRect/>
          </a:stretch>
        </p:blipFill>
        <p:spPr>
          <a:xfrm>
            <a:off x="3244512" y="1179288"/>
            <a:ext cx="7970418" cy="5678712"/>
          </a:xfrm>
          <a:prstGeom prst="rect">
            <a:avLst/>
          </a:prstGeom>
        </p:spPr>
      </p:pic>
      <p:sp>
        <p:nvSpPr>
          <p:cNvPr id="7" name="TextBox 6">
            <a:extLst>
              <a:ext uri="{FF2B5EF4-FFF2-40B4-BE49-F238E27FC236}">
                <a16:creationId xmlns:a16="http://schemas.microsoft.com/office/drawing/2014/main" id="{C4220045-D8B3-F94D-96FD-8B250B30AA18}"/>
              </a:ext>
            </a:extLst>
          </p:cNvPr>
          <p:cNvSpPr txBox="1"/>
          <p:nvPr/>
        </p:nvSpPr>
        <p:spPr>
          <a:xfrm>
            <a:off x="3061252" y="185530"/>
            <a:ext cx="5658678" cy="923330"/>
          </a:xfrm>
          <a:prstGeom prst="rect">
            <a:avLst/>
          </a:prstGeom>
          <a:noFill/>
        </p:spPr>
        <p:txBody>
          <a:bodyPr wrap="square" rtlCol="0">
            <a:spAutoFit/>
          </a:bodyPr>
          <a:lstStyle/>
          <a:p>
            <a:r>
              <a:rPr lang="en-US" dirty="0"/>
              <a:t>There are three tabs then for you to use.</a:t>
            </a:r>
          </a:p>
          <a:p>
            <a:r>
              <a:rPr lang="en-US" dirty="0"/>
              <a:t>Support for phonics with videos demonstrating how to say the sounds as well as a guide for each term.</a:t>
            </a:r>
          </a:p>
        </p:txBody>
      </p:sp>
    </p:spTree>
    <p:extLst>
      <p:ext uri="{BB962C8B-B14F-4D97-AF65-F5344CB8AC3E}">
        <p14:creationId xmlns:p14="http://schemas.microsoft.com/office/powerpoint/2010/main" val="222805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Phonics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Reception  </a:t>
            </a:r>
          </a:p>
        </p:txBody>
      </p:sp>
      <p:pic>
        <p:nvPicPr>
          <p:cNvPr id="6" name="Picture 5">
            <a:extLst>
              <a:ext uri="{FF2B5EF4-FFF2-40B4-BE49-F238E27FC236}">
                <a16:creationId xmlns:a16="http://schemas.microsoft.com/office/drawing/2014/main" id="{CA993FE9-99FF-5343-9A96-19E844B3B135}"/>
              </a:ext>
            </a:extLst>
          </p:cNvPr>
          <p:cNvPicPr>
            <a:picLocks noChangeAspect="1"/>
          </p:cNvPicPr>
          <p:nvPr/>
        </p:nvPicPr>
        <p:blipFill>
          <a:blip r:embed="rId6"/>
          <a:stretch>
            <a:fillRect/>
          </a:stretch>
        </p:blipFill>
        <p:spPr>
          <a:xfrm>
            <a:off x="2588782" y="1892002"/>
            <a:ext cx="9419068" cy="4127798"/>
          </a:xfrm>
          <a:prstGeom prst="rect">
            <a:avLst/>
          </a:prstGeom>
        </p:spPr>
      </p:pic>
      <p:sp>
        <p:nvSpPr>
          <p:cNvPr id="7" name="TextBox 6">
            <a:extLst>
              <a:ext uri="{FF2B5EF4-FFF2-40B4-BE49-F238E27FC236}">
                <a16:creationId xmlns:a16="http://schemas.microsoft.com/office/drawing/2014/main" id="{3186FACE-A7CC-F24C-BD60-865FDD78503F}"/>
              </a:ext>
            </a:extLst>
          </p:cNvPr>
          <p:cNvSpPr txBox="1"/>
          <p:nvPr/>
        </p:nvSpPr>
        <p:spPr>
          <a:xfrm>
            <a:off x="3061252" y="326651"/>
            <a:ext cx="5035826" cy="646331"/>
          </a:xfrm>
          <a:prstGeom prst="rect">
            <a:avLst/>
          </a:prstGeom>
          <a:noFill/>
        </p:spPr>
        <p:txBody>
          <a:bodyPr wrap="square" rtlCol="0">
            <a:spAutoFit/>
          </a:bodyPr>
          <a:lstStyle/>
          <a:p>
            <a:r>
              <a:rPr lang="en-US" dirty="0"/>
              <a:t>The ‘How we teach’ tab has videos demonstrating how the lessons we have at school.</a:t>
            </a:r>
          </a:p>
        </p:txBody>
      </p:sp>
    </p:spTree>
    <p:extLst>
      <p:ext uri="{BB962C8B-B14F-4D97-AF65-F5344CB8AC3E}">
        <p14:creationId xmlns:p14="http://schemas.microsoft.com/office/powerpoint/2010/main" val="318708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Phonics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Reception  </a:t>
            </a:r>
          </a:p>
        </p:txBody>
      </p:sp>
      <p:pic>
        <p:nvPicPr>
          <p:cNvPr id="3" name="Picture 2">
            <a:extLst>
              <a:ext uri="{FF2B5EF4-FFF2-40B4-BE49-F238E27FC236}">
                <a16:creationId xmlns:a16="http://schemas.microsoft.com/office/drawing/2014/main" id="{148F573B-BB92-E64D-89F0-FFA83C0A10ED}"/>
              </a:ext>
            </a:extLst>
          </p:cNvPr>
          <p:cNvPicPr>
            <a:picLocks noChangeAspect="1"/>
          </p:cNvPicPr>
          <p:nvPr/>
        </p:nvPicPr>
        <p:blipFill>
          <a:blip r:embed="rId6"/>
          <a:stretch>
            <a:fillRect/>
          </a:stretch>
        </p:blipFill>
        <p:spPr>
          <a:xfrm>
            <a:off x="2671500" y="1086396"/>
            <a:ext cx="5650865" cy="5658291"/>
          </a:xfrm>
          <a:prstGeom prst="rect">
            <a:avLst/>
          </a:prstGeom>
        </p:spPr>
      </p:pic>
      <p:sp>
        <p:nvSpPr>
          <p:cNvPr id="7" name="TextBox 6">
            <a:extLst>
              <a:ext uri="{FF2B5EF4-FFF2-40B4-BE49-F238E27FC236}">
                <a16:creationId xmlns:a16="http://schemas.microsoft.com/office/drawing/2014/main" id="{0BC33C21-27A3-E442-BF23-EF61716C025E}"/>
              </a:ext>
            </a:extLst>
          </p:cNvPr>
          <p:cNvSpPr txBox="1"/>
          <p:nvPr/>
        </p:nvSpPr>
        <p:spPr>
          <a:xfrm>
            <a:off x="2769704" y="225287"/>
            <a:ext cx="5552661" cy="646331"/>
          </a:xfrm>
          <a:prstGeom prst="rect">
            <a:avLst/>
          </a:prstGeom>
          <a:noFill/>
        </p:spPr>
        <p:txBody>
          <a:bodyPr wrap="square" rtlCol="0">
            <a:spAutoFit/>
          </a:bodyPr>
          <a:lstStyle/>
          <a:p>
            <a:r>
              <a:rPr lang="en-US" dirty="0"/>
              <a:t>Finally the ’Support for reading’ tab has information about supporting your child in their reading journey.</a:t>
            </a:r>
          </a:p>
        </p:txBody>
      </p:sp>
    </p:spTree>
    <p:extLst>
      <p:ext uri="{BB962C8B-B14F-4D97-AF65-F5344CB8AC3E}">
        <p14:creationId xmlns:p14="http://schemas.microsoft.com/office/powerpoint/2010/main" val="429109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472" y="326652"/>
            <a:ext cx="610928" cy="7597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05" y="326651"/>
            <a:ext cx="700189" cy="75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9253608" y="326651"/>
            <a:ext cx="2521353" cy="759745"/>
          </a:xfrm>
          <a:prstGeom prst="rect">
            <a:avLst/>
          </a:prstGeom>
        </p:spPr>
      </p:pic>
      <p:sp>
        <p:nvSpPr>
          <p:cNvPr id="8" name="Title 1"/>
          <p:cNvSpPr txBox="1">
            <a:spLocks/>
          </p:cNvSpPr>
          <p:nvPr/>
        </p:nvSpPr>
        <p:spPr>
          <a:xfrm>
            <a:off x="303472" y="1430345"/>
            <a:ext cx="2285310" cy="731482"/>
          </a:xfrm>
          <a:prstGeom prst="rect">
            <a:avLst/>
          </a:prstGeom>
          <a:solidFill>
            <a:srgbClr val="92D050"/>
          </a:solid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Reading in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Reception  </a:t>
            </a:r>
          </a:p>
        </p:txBody>
      </p:sp>
      <p:pic>
        <p:nvPicPr>
          <p:cNvPr id="3" name="Picture 2">
            <a:extLst>
              <a:ext uri="{FF2B5EF4-FFF2-40B4-BE49-F238E27FC236}">
                <a16:creationId xmlns:a16="http://schemas.microsoft.com/office/drawing/2014/main" id="{AF7894A5-C87F-1745-A5F4-C59B0418DD64}"/>
              </a:ext>
            </a:extLst>
          </p:cNvPr>
          <p:cNvPicPr>
            <a:picLocks noChangeAspect="1"/>
          </p:cNvPicPr>
          <p:nvPr/>
        </p:nvPicPr>
        <p:blipFill>
          <a:blip r:embed="rId6"/>
          <a:stretch>
            <a:fillRect/>
          </a:stretch>
        </p:blipFill>
        <p:spPr>
          <a:xfrm>
            <a:off x="2835036" y="326651"/>
            <a:ext cx="2903156" cy="1870922"/>
          </a:xfrm>
          <a:prstGeom prst="rect">
            <a:avLst/>
          </a:prstGeom>
        </p:spPr>
      </p:pic>
      <p:sp>
        <p:nvSpPr>
          <p:cNvPr id="11" name="TextBox 10">
            <a:extLst>
              <a:ext uri="{FF2B5EF4-FFF2-40B4-BE49-F238E27FC236}">
                <a16:creationId xmlns:a16="http://schemas.microsoft.com/office/drawing/2014/main" id="{3DF38AEC-4ED6-1D44-B7B1-C91FCC2BAD03}"/>
              </a:ext>
            </a:extLst>
          </p:cNvPr>
          <p:cNvSpPr txBox="1"/>
          <p:nvPr/>
        </p:nvSpPr>
        <p:spPr>
          <a:xfrm>
            <a:off x="914400" y="2411896"/>
            <a:ext cx="10310191" cy="3693319"/>
          </a:xfrm>
          <a:prstGeom prst="rect">
            <a:avLst/>
          </a:prstGeom>
          <a:noFill/>
        </p:spPr>
        <p:txBody>
          <a:bodyPr wrap="square" rtlCol="0">
            <a:spAutoFit/>
          </a:bodyPr>
          <a:lstStyle/>
          <a:p>
            <a:r>
              <a:rPr lang="en-US" dirty="0"/>
              <a:t>We read three times a week with the children in class. The book allocated is linked to the phonics sounds the children know. The reading books are sent home from the reading sessions on a Monday and collected in on Friday for the next group. Please ensure that books are returned to school every day for the reading we do in class as we do not have any additional copies.</a:t>
            </a:r>
          </a:p>
          <a:p>
            <a:endParaRPr lang="en-US" dirty="0"/>
          </a:p>
          <a:p>
            <a:r>
              <a:rPr lang="en-US" dirty="0"/>
              <a:t>The sessions are as follows</a:t>
            </a:r>
          </a:p>
          <a:p>
            <a:pPr marL="285750" indent="-285750">
              <a:buFont typeface="Arial" panose="020B0604020202020204" pitchFamily="34" charset="0"/>
              <a:buChar char="•"/>
            </a:pPr>
            <a:r>
              <a:rPr lang="en-US" dirty="0"/>
              <a:t>De – coding </a:t>
            </a:r>
          </a:p>
          <a:p>
            <a:pPr marL="285750" indent="-285750">
              <a:buFont typeface="Arial" panose="020B0604020202020204" pitchFamily="34" charset="0"/>
              <a:buChar char="•"/>
            </a:pPr>
            <a:r>
              <a:rPr lang="en-US" dirty="0"/>
              <a:t>Prosody</a:t>
            </a:r>
          </a:p>
          <a:p>
            <a:pPr marL="285750" indent="-285750">
              <a:buFont typeface="Arial" panose="020B0604020202020204" pitchFamily="34" charset="0"/>
              <a:buChar char="•"/>
            </a:pPr>
            <a:r>
              <a:rPr lang="en-US" dirty="0"/>
              <a:t>Comprehension</a:t>
            </a:r>
          </a:p>
          <a:p>
            <a:pPr marL="285750" indent="-285750">
              <a:buFont typeface="Arial" panose="020B0604020202020204" pitchFamily="34" charset="0"/>
              <a:buChar char="•"/>
            </a:pPr>
            <a:endParaRPr lang="en-US" dirty="0"/>
          </a:p>
          <a:p>
            <a:r>
              <a:rPr lang="en-US" dirty="0"/>
              <a:t>These sessions are explained in the cover of each book.</a:t>
            </a:r>
          </a:p>
          <a:p>
            <a:r>
              <a:rPr lang="en-US" dirty="0"/>
              <a:t>Each day the children have the opportunity to bring home a library book for you to read together.</a:t>
            </a:r>
          </a:p>
          <a:p>
            <a:r>
              <a:rPr lang="en-US" dirty="0"/>
              <a:t>Please update your child’s reading diary every time you read the phonics book and the library book.</a:t>
            </a:r>
          </a:p>
        </p:txBody>
      </p:sp>
    </p:spTree>
    <p:extLst>
      <p:ext uri="{BB962C8B-B14F-4D97-AF65-F5344CB8AC3E}">
        <p14:creationId xmlns:p14="http://schemas.microsoft.com/office/powerpoint/2010/main" val="18166263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5876553C6A8449B581CE985B5BCC6" ma:contentTypeVersion="13" ma:contentTypeDescription="Create a new document." ma:contentTypeScope="" ma:versionID="e9139b3a3b456daa38c5293e8ba8c11a">
  <xsd:schema xmlns:xsd="http://www.w3.org/2001/XMLSchema" xmlns:xs="http://www.w3.org/2001/XMLSchema" xmlns:p="http://schemas.microsoft.com/office/2006/metadata/properties" xmlns:ns3="7f3e024e-b81b-40a6-925e-dd8cba41b667" xmlns:ns4="9ba938bc-276c-4b55-a22d-d58e4a8c7a64" targetNamespace="http://schemas.microsoft.com/office/2006/metadata/properties" ma:root="true" ma:fieldsID="3f572211cc4fe9fd1c87cd5c99841a84" ns3:_="" ns4:_="">
    <xsd:import namespace="7f3e024e-b81b-40a6-925e-dd8cba41b667"/>
    <xsd:import namespace="9ba938bc-276c-4b55-a22d-d58e4a8c7a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e024e-b81b-40a6-925e-dd8cba41b6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a938bc-276c-4b55-a22d-d58e4a8c7a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9ba938bc-276c-4b55-a22d-d58e4a8c7a64" xsi:nil="true"/>
  </documentManagement>
</p:properties>
</file>

<file path=customXml/itemProps1.xml><?xml version="1.0" encoding="utf-8"?>
<ds:datastoreItem xmlns:ds="http://schemas.openxmlformats.org/officeDocument/2006/customXml" ds:itemID="{98FEB714-D86B-4282-ADC5-662A69595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e024e-b81b-40a6-925e-dd8cba41b667"/>
    <ds:schemaRef ds:uri="9ba938bc-276c-4b55-a22d-d58e4a8c7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9ba938bc-276c-4b55-a22d-d58e4a8c7a64"/>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f3e024e-b81b-40a6-925e-dd8cba41b66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375</Words>
  <Application>Microsoft Macintosh PowerPoint</Application>
  <PresentationFormat>Widescreen</PresentationFormat>
  <Paragraphs>48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30th Novemeber</dc:title>
  <dc:creator/>
  <cp:lastModifiedBy/>
  <cp:revision>3</cp:revision>
  <dcterms:created xsi:type="dcterms:W3CDTF">2020-11-25T20:05:46Z</dcterms:created>
  <dcterms:modified xsi:type="dcterms:W3CDTF">2023-10-14T10:33:30Z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0x0101004F75876553C6A8449B581CE985B5BCC6</vt:lpwstr>
  </property>
</Properties>
</file>