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66"/>
    <p:restoredTop sz="96029"/>
  </p:normalViewPr>
  <p:slideViewPr>
    <p:cSldViewPr snapToGrid="0">
      <p:cViewPr varScale="1">
        <p:scale>
          <a:sx n="76" d="100"/>
          <a:sy n="76" d="100"/>
        </p:scale>
        <p:origin x="21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D3AD9F9-F217-4249-9FB7-3849226B6C6A}"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286722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3AD9F9-F217-4249-9FB7-3849226B6C6A}"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195501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3AD9F9-F217-4249-9FB7-3849226B6C6A}"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399453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3AD9F9-F217-4249-9FB7-3849226B6C6A}"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411528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3AD9F9-F217-4249-9FB7-3849226B6C6A}" type="datetimeFigureOut">
              <a:rPr lang="en-GB" smtClean="0"/>
              <a:t>10/01/2024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250701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D3AD9F9-F217-4249-9FB7-3849226B6C6A}"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416550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D3AD9F9-F217-4249-9FB7-3849226B6C6A}" type="datetimeFigureOut">
              <a:rPr lang="en-GB" smtClean="0"/>
              <a:t>10/01/2024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59037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D3AD9F9-F217-4249-9FB7-3849226B6C6A}" type="datetimeFigureOut">
              <a:rPr lang="en-GB" smtClean="0"/>
              <a:t>10/01/2024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332130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AD9F9-F217-4249-9FB7-3849226B6C6A}" type="datetimeFigureOut">
              <a:rPr lang="en-GB" smtClean="0"/>
              <a:t>10/01/2024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197351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D3AD9F9-F217-4249-9FB7-3849226B6C6A}"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343155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D3AD9F9-F217-4249-9FB7-3849226B6C6A}" type="datetimeFigureOut">
              <a:rPr lang="en-GB" smtClean="0"/>
              <a:t>10/01/2024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28581-4734-494F-A759-8E2DF215B305}" type="slidenum">
              <a:rPr lang="en-GB" smtClean="0"/>
              <a:t>‹#›</a:t>
            </a:fld>
            <a:endParaRPr lang="en-GB"/>
          </a:p>
        </p:txBody>
      </p:sp>
    </p:spTree>
    <p:extLst>
      <p:ext uri="{BB962C8B-B14F-4D97-AF65-F5344CB8AC3E}">
        <p14:creationId xmlns:p14="http://schemas.microsoft.com/office/powerpoint/2010/main" val="152702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AD9F9-F217-4249-9FB7-3849226B6C6A}" type="datetimeFigureOut">
              <a:rPr lang="en-GB" smtClean="0"/>
              <a:t>10/01/2024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28581-4734-494F-A759-8E2DF215B305}" type="slidenum">
              <a:rPr lang="en-GB" smtClean="0"/>
              <a:t>‹#›</a:t>
            </a:fld>
            <a:endParaRPr lang="en-GB"/>
          </a:p>
        </p:txBody>
      </p:sp>
    </p:spTree>
    <p:extLst>
      <p:ext uri="{BB962C8B-B14F-4D97-AF65-F5344CB8AC3E}">
        <p14:creationId xmlns:p14="http://schemas.microsoft.com/office/powerpoint/2010/main" val="399023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AD2ED7-BC7F-45D2-EAB9-2C13BC6F2C88}"/>
              </a:ext>
            </a:extLst>
          </p:cNvPr>
          <p:cNvSpPr/>
          <p:nvPr/>
        </p:nvSpPr>
        <p:spPr>
          <a:xfrm>
            <a:off x="0" y="0"/>
            <a:ext cx="9906000" cy="6858000"/>
          </a:xfrm>
          <a:prstGeom prst="rect">
            <a:avLst/>
          </a:prstGeom>
          <a:solidFill>
            <a:srgbClr val="921B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55B5948-38A5-3A88-9455-DF3099265631}"/>
              </a:ext>
            </a:extLst>
          </p:cNvPr>
          <p:cNvSpPr/>
          <p:nvPr/>
        </p:nvSpPr>
        <p:spPr>
          <a:xfrm>
            <a:off x="406463" y="251460"/>
            <a:ext cx="9292590" cy="62979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mj-lt"/>
              <a:buAutoNum type="arabicPeriod"/>
            </a:pPr>
            <a:r>
              <a:rPr lang="en-GB" sz="1100" b="1" dirty="0">
                <a:effectLst/>
                <a:latin typeface="Arial" panose="020B0604020202020204" pitchFamily="34" charset="0"/>
              </a:rPr>
              <a:t>History </a:t>
            </a:r>
            <a:endParaRPr lang="en-GB" dirty="0">
              <a:effectLst/>
            </a:endParaRPr>
          </a:p>
          <a:p>
            <a:pPr marL="742950" lvl="1" indent="-285750">
              <a:buFont typeface="Arial" panose="020B0604020202020204" pitchFamily="34" charset="0"/>
              <a:buChar char="•"/>
            </a:pPr>
            <a:r>
              <a:rPr lang="en-GB" sz="1100" dirty="0">
                <a:effectLst/>
                <a:latin typeface="SymbolMT"/>
              </a:rPr>
              <a:t>  </a:t>
            </a:r>
            <a:r>
              <a:rPr lang="en-GB" sz="1100" dirty="0">
                <a:effectLst/>
                <a:latin typeface="CenturyGothic"/>
              </a:rPr>
              <a:t>Britain’s settlement by Anglo-Saxons and Scots </a:t>
            </a:r>
            <a:endParaRPr lang="en-GB" dirty="0">
              <a:effectLst/>
            </a:endParaRPr>
          </a:p>
          <a:p>
            <a:pPr marL="742950" lvl="1" indent="-285750">
              <a:buFont typeface="Arial" panose="020B0604020202020204" pitchFamily="34" charset="0"/>
              <a:buChar char="•"/>
            </a:pPr>
            <a:r>
              <a:rPr lang="en-GB" sz="1100" dirty="0">
                <a:effectLst/>
                <a:latin typeface="SymbolMT"/>
              </a:rPr>
              <a:t>  </a:t>
            </a:r>
            <a:r>
              <a:rPr lang="en-GB" sz="1100" dirty="0">
                <a:effectLst/>
                <a:latin typeface="ArialMT"/>
              </a:rPr>
              <a:t>The Viking and Anglo-Saxon struggle for the Kingdom of England to the time of Edward the </a:t>
            </a:r>
            <a:endParaRPr lang="en-GB" dirty="0">
              <a:effectLst/>
            </a:endParaRPr>
          </a:p>
          <a:p>
            <a:pPr marL="742950" lvl="1" indent="-285750">
              <a:buFont typeface="Arial" panose="020B0604020202020204" pitchFamily="34" charset="0"/>
              <a:buChar char="•"/>
            </a:pPr>
            <a:r>
              <a:rPr lang="en-GB" sz="1100" dirty="0">
                <a:effectLst/>
                <a:latin typeface="ArialMT"/>
              </a:rPr>
              <a:t>Confessor which includes Viking raids and invasion. </a:t>
            </a:r>
            <a:endParaRPr lang="en-GB" dirty="0">
              <a:effectLst/>
            </a:endParaRPr>
          </a:p>
          <a:p>
            <a:pPr marL="742950" lvl="1" indent="-285750">
              <a:buFont typeface="Arial" panose="020B0604020202020204" pitchFamily="34" charset="0"/>
              <a:buChar char="•"/>
            </a:pPr>
            <a:r>
              <a:rPr lang="en-GB" sz="1100" b="1" dirty="0">
                <a:effectLst/>
                <a:latin typeface="Arial" panose="020B0604020202020204" pitchFamily="34" charset="0"/>
              </a:rPr>
              <a:t>Geography </a:t>
            </a:r>
            <a:endParaRPr lang="en-GB" dirty="0">
              <a:effectLst/>
            </a:endParaRPr>
          </a:p>
        </p:txBody>
      </p:sp>
      <p:pic>
        <p:nvPicPr>
          <p:cNvPr id="5" name="Picture 4">
            <a:extLst>
              <a:ext uri="{FF2B5EF4-FFF2-40B4-BE49-F238E27FC236}">
                <a16:creationId xmlns:a16="http://schemas.microsoft.com/office/drawing/2014/main" id="{B1C911AA-90D1-7A4B-6DF6-14E882EFFB4D}"/>
              </a:ext>
            </a:extLst>
          </p:cNvPr>
          <p:cNvPicPr>
            <a:picLocks noChangeAspect="1"/>
          </p:cNvPicPr>
          <p:nvPr/>
        </p:nvPicPr>
        <p:blipFill>
          <a:blip r:embed="rId2"/>
          <a:stretch>
            <a:fillRect/>
          </a:stretch>
        </p:blipFill>
        <p:spPr>
          <a:xfrm>
            <a:off x="509207" y="308610"/>
            <a:ext cx="1470660" cy="2269537"/>
          </a:xfrm>
          <a:prstGeom prst="rect">
            <a:avLst/>
          </a:prstGeom>
        </p:spPr>
      </p:pic>
      <p:sp>
        <p:nvSpPr>
          <p:cNvPr id="6" name="Rectangle 5">
            <a:extLst>
              <a:ext uri="{FF2B5EF4-FFF2-40B4-BE49-F238E27FC236}">
                <a16:creationId xmlns:a16="http://schemas.microsoft.com/office/drawing/2014/main" id="{B3A55B40-44DB-FB0C-A1BB-87EC6713254C}"/>
              </a:ext>
            </a:extLst>
          </p:cNvPr>
          <p:cNvSpPr/>
          <p:nvPr/>
        </p:nvSpPr>
        <p:spPr>
          <a:xfrm>
            <a:off x="2064956" y="308610"/>
            <a:ext cx="3547439" cy="530813"/>
          </a:xfrm>
          <a:prstGeom prst="rect">
            <a:avLst/>
          </a:prstGeom>
          <a:solidFill>
            <a:srgbClr val="921B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Narrative Writing </a:t>
            </a:r>
          </a:p>
          <a:p>
            <a:pPr algn="ctr"/>
            <a:r>
              <a:rPr lang="en-GB" dirty="0"/>
              <a:t>Explanation Text</a:t>
            </a:r>
          </a:p>
        </p:txBody>
      </p:sp>
      <p:graphicFrame>
        <p:nvGraphicFramePr>
          <p:cNvPr id="7" name="Table 6">
            <a:extLst>
              <a:ext uri="{FF2B5EF4-FFF2-40B4-BE49-F238E27FC236}">
                <a16:creationId xmlns:a16="http://schemas.microsoft.com/office/drawing/2014/main" id="{A72DDA55-2AA3-609F-EE50-45052558A5F1}"/>
              </a:ext>
            </a:extLst>
          </p:cNvPr>
          <p:cNvGraphicFramePr>
            <a:graphicFrameLocks noGrp="1"/>
          </p:cNvGraphicFramePr>
          <p:nvPr/>
        </p:nvGraphicFramePr>
        <p:xfrm>
          <a:off x="2064957" y="2818356"/>
          <a:ext cx="3547439" cy="3628162"/>
        </p:xfrm>
        <a:graphic>
          <a:graphicData uri="http://schemas.openxmlformats.org/drawingml/2006/table">
            <a:tbl>
              <a:tblPr firstRow="1" bandRow="1">
                <a:tableStyleId>{616DA210-FB5B-4158-B5E0-FEB733F419BA}</a:tableStyleId>
              </a:tblPr>
              <a:tblGrid>
                <a:gridCol w="1062974">
                  <a:extLst>
                    <a:ext uri="{9D8B030D-6E8A-4147-A177-3AD203B41FA5}">
                      <a16:colId xmlns:a16="http://schemas.microsoft.com/office/drawing/2014/main" val="3164726295"/>
                    </a:ext>
                  </a:extLst>
                </a:gridCol>
                <a:gridCol w="2484465">
                  <a:extLst>
                    <a:ext uri="{9D8B030D-6E8A-4147-A177-3AD203B41FA5}">
                      <a16:colId xmlns:a16="http://schemas.microsoft.com/office/drawing/2014/main" val="4049759014"/>
                    </a:ext>
                  </a:extLst>
                </a:gridCol>
              </a:tblGrid>
              <a:tr h="275781">
                <a:tc>
                  <a:txBody>
                    <a:bodyPr/>
                    <a:lstStyle/>
                    <a:p>
                      <a:r>
                        <a:rPr lang="en-GB" sz="1050" b="0" dirty="0"/>
                        <a:t>Hearth </a:t>
                      </a:r>
                    </a:p>
                  </a:txBody>
                  <a:tcPr/>
                </a:tc>
                <a:tc>
                  <a:txBody>
                    <a:bodyPr/>
                    <a:lstStyle/>
                    <a:p>
                      <a:r>
                        <a:rPr lang="en-GB" sz="1050" b="0" dirty="0"/>
                        <a:t>The floor of a fire place. </a:t>
                      </a:r>
                    </a:p>
                  </a:txBody>
                  <a:tcPr/>
                </a:tc>
                <a:extLst>
                  <a:ext uri="{0D108BD9-81ED-4DB2-BD59-A6C34878D82A}">
                    <a16:rowId xmlns:a16="http://schemas.microsoft.com/office/drawing/2014/main" val="3612879218"/>
                  </a:ext>
                </a:extLst>
              </a:tr>
              <a:tr h="415401">
                <a:tc>
                  <a:txBody>
                    <a:bodyPr/>
                    <a:lstStyle/>
                    <a:p>
                      <a:r>
                        <a:rPr lang="en-GB" sz="1050" b="0" dirty="0"/>
                        <a:t>Tunic</a:t>
                      </a:r>
                    </a:p>
                  </a:txBody>
                  <a:tcPr/>
                </a:tc>
                <a:tc>
                  <a:txBody>
                    <a:bodyPr/>
                    <a:lstStyle/>
                    <a:p>
                      <a:r>
                        <a:rPr lang="en-GB" sz="1050" b="0" dirty="0"/>
                        <a:t>A loose garment typically sleeveless that reaches the knee.</a:t>
                      </a:r>
                    </a:p>
                  </a:txBody>
                  <a:tcPr/>
                </a:tc>
                <a:extLst>
                  <a:ext uri="{0D108BD9-81ED-4DB2-BD59-A6C34878D82A}">
                    <a16:rowId xmlns:a16="http://schemas.microsoft.com/office/drawing/2014/main" val="2628848644"/>
                  </a:ext>
                </a:extLst>
              </a:tr>
              <a:tr h="261798">
                <a:tc>
                  <a:txBody>
                    <a:bodyPr/>
                    <a:lstStyle/>
                    <a:p>
                      <a:r>
                        <a:rPr lang="en-GB" sz="1050" b="0" dirty="0"/>
                        <a:t>Scabbard</a:t>
                      </a:r>
                    </a:p>
                  </a:txBody>
                  <a:tcPr/>
                </a:tc>
                <a:tc>
                  <a:txBody>
                    <a:bodyPr/>
                    <a:lstStyle/>
                    <a:p>
                      <a:r>
                        <a:rPr lang="en-GB" sz="1050" b="0" dirty="0"/>
                        <a:t>A container for a sword. </a:t>
                      </a:r>
                    </a:p>
                  </a:txBody>
                  <a:tcPr/>
                </a:tc>
                <a:extLst>
                  <a:ext uri="{0D108BD9-81ED-4DB2-BD59-A6C34878D82A}">
                    <a16:rowId xmlns:a16="http://schemas.microsoft.com/office/drawing/2014/main" val="1067739298"/>
                  </a:ext>
                </a:extLst>
              </a:tr>
              <a:tr h="253856">
                <a:tc>
                  <a:txBody>
                    <a:bodyPr/>
                    <a:lstStyle/>
                    <a:p>
                      <a:r>
                        <a:rPr lang="en-GB" sz="1050" b="0" dirty="0"/>
                        <a:t>Runes </a:t>
                      </a:r>
                    </a:p>
                  </a:txBody>
                  <a:tcPr/>
                </a:tc>
                <a:tc>
                  <a:txBody>
                    <a:bodyPr/>
                    <a:lstStyle/>
                    <a:p>
                      <a:r>
                        <a:rPr lang="en-GB" sz="1050" b="0" dirty="0"/>
                        <a:t>Letters of ancient alphabets. </a:t>
                      </a:r>
                    </a:p>
                  </a:txBody>
                  <a:tcPr/>
                </a:tc>
                <a:extLst>
                  <a:ext uri="{0D108BD9-81ED-4DB2-BD59-A6C34878D82A}">
                    <a16:rowId xmlns:a16="http://schemas.microsoft.com/office/drawing/2014/main" val="3410765438"/>
                  </a:ext>
                </a:extLst>
              </a:tr>
              <a:tr h="393853">
                <a:tc>
                  <a:txBody>
                    <a:bodyPr/>
                    <a:lstStyle/>
                    <a:p>
                      <a:r>
                        <a:rPr lang="en-GB" sz="1050" b="0" dirty="0"/>
                        <a:t>Slaughter</a:t>
                      </a:r>
                    </a:p>
                  </a:txBody>
                  <a:tcPr/>
                </a:tc>
                <a:tc>
                  <a:txBody>
                    <a:bodyPr/>
                    <a:lstStyle/>
                    <a:p>
                      <a:r>
                        <a:rPr lang="en-GB" sz="1050" b="0" dirty="0"/>
                        <a:t>To kill people or animals in a violent way.</a:t>
                      </a:r>
                    </a:p>
                  </a:txBody>
                  <a:tcPr/>
                </a:tc>
                <a:extLst>
                  <a:ext uri="{0D108BD9-81ED-4DB2-BD59-A6C34878D82A}">
                    <a16:rowId xmlns:a16="http://schemas.microsoft.com/office/drawing/2014/main" val="1379139290"/>
                  </a:ext>
                </a:extLst>
              </a:tr>
              <a:tr h="253856">
                <a:tc>
                  <a:txBody>
                    <a:bodyPr/>
                    <a:lstStyle/>
                    <a:p>
                      <a:r>
                        <a:rPr lang="en-GB" sz="1050" b="0" dirty="0"/>
                        <a:t>Billowed </a:t>
                      </a:r>
                    </a:p>
                  </a:txBody>
                  <a:tcPr/>
                </a:tc>
                <a:tc>
                  <a:txBody>
                    <a:bodyPr/>
                    <a:lstStyle/>
                    <a:p>
                      <a:r>
                        <a:rPr lang="en-GB" sz="1050" b="0" dirty="0"/>
                        <a:t>Fill with air and sweel outwards. </a:t>
                      </a:r>
                    </a:p>
                  </a:txBody>
                  <a:tcPr/>
                </a:tc>
                <a:extLst>
                  <a:ext uri="{0D108BD9-81ED-4DB2-BD59-A6C34878D82A}">
                    <a16:rowId xmlns:a16="http://schemas.microsoft.com/office/drawing/2014/main" val="1602838682"/>
                  </a:ext>
                </a:extLst>
              </a:tr>
              <a:tr h="375319">
                <a:tc>
                  <a:txBody>
                    <a:bodyPr/>
                    <a:lstStyle/>
                    <a:p>
                      <a:r>
                        <a:rPr lang="en-GB" sz="1050" b="0" dirty="0"/>
                        <a:t>Oath </a:t>
                      </a:r>
                    </a:p>
                  </a:txBody>
                  <a:tcPr/>
                </a:tc>
                <a:tc>
                  <a:txBody>
                    <a:bodyPr/>
                    <a:lstStyle/>
                    <a:p>
                      <a:r>
                        <a:rPr lang="en-GB" sz="1050" b="0" dirty="0"/>
                        <a:t>Promise often a calling from God. </a:t>
                      </a:r>
                    </a:p>
                  </a:txBody>
                  <a:tcPr/>
                </a:tc>
                <a:extLst>
                  <a:ext uri="{0D108BD9-81ED-4DB2-BD59-A6C34878D82A}">
                    <a16:rowId xmlns:a16="http://schemas.microsoft.com/office/drawing/2014/main" val="2913831046"/>
                  </a:ext>
                </a:extLst>
              </a:tr>
              <a:tr h="415401">
                <a:tc>
                  <a:txBody>
                    <a:bodyPr/>
                    <a:lstStyle/>
                    <a:p>
                      <a:r>
                        <a:rPr lang="en-GB" sz="1050" b="0" dirty="0"/>
                        <a:t>Raiders </a:t>
                      </a:r>
                    </a:p>
                  </a:txBody>
                  <a:tcPr/>
                </a:tc>
                <a:tc>
                  <a:txBody>
                    <a:bodyPr/>
                    <a:lstStyle/>
                    <a:p>
                      <a:r>
                        <a:rPr lang="en-GB" sz="1050" b="0" dirty="0"/>
                        <a:t>A person who attacks an enemy on their own land. </a:t>
                      </a:r>
                    </a:p>
                  </a:txBody>
                  <a:tcPr/>
                </a:tc>
                <a:extLst>
                  <a:ext uri="{0D108BD9-81ED-4DB2-BD59-A6C34878D82A}">
                    <a16:rowId xmlns:a16="http://schemas.microsoft.com/office/drawing/2014/main" val="3844023284"/>
                  </a:ext>
                </a:extLst>
              </a:tr>
              <a:tr h="289598">
                <a:tc>
                  <a:txBody>
                    <a:bodyPr/>
                    <a:lstStyle/>
                    <a:p>
                      <a:r>
                        <a:rPr lang="en-GB" sz="1050" b="0" dirty="0"/>
                        <a:t>Cowering </a:t>
                      </a:r>
                    </a:p>
                  </a:txBody>
                  <a:tcPr/>
                </a:tc>
                <a:tc>
                  <a:txBody>
                    <a:bodyPr/>
                    <a:lstStyle/>
                    <a:p>
                      <a:r>
                        <a:rPr lang="en-GB" sz="1050" b="0" dirty="0"/>
                        <a:t>Crouch down in fear. </a:t>
                      </a:r>
                    </a:p>
                  </a:txBody>
                  <a:tcPr/>
                </a:tc>
                <a:extLst>
                  <a:ext uri="{0D108BD9-81ED-4DB2-BD59-A6C34878D82A}">
                    <a16:rowId xmlns:a16="http://schemas.microsoft.com/office/drawing/2014/main" val="946955535"/>
                  </a:ext>
                </a:extLst>
              </a:tr>
              <a:tr h="693299">
                <a:tc>
                  <a:txBody>
                    <a:bodyPr/>
                    <a:lstStyle/>
                    <a:p>
                      <a:r>
                        <a:rPr lang="en-GB" sz="1050" b="0" dirty="0"/>
                        <a:t>Valkyries </a:t>
                      </a:r>
                    </a:p>
                  </a:txBody>
                  <a:tcPr/>
                </a:tc>
                <a:tc>
                  <a:txBody>
                    <a:bodyPr/>
                    <a:lstStyle/>
                    <a:p>
                      <a:r>
                        <a:rPr lang="en-GB" sz="1050" b="0" dirty="0"/>
                        <a:t>Female warrior from Norse mythology sent to the battlefield to take fallen hero's. </a:t>
                      </a:r>
                    </a:p>
                  </a:txBody>
                  <a:tcPr/>
                </a:tc>
                <a:extLst>
                  <a:ext uri="{0D108BD9-81ED-4DB2-BD59-A6C34878D82A}">
                    <a16:rowId xmlns:a16="http://schemas.microsoft.com/office/drawing/2014/main" val="4053287535"/>
                  </a:ext>
                </a:extLst>
              </a:tr>
            </a:tbl>
          </a:graphicData>
        </a:graphic>
      </p:graphicFrame>
      <p:sp>
        <p:nvSpPr>
          <p:cNvPr id="8" name="Rectangle 7">
            <a:extLst>
              <a:ext uri="{FF2B5EF4-FFF2-40B4-BE49-F238E27FC236}">
                <a16:creationId xmlns:a16="http://schemas.microsoft.com/office/drawing/2014/main" id="{442F4797-ED7E-7D78-A57A-29EF4F472B7D}"/>
              </a:ext>
            </a:extLst>
          </p:cNvPr>
          <p:cNvSpPr/>
          <p:nvPr/>
        </p:nvSpPr>
        <p:spPr>
          <a:xfrm>
            <a:off x="5736920" y="3896812"/>
            <a:ext cx="3837610" cy="256032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rgbClr val="A51133"/>
                </a:solidFill>
                <a:effectLst/>
                <a:latin typeface="MyriadPro"/>
              </a:rPr>
              <a:t>Key Questions / Discussion Points:</a:t>
            </a:r>
          </a:p>
          <a:p>
            <a:r>
              <a:rPr lang="en-GB" sz="1200" b="1" dirty="0">
                <a:solidFill>
                  <a:srgbClr val="A51133"/>
                </a:solidFill>
                <a:effectLst/>
              </a:rPr>
              <a:t>— </a:t>
            </a:r>
            <a:r>
              <a:rPr lang="en-GB" sz="1200" i="1" dirty="0">
                <a:solidFill>
                  <a:srgbClr val="1C1C19"/>
                </a:solidFill>
                <a:effectLst/>
              </a:rPr>
              <a:t>How does the poem sound to you? </a:t>
            </a:r>
            <a:endParaRPr lang="en-GB" sz="1200" dirty="0">
              <a:effectLst/>
            </a:endParaRPr>
          </a:p>
          <a:p>
            <a:r>
              <a:rPr lang="en-GB" sz="1200" b="1" dirty="0">
                <a:solidFill>
                  <a:srgbClr val="A51133"/>
                </a:solidFill>
                <a:effectLst/>
              </a:rPr>
              <a:t>—  </a:t>
            </a:r>
            <a:r>
              <a:rPr lang="en-GB" sz="1200" i="1" dirty="0">
                <a:solidFill>
                  <a:srgbClr val="1C1C19"/>
                </a:solidFill>
                <a:effectLst/>
              </a:rPr>
              <a:t>What does the language of the poem do? Do you like any particular words or phrases? Why? </a:t>
            </a:r>
          </a:p>
          <a:p>
            <a:r>
              <a:rPr lang="en-GB" sz="1200" b="1" dirty="0">
                <a:solidFill>
                  <a:srgbClr val="A51133"/>
                </a:solidFill>
                <a:effectLst/>
              </a:rPr>
              <a:t>—  </a:t>
            </a:r>
            <a:r>
              <a:rPr lang="en-GB" sz="1200" i="1" dirty="0">
                <a:solidFill>
                  <a:srgbClr val="1C1C19"/>
                </a:solidFill>
                <a:effectLst/>
              </a:rPr>
              <a:t>Does it have rhythm? How does it feel? </a:t>
            </a:r>
            <a:endParaRPr lang="en-GB" sz="1200" dirty="0">
              <a:effectLst/>
            </a:endParaRPr>
          </a:p>
          <a:p>
            <a:r>
              <a:rPr lang="en-GB" sz="1200" b="1" dirty="0">
                <a:solidFill>
                  <a:srgbClr val="A51133"/>
                </a:solidFill>
                <a:effectLst/>
              </a:rPr>
              <a:t>—  </a:t>
            </a:r>
            <a:r>
              <a:rPr lang="en-GB" sz="1200" i="1" dirty="0">
                <a:solidFill>
                  <a:srgbClr val="1C1C19"/>
                </a:solidFill>
                <a:effectLst/>
              </a:rPr>
              <a:t>Whose is the voice of the poem? </a:t>
            </a:r>
            <a:endParaRPr lang="en-GB" sz="1200" dirty="0">
              <a:effectLst/>
            </a:endParaRPr>
          </a:p>
          <a:p>
            <a:r>
              <a:rPr lang="en-GB" sz="1200" b="1" dirty="0">
                <a:solidFill>
                  <a:srgbClr val="A51133"/>
                </a:solidFill>
                <a:effectLst/>
              </a:rPr>
              <a:t>—  </a:t>
            </a:r>
            <a:r>
              <a:rPr lang="en-GB" sz="1200" i="1" dirty="0">
                <a:solidFill>
                  <a:srgbClr val="1C1C19"/>
                </a:solidFill>
                <a:effectLst/>
              </a:rPr>
              <a:t>What is the theme of the poem? </a:t>
            </a:r>
            <a:endParaRPr lang="en-GB" sz="1200" dirty="0">
              <a:effectLst/>
            </a:endParaRPr>
          </a:p>
          <a:p>
            <a:r>
              <a:rPr lang="en-GB" sz="1200" b="1" dirty="0">
                <a:solidFill>
                  <a:srgbClr val="A51133"/>
                </a:solidFill>
                <a:effectLst/>
              </a:rPr>
              <a:t>—  </a:t>
            </a:r>
            <a:r>
              <a:rPr lang="en-GB" sz="1200" i="1" dirty="0">
                <a:solidFill>
                  <a:srgbClr val="1C1C19"/>
                </a:solidFill>
                <a:effectLst/>
              </a:rPr>
              <a:t>What does the poem say to you as a reader? </a:t>
            </a:r>
            <a:endParaRPr lang="en-GB" sz="1200" dirty="0">
              <a:effectLst/>
            </a:endParaRPr>
          </a:p>
          <a:p>
            <a:r>
              <a:rPr lang="en-GB" sz="1200" b="1" dirty="0">
                <a:solidFill>
                  <a:srgbClr val="A51133"/>
                </a:solidFill>
                <a:effectLst/>
              </a:rPr>
              <a:t>—  </a:t>
            </a:r>
            <a:r>
              <a:rPr lang="en-GB" sz="1200" i="1" dirty="0">
                <a:solidFill>
                  <a:srgbClr val="1C1C19"/>
                </a:solidFill>
                <a:effectLst/>
              </a:rPr>
              <a:t>Would you like to write a poem like this? </a:t>
            </a:r>
            <a:endParaRPr lang="en-GB" sz="1200" dirty="0">
              <a:effectLst/>
            </a:endParaRPr>
          </a:p>
          <a:p>
            <a:r>
              <a:rPr lang="en-GB" sz="1200" b="1" dirty="0">
                <a:solidFill>
                  <a:srgbClr val="A51133"/>
                </a:solidFill>
                <a:effectLst/>
              </a:rPr>
              <a:t>—  </a:t>
            </a:r>
            <a:r>
              <a:rPr lang="en-GB" sz="1200" i="1" dirty="0">
                <a:solidFill>
                  <a:srgbClr val="1C1C19"/>
                </a:solidFill>
                <a:effectLst/>
              </a:rPr>
              <a:t>What type of poem is it? </a:t>
            </a:r>
            <a:endParaRPr lang="en-GB" sz="1200" dirty="0">
              <a:effectLst/>
            </a:endParaRPr>
          </a:p>
          <a:p>
            <a:r>
              <a:rPr lang="en-GB" sz="1200" b="1" dirty="0">
                <a:solidFill>
                  <a:srgbClr val="A51133"/>
                </a:solidFill>
                <a:effectLst/>
              </a:rPr>
              <a:t>—  </a:t>
            </a:r>
            <a:r>
              <a:rPr lang="en-GB" sz="1200" i="1" dirty="0">
                <a:solidFill>
                  <a:srgbClr val="1C1C19"/>
                </a:solidFill>
                <a:effectLst/>
              </a:rPr>
              <a:t>Can you recognise the form of the poem? </a:t>
            </a:r>
            <a:endParaRPr lang="en-GB" sz="1200" dirty="0">
              <a:effectLst/>
            </a:endParaRPr>
          </a:p>
          <a:p>
            <a:r>
              <a:rPr lang="en-GB" sz="1200" b="1" dirty="0">
                <a:solidFill>
                  <a:srgbClr val="A51133"/>
                </a:solidFill>
                <a:effectLst/>
              </a:rPr>
              <a:t>—  </a:t>
            </a:r>
            <a:r>
              <a:rPr lang="en-GB" sz="1200" i="1" dirty="0">
                <a:solidFill>
                  <a:srgbClr val="1C1C19"/>
                </a:solidFill>
                <a:effectLst/>
              </a:rPr>
              <a:t>How is it laid out? </a:t>
            </a:r>
            <a:endParaRPr lang="en-GB" sz="1200" dirty="0">
              <a:effectLst/>
            </a:endParaRPr>
          </a:p>
        </p:txBody>
      </p:sp>
      <p:sp>
        <p:nvSpPr>
          <p:cNvPr id="9" name="Rectangle 8">
            <a:extLst>
              <a:ext uri="{FF2B5EF4-FFF2-40B4-BE49-F238E27FC236}">
                <a16:creationId xmlns:a16="http://schemas.microsoft.com/office/drawing/2014/main" id="{1C6AC7FC-9E13-F8A3-2CD9-F5B877854096}"/>
              </a:ext>
            </a:extLst>
          </p:cNvPr>
          <p:cNvSpPr/>
          <p:nvPr/>
        </p:nvSpPr>
        <p:spPr>
          <a:xfrm>
            <a:off x="5736920" y="294968"/>
            <a:ext cx="3837609" cy="350958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u="sng" strike="noStrike" dirty="0">
                <a:solidFill>
                  <a:srgbClr val="C00000"/>
                </a:solidFill>
                <a:effectLst/>
              </a:rPr>
              <a:t>Information: </a:t>
            </a:r>
          </a:p>
          <a:p>
            <a:pPr algn="ctr"/>
            <a:r>
              <a:rPr lang="en-GB" sz="1200" b="0" u="none" strike="noStrike" dirty="0">
                <a:solidFill>
                  <a:srgbClr val="252527"/>
                </a:solidFill>
                <a:effectLst/>
              </a:rPr>
              <a:t>Gunnar </a:t>
            </a:r>
            <a:r>
              <a:rPr lang="en-GB" sz="1200" b="0" u="none" strike="noStrike" dirty="0" err="1">
                <a:solidFill>
                  <a:srgbClr val="252527"/>
                </a:solidFill>
                <a:effectLst/>
              </a:rPr>
              <a:t>Bjornsson</a:t>
            </a:r>
            <a:r>
              <a:rPr lang="en-GB" sz="1200" b="0" u="none" strike="noStrike" dirty="0">
                <a:solidFill>
                  <a:srgbClr val="252527"/>
                </a:solidFill>
                <a:effectLst/>
              </a:rPr>
              <a:t>, a Viking, lives with his parents on their farmstead – an idyllic place to grow up.  Gunnar had a happy childhood but everything changed the night the Wolf Men came.  They murdered his father and Gunnar escaped after watching Valkyries descend from the sky and take the body of his father to the halls of Valhalla</a:t>
            </a:r>
          </a:p>
          <a:p>
            <a:pPr algn="ctr"/>
            <a:endParaRPr lang="en-GB" sz="1200" dirty="0">
              <a:solidFill>
                <a:srgbClr val="252527"/>
              </a:solidFill>
            </a:endParaRPr>
          </a:p>
          <a:p>
            <a:pPr algn="ctr"/>
            <a:endParaRPr lang="en-GB" sz="1200" dirty="0">
              <a:solidFill>
                <a:srgbClr val="252527"/>
              </a:solidFill>
            </a:endParaRPr>
          </a:p>
          <a:p>
            <a:pPr algn="ctr"/>
            <a:r>
              <a:rPr lang="en-GB" sz="1200" b="0" u="none" strike="noStrike" dirty="0">
                <a:solidFill>
                  <a:srgbClr val="252527"/>
                </a:solidFill>
                <a:effectLst/>
              </a:rPr>
              <a:t>Gunnar vowed to avenge this act by travelling to Valhalla to bring back his father so they could defeat the leader of the Wolf Men.  </a:t>
            </a:r>
            <a:br>
              <a:rPr lang="en-GB" sz="1200" dirty="0"/>
            </a:br>
            <a:r>
              <a:rPr lang="en-GB" sz="1200" b="0" u="none" strike="noStrike" dirty="0">
                <a:solidFill>
                  <a:srgbClr val="252527"/>
                </a:solidFill>
                <a:effectLst/>
              </a:rPr>
              <a:t>On his journey, Gunnar was met by setbacks.  Being kidnapped and sold into slavery was not part of his plan.  However, with the help of some loyal friends he makes his was to the Land of Ice and Fire, across The Rainbow Bridge to </a:t>
            </a:r>
            <a:r>
              <a:rPr lang="en-GB" sz="1200" b="0" u="none" strike="noStrike" dirty="0" err="1">
                <a:solidFill>
                  <a:srgbClr val="252527"/>
                </a:solidFill>
                <a:effectLst/>
              </a:rPr>
              <a:t>Asgard</a:t>
            </a:r>
            <a:r>
              <a:rPr lang="en-GB" sz="1200" b="0" u="none" strike="noStrike" dirty="0">
                <a:solidFill>
                  <a:srgbClr val="252527"/>
                </a:solidFill>
                <a:effectLst/>
              </a:rPr>
              <a:t> and enters the Hall of Valhalla.</a:t>
            </a:r>
            <a:endParaRPr lang="en-GB" sz="1200" dirty="0"/>
          </a:p>
        </p:txBody>
      </p:sp>
      <p:pic>
        <p:nvPicPr>
          <p:cNvPr id="11" name="Picture 10">
            <a:extLst>
              <a:ext uri="{FF2B5EF4-FFF2-40B4-BE49-F238E27FC236}">
                <a16:creationId xmlns:a16="http://schemas.microsoft.com/office/drawing/2014/main" id="{9B7D3F2B-27D1-2C12-266D-07792EAD22C7}"/>
              </a:ext>
            </a:extLst>
          </p:cNvPr>
          <p:cNvPicPr>
            <a:picLocks noChangeAspect="1"/>
          </p:cNvPicPr>
          <p:nvPr/>
        </p:nvPicPr>
        <p:blipFill rotWithShape="1">
          <a:blip r:embed="rId3"/>
          <a:srcRect l="21254" t="24872" r="20386" b="15609"/>
          <a:stretch/>
        </p:blipFill>
        <p:spPr>
          <a:xfrm>
            <a:off x="509208" y="2635296"/>
            <a:ext cx="1470660" cy="2223815"/>
          </a:xfrm>
          <a:prstGeom prst="rect">
            <a:avLst/>
          </a:prstGeom>
        </p:spPr>
      </p:pic>
      <p:sp>
        <p:nvSpPr>
          <p:cNvPr id="13" name="Rectangle 12">
            <a:extLst>
              <a:ext uri="{FF2B5EF4-FFF2-40B4-BE49-F238E27FC236}">
                <a16:creationId xmlns:a16="http://schemas.microsoft.com/office/drawing/2014/main" id="{02288F54-1981-CA45-FC38-33F90306D2C0}"/>
              </a:ext>
            </a:extLst>
          </p:cNvPr>
          <p:cNvSpPr/>
          <p:nvPr/>
        </p:nvSpPr>
        <p:spPr>
          <a:xfrm>
            <a:off x="530225" y="4961982"/>
            <a:ext cx="1449642" cy="148453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i="1" u="sng" dirty="0">
                <a:solidFill>
                  <a:schemeClr val="tx1"/>
                </a:solidFill>
              </a:rPr>
              <a:t>Themes: </a:t>
            </a:r>
          </a:p>
          <a:p>
            <a:pPr algn="ctr"/>
            <a:endParaRPr lang="en-GB" sz="1200" dirty="0">
              <a:solidFill>
                <a:schemeClr val="tx1"/>
              </a:solidFill>
            </a:endParaRPr>
          </a:p>
          <a:p>
            <a:pPr algn="ctr"/>
            <a:r>
              <a:rPr lang="en-GB" sz="1200" dirty="0">
                <a:solidFill>
                  <a:schemeClr val="tx1"/>
                </a:solidFill>
              </a:rPr>
              <a:t>Bravery </a:t>
            </a:r>
          </a:p>
          <a:p>
            <a:pPr algn="ctr"/>
            <a:r>
              <a:rPr lang="en-GB" sz="1200" dirty="0">
                <a:solidFill>
                  <a:schemeClr val="tx1"/>
                </a:solidFill>
              </a:rPr>
              <a:t>Duty </a:t>
            </a:r>
          </a:p>
          <a:p>
            <a:pPr algn="ctr"/>
            <a:r>
              <a:rPr lang="en-GB" sz="1200" dirty="0">
                <a:solidFill>
                  <a:schemeClr val="tx1"/>
                </a:solidFill>
              </a:rPr>
              <a:t>Revenge</a:t>
            </a:r>
          </a:p>
        </p:txBody>
      </p:sp>
      <p:graphicFrame>
        <p:nvGraphicFramePr>
          <p:cNvPr id="14" name="Table 13">
            <a:extLst>
              <a:ext uri="{FF2B5EF4-FFF2-40B4-BE49-F238E27FC236}">
                <a16:creationId xmlns:a16="http://schemas.microsoft.com/office/drawing/2014/main" id="{65CAB6DA-2C44-3465-0B3B-6BEDD9F8A99B}"/>
              </a:ext>
            </a:extLst>
          </p:cNvPr>
          <p:cNvGraphicFramePr>
            <a:graphicFrameLocks noGrp="1"/>
          </p:cNvGraphicFramePr>
          <p:nvPr/>
        </p:nvGraphicFramePr>
        <p:xfrm>
          <a:off x="2187675" y="1270883"/>
          <a:ext cx="3302000" cy="1116012"/>
        </p:xfrm>
        <a:graphic>
          <a:graphicData uri="http://schemas.openxmlformats.org/drawingml/2006/table">
            <a:tbl>
              <a:tblPr firstRow="1" bandRow="1">
                <a:tableStyleId>{D7AC3CCA-C797-4891-BE02-D94E43425B78}</a:tableStyleId>
              </a:tblPr>
              <a:tblGrid>
                <a:gridCol w="1651000">
                  <a:extLst>
                    <a:ext uri="{9D8B030D-6E8A-4147-A177-3AD203B41FA5}">
                      <a16:colId xmlns:a16="http://schemas.microsoft.com/office/drawing/2014/main" val="972976858"/>
                    </a:ext>
                  </a:extLst>
                </a:gridCol>
                <a:gridCol w="1651000">
                  <a:extLst>
                    <a:ext uri="{9D8B030D-6E8A-4147-A177-3AD203B41FA5}">
                      <a16:colId xmlns:a16="http://schemas.microsoft.com/office/drawing/2014/main" val="3070624918"/>
                    </a:ext>
                  </a:extLst>
                </a:gridCol>
              </a:tblGrid>
              <a:tr h="475932">
                <a:tc>
                  <a:txBody>
                    <a:bodyPr/>
                    <a:lstStyle/>
                    <a:p>
                      <a:r>
                        <a:rPr lang="en-GB" sz="1200" b="0" dirty="0">
                          <a:solidFill>
                            <a:schemeClr val="tx1"/>
                          </a:solidFill>
                        </a:rPr>
                        <a:t>Gunnar </a:t>
                      </a:r>
                    </a:p>
                  </a:txBody>
                  <a:tcPr/>
                </a:tc>
                <a:tc>
                  <a:txBody>
                    <a:bodyPr/>
                    <a:lstStyle/>
                    <a:p>
                      <a:r>
                        <a:rPr lang="en-GB" sz="1200" b="0" dirty="0">
                          <a:solidFill>
                            <a:schemeClr val="tx1"/>
                          </a:solidFill>
                        </a:rPr>
                        <a:t>The son of a Viking chieftain, living peacefully.</a:t>
                      </a:r>
                    </a:p>
                  </a:txBody>
                  <a:tcPr/>
                </a:tc>
                <a:extLst>
                  <a:ext uri="{0D108BD9-81ED-4DB2-BD59-A6C34878D82A}">
                    <a16:rowId xmlns:a16="http://schemas.microsoft.com/office/drawing/2014/main" val="4239780014"/>
                  </a:ext>
                </a:extLst>
              </a:tr>
              <a:tr h="475932">
                <a:tc>
                  <a:txBody>
                    <a:bodyPr/>
                    <a:lstStyle/>
                    <a:p>
                      <a:r>
                        <a:rPr lang="en-GB" sz="1200" b="0" dirty="0" err="1">
                          <a:solidFill>
                            <a:schemeClr val="tx1"/>
                          </a:solidFill>
                        </a:rPr>
                        <a:t>Skuli</a:t>
                      </a:r>
                      <a:r>
                        <a:rPr lang="en-GB" sz="1200" b="0" dirty="0">
                          <a:solidFill>
                            <a:schemeClr val="tx1"/>
                          </a:solidFill>
                        </a:rPr>
                        <a:t> and his wolf men </a:t>
                      </a:r>
                    </a:p>
                  </a:txBody>
                  <a:tcPr/>
                </a:tc>
                <a:tc>
                  <a:txBody>
                    <a:bodyPr/>
                    <a:lstStyle/>
                    <a:p>
                      <a:r>
                        <a:rPr lang="en-GB" sz="1200" b="0" dirty="0">
                          <a:solidFill>
                            <a:schemeClr val="tx1"/>
                          </a:solidFill>
                        </a:rPr>
                        <a:t>Raze Gunnar home and take his fathers life. </a:t>
                      </a:r>
                    </a:p>
                  </a:txBody>
                  <a:tcPr/>
                </a:tc>
                <a:extLst>
                  <a:ext uri="{0D108BD9-81ED-4DB2-BD59-A6C34878D82A}">
                    <a16:rowId xmlns:a16="http://schemas.microsoft.com/office/drawing/2014/main" val="303914148"/>
                  </a:ext>
                </a:extLst>
              </a:tr>
            </a:tbl>
          </a:graphicData>
        </a:graphic>
      </p:graphicFrame>
      <p:sp>
        <p:nvSpPr>
          <p:cNvPr id="15" name="Rectangle 14">
            <a:extLst>
              <a:ext uri="{FF2B5EF4-FFF2-40B4-BE49-F238E27FC236}">
                <a16:creationId xmlns:a16="http://schemas.microsoft.com/office/drawing/2014/main" id="{FDF52DAD-8EB3-1D87-2337-FA102D7FF2DA}"/>
              </a:ext>
            </a:extLst>
          </p:cNvPr>
          <p:cNvSpPr/>
          <p:nvPr/>
        </p:nvSpPr>
        <p:spPr>
          <a:xfrm>
            <a:off x="2651053" y="2509747"/>
            <a:ext cx="2606140" cy="249478"/>
          </a:xfrm>
          <a:prstGeom prst="rect">
            <a:avLst/>
          </a:prstGeom>
          <a:solidFill>
            <a:srgbClr val="921B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Key Vocabulary</a:t>
            </a:r>
          </a:p>
        </p:txBody>
      </p:sp>
      <p:sp>
        <p:nvSpPr>
          <p:cNvPr id="16" name="Rectangle 15">
            <a:extLst>
              <a:ext uri="{FF2B5EF4-FFF2-40B4-BE49-F238E27FC236}">
                <a16:creationId xmlns:a16="http://schemas.microsoft.com/office/drawing/2014/main" id="{7578FE25-C7C2-8A3F-A5F9-6D18FE3AFE90}"/>
              </a:ext>
            </a:extLst>
          </p:cNvPr>
          <p:cNvSpPr/>
          <p:nvPr/>
        </p:nvSpPr>
        <p:spPr>
          <a:xfrm>
            <a:off x="2667317" y="977463"/>
            <a:ext cx="2398417" cy="241984"/>
          </a:xfrm>
          <a:prstGeom prst="rect">
            <a:avLst/>
          </a:prstGeom>
          <a:solidFill>
            <a:srgbClr val="921B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Key Characters</a:t>
            </a:r>
          </a:p>
        </p:txBody>
      </p:sp>
    </p:spTree>
    <p:extLst>
      <p:ext uri="{BB962C8B-B14F-4D97-AF65-F5344CB8AC3E}">
        <p14:creationId xmlns:p14="http://schemas.microsoft.com/office/powerpoint/2010/main" val="34672857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TotalTime>
  <Words>425</Words>
  <Application>Microsoft Macintosh PowerPoint</Application>
  <PresentationFormat>A4 Paper (210x297 mm)</PresentationFormat>
  <Paragraphs>54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ArialMT</vt:lpstr>
      <vt:lpstr>Calibri</vt:lpstr>
      <vt:lpstr>Calibri Light</vt:lpstr>
      <vt:lpstr>CenturyGothic</vt:lpstr>
      <vt:lpstr>MyriadPro</vt:lpstr>
      <vt:lpstr>SymbolMT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Ellie-Jayne Pearce</dc:creator>
  <cp:lastModifiedBy>Ellie-Jayne Pearce</cp:lastModifiedBy>
  <cp:revision>3</cp:revision>
  <dcterms:created xsi:type="dcterms:W3CDTF">2024-01-10T17:13:43Z</dcterms:created>
  <dcterms:modified xsi:type="dcterms:W3CDTF">2024-01-10T17:15:01Z</dcterms:modified>
</cp:coreProperties>
</file>