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60" r:id="rId8"/>
    <p:sldId id="261" r:id="rId9"/>
  </p:sldIdLst>
  <p:sldSz cx="6858000" cy="9906000" type="A4"/>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86DA"/>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3" autoAdjust="0"/>
    <p:restoredTop sz="94660"/>
  </p:normalViewPr>
  <p:slideViewPr>
    <p:cSldViewPr snapToGrid="0">
      <p:cViewPr varScale="1">
        <p:scale>
          <a:sx n="81" d="100"/>
          <a:sy n="81" d="100"/>
        </p:scale>
        <p:origin x="29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39976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1543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74059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67118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72118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41094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1054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81544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9078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50997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09/01/2024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5788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6B9D2C-66A7-4B86-A859-2F4B78008ADB}" type="datetimeFigureOut">
              <a:rPr lang="en-GB" smtClean="0"/>
              <a:t>09/01/2024</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FA0A0E-F88A-40DF-BAF8-1259F2982C77}" type="slidenum">
              <a:rPr lang="en-GB" smtClean="0"/>
              <a:t>‹#›</a:t>
            </a:fld>
            <a:endParaRPr lang="en-GB" dirty="0"/>
          </a:p>
        </p:txBody>
      </p:sp>
    </p:spTree>
    <p:extLst>
      <p:ext uri="{BB962C8B-B14F-4D97-AF65-F5344CB8AC3E}">
        <p14:creationId xmlns:p14="http://schemas.microsoft.com/office/powerpoint/2010/main" val="2913752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Year5@st-patricksrc.notts.sch.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09835"/>
            <a:ext cx="5829300" cy="3448756"/>
          </a:xfrm>
        </p:spPr>
        <p:txBody>
          <a:bodyPr/>
          <a:lstStyle/>
          <a:p>
            <a:r>
              <a:rPr lang="en-GB" dirty="0">
                <a:latin typeface="Gill Sans MT" panose="020B0502020104020203" pitchFamily="34" charset="77"/>
              </a:rPr>
              <a:t>Year 5 </a:t>
            </a:r>
            <a:br>
              <a:rPr lang="en-GB" dirty="0">
                <a:latin typeface="Gill Sans MT" panose="020B0502020104020203" pitchFamily="34" charset="77"/>
              </a:rPr>
            </a:br>
            <a:r>
              <a:rPr lang="en-GB" dirty="0">
                <a:latin typeface="Gill Sans MT" panose="020B0502020104020203" pitchFamily="34" charset="77"/>
              </a:rPr>
              <a:t>Class information </a:t>
            </a:r>
            <a:br>
              <a:rPr lang="en-GB" dirty="0">
                <a:latin typeface="Gill Sans MT" panose="020B0502020104020203" pitchFamily="34" charset="77"/>
              </a:rPr>
            </a:br>
            <a:r>
              <a:rPr lang="en-GB" dirty="0">
                <a:latin typeface="Gill Sans MT" panose="020B0502020104020203" pitchFamily="34" charset="77"/>
              </a:rPr>
              <a:t>2024</a:t>
            </a:r>
            <a:br>
              <a:rPr lang="en-GB" dirty="0">
                <a:latin typeface="Gill Sans MT" panose="020B0502020104020203" pitchFamily="34" charset="77"/>
              </a:rPr>
            </a:br>
            <a:r>
              <a:rPr lang="en-GB" dirty="0">
                <a:latin typeface="Gill Sans MT" panose="020B0502020104020203" pitchFamily="34" charset="77"/>
              </a:rPr>
              <a:t>Lent Term 1</a:t>
            </a:r>
          </a:p>
        </p:txBody>
      </p:sp>
      <p:pic>
        <p:nvPicPr>
          <p:cNvPr id="4" name="Picture 3"/>
          <p:cNvPicPr>
            <a:picLocks noChangeAspect="1"/>
          </p:cNvPicPr>
          <p:nvPr/>
        </p:nvPicPr>
        <p:blipFill>
          <a:blip r:embed="rId2"/>
          <a:stretch>
            <a:fillRect/>
          </a:stretch>
        </p:blipFill>
        <p:spPr>
          <a:xfrm>
            <a:off x="2039880" y="3805737"/>
            <a:ext cx="2778239" cy="3481587"/>
          </a:xfrm>
          <a:prstGeom prst="rect">
            <a:avLst/>
          </a:prstGeom>
        </p:spPr>
      </p:pic>
      <p:sp>
        <p:nvSpPr>
          <p:cNvPr id="3" name="Subtitle 2"/>
          <p:cNvSpPr>
            <a:spLocks noGrp="1"/>
          </p:cNvSpPr>
          <p:nvPr>
            <p:ph type="subTitle" idx="1"/>
          </p:nvPr>
        </p:nvSpPr>
        <p:spPr>
          <a:xfrm>
            <a:off x="1110698" y="7434470"/>
            <a:ext cx="4733511" cy="1372704"/>
          </a:xfrm>
        </p:spPr>
        <p:txBody>
          <a:bodyPr>
            <a:normAutofit/>
          </a:bodyPr>
          <a:lstStyle/>
          <a:p>
            <a:r>
              <a:rPr lang="en-GB" sz="3200" dirty="0">
                <a:latin typeface="Gill Sans MT" panose="020B0502020104020203" pitchFamily="34" charset="77"/>
              </a:rPr>
              <a:t>St Patrick’s Catholic Primary School</a:t>
            </a:r>
          </a:p>
        </p:txBody>
      </p:sp>
      <p:sp>
        <p:nvSpPr>
          <p:cNvPr id="5" name="Rectangle 4">
            <a:extLst>
              <a:ext uri="{FF2B5EF4-FFF2-40B4-BE49-F238E27FC236}">
                <a16:creationId xmlns:a16="http://schemas.microsoft.com/office/drawing/2014/main" id="{84517AFF-7B63-F84E-9BA0-EA806D1AE6C8}"/>
              </a:ext>
            </a:extLst>
          </p:cNvPr>
          <p:cNvSpPr/>
          <p:nvPr/>
        </p:nvSpPr>
        <p:spPr>
          <a:xfrm>
            <a:off x="349135" y="349135"/>
            <a:ext cx="6184669" cy="92603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7376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775" y="2340072"/>
            <a:ext cx="5829300" cy="699932"/>
          </a:xfrm>
        </p:spPr>
        <p:txBody>
          <a:bodyPr>
            <a:noAutofit/>
          </a:bodyPr>
          <a:lstStyle/>
          <a:p>
            <a:pPr algn="l">
              <a:lnSpc>
                <a:spcPct val="100000"/>
              </a:lnSpc>
            </a:pPr>
            <a:r>
              <a:rPr lang="en-GB" b="1" dirty="0">
                <a:latin typeface="Gill Sans MT" panose="020B0502020104020203" pitchFamily="34" charset="77"/>
              </a:rPr>
              <a:t>Staff working in Y5</a:t>
            </a:r>
          </a:p>
          <a:p>
            <a:pPr algn="l">
              <a:lnSpc>
                <a:spcPct val="100000"/>
              </a:lnSpc>
            </a:pPr>
            <a:r>
              <a:rPr lang="en-GB" sz="1400" dirty="0">
                <a:latin typeface="Gill Sans MT" panose="020B0502020104020203" pitchFamily="34" charset="77"/>
              </a:rPr>
              <a:t>Miss Pearce and Mrs Kelly</a:t>
            </a:r>
          </a:p>
        </p:txBody>
      </p:sp>
      <p:sp>
        <p:nvSpPr>
          <p:cNvPr id="5" name="Subtitle 2"/>
          <p:cNvSpPr txBox="1">
            <a:spLocks/>
          </p:cNvSpPr>
          <p:nvPr/>
        </p:nvSpPr>
        <p:spPr>
          <a:xfrm>
            <a:off x="514350" y="3665492"/>
            <a:ext cx="5829300" cy="256945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b="1" dirty="0">
                <a:latin typeface="Gill Sans MT" panose="020B0502020104020203" pitchFamily="34" charset="77"/>
              </a:rPr>
              <a:t>What will we be doing this half term? </a:t>
            </a:r>
          </a:p>
          <a:p>
            <a:pPr algn="l"/>
            <a:endParaRPr lang="en-GB" dirty="0">
              <a:latin typeface="Gill Sans MT" panose="020B0502020104020203" pitchFamily="34" charset="77"/>
            </a:endParaRPr>
          </a:p>
          <a:p>
            <a:pPr algn="l"/>
            <a:endParaRPr lang="en-GB" dirty="0">
              <a:latin typeface="Gill Sans MT" panose="020B0502020104020203" pitchFamily="34" charset="77"/>
            </a:endParaRPr>
          </a:p>
          <a:p>
            <a:pPr algn="l"/>
            <a:endParaRPr lang="en-GB" dirty="0">
              <a:latin typeface="Gill Sans MT" panose="020B0502020104020203" pitchFamily="34" charset="77"/>
            </a:endParaRPr>
          </a:p>
        </p:txBody>
      </p:sp>
      <p:graphicFrame>
        <p:nvGraphicFramePr>
          <p:cNvPr id="6" name="Table 5"/>
          <p:cNvGraphicFramePr>
            <a:graphicFrameLocks noGrp="1"/>
          </p:cNvGraphicFramePr>
          <p:nvPr>
            <p:extLst>
              <p:ext uri="{D42A27DB-BD31-4B8C-83A1-F6EECF244321}">
                <p14:modId xmlns:p14="http://schemas.microsoft.com/office/powerpoint/2010/main" val="1109779782"/>
              </p:ext>
            </p:extLst>
          </p:nvPr>
        </p:nvGraphicFramePr>
        <p:xfrm>
          <a:off x="502774" y="4076459"/>
          <a:ext cx="5840874" cy="2185214"/>
        </p:xfrm>
        <a:graphic>
          <a:graphicData uri="http://schemas.openxmlformats.org/drawingml/2006/table">
            <a:tbl>
              <a:tblPr>
                <a:tableStyleId>{5C22544A-7EE6-4342-B048-85BDC9FD1C3A}</a:tableStyleId>
              </a:tblPr>
              <a:tblGrid>
                <a:gridCol w="1946958">
                  <a:extLst>
                    <a:ext uri="{9D8B030D-6E8A-4147-A177-3AD203B41FA5}">
                      <a16:colId xmlns:a16="http://schemas.microsoft.com/office/drawing/2014/main" val="2779605599"/>
                    </a:ext>
                  </a:extLst>
                </a:gridCol>
                <a:gridCol w="1946958">
                  <a:extLst>
                    <a:ext uri="{9D8B030D-6E8A-4147-A177-3AD203B41FA5}">
                      <a16:colId xmlns:a16="http://schemas.microsoft.com/office/drawing/2014/main" val="922544227"/>
                    </a:ext>
                  </a:extLst>
                </a:gridCol>
                <a:gridCol w="1946958">
                  <a:extLst>
                    <a:ext uri="{9D8B030D-6E8A-4147-A177-3AD203B41FA5}">
                      <a16:colId xmlns:a16="http://schemas.microsoft.com/office/drawing/2014/main" val="477874595"/>
                    </a:ext>
                  </a:extLst>
                </a:gridCol>
              </a:tblGrid>
              <a:tr h="383947">
                <a:tc>
                  <a:txBody>
                    <a:bodyPr/>
                    <a:lstStyle/>
                    <a:p>
                      <a:r>
                        <a:rPr lang="en-GB" b="0" dirty="0">
                          <a:latin typeface="Gill Sans MT" panose="020B0502020104020203" pitchFamily="34" charset="77"/>
                        </a:rPr>
                        <a:t>English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Maths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975624325"/>
                  </a:ext>
                </a:extLst>
              </a:tr>
              <a:tr h="38394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The Viking boy</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US" dirty="0">
                          <a:latin typeface="Gill Sans MT" panose="020B0502020104020203" pitchFamily="34" charset="77"/>
                        </a:rPr>
                        <a:t>Multiplication and division </a:t>
                      </a:r>
                    </a:p>
                    <a:p>
                      <a:pPr marL="342900" indent="-342900">
                        <a:buFont typeface="+mj-lt"/>
                        <a:buAutoNum type="arabicPeriod"/>
                      </a:pPr>
                      <a:r>
                        <a:rPr lang="en-US" dirty="0">
                          <a:latin typeface="Gill Sans MT" panose="020B0502020104020203" pitchFamily="34" charset="77"/>
                        </a:rPr>
                        <a:t>Fractions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GB" dirty="0">
                          <a:latin typeface="Gill Sans MT" panose="020B0502020104020203" pitchFamily="34" charset="77"/>
                        </a:rPr>
                        <a:t>Mission </a:t>
                      </a:r>
                    </a:p>
                    <a:p>
                      <a:pPr marL="342900" indent="-342900">
                        <a:buFont typeface="+mj-lt"/>
                        <a:buAutoNum type="arabicPeriod"/>
                      </a:pPr>
                      <a:r>
                        <a:rPr lang="en-GB" dirty="0">
                          <a:latin typeface="Gill Sans MT" panose="020B0502020104020203" pitchFamily="34" charset="77"/>
                        </a:rPr>
                        <a:t>Memorial Sacrifice</a:t>
                      </a:r>
                      <a:endParaRPr lang="en-US"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593807"/>
                  </a:ext>
                </a:extLst>
              </a:tr>
              <a:tr h="383947">
                <a:tc>
                  <a:txBody>
                    <a:bodyPr/>
                    <a:lstStyle/>
                    <a:p>
                      <a:r>
                        <a:rPr lang="en-GB" dirty="0">
                          <a:latin typeface="Gill Sans MT" panose="020B0502020104020203" pitchFamily="34" charset="77"/>
                        </a:rPr>
                        <a:t>Science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Topic –</a:t>
                      </a:r>
                      <a:r>
                        <a:rPr lang="en-GB" baseline="0" dirty="0">
                          <a:latin typeface="Gill Sans MT" panose="020B0502020104020203" pitchFamily="34" charset="77"/>
                        </a:rPr>
                        <a:t> History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PE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286051953"/>
                  </a:ext>
                </a:extLst>
              </a:tr>
              <a:tr h="383947">
                <a:tc>
                  <a:txBody>
                    <a:bodyPr/>
                    <a:lstStyle/>
                    <a:p>
                      <a:r>
                        <a:rPr lang="en-GB" dirty="0">
                          <a:latin typeface="Gill Sans MT" panose="020B0502020104020203" pitchFamily="34" charset="77"/>
                        </a:rPr>
                        <a:t>Properties of Material</a:t>
                      </a:r>
                    </a:p>
                    <a:p>
                      <a:r>
                        <a:rPr lang="en-GB" dirty="0">
                          <a:latin typeface="Gill Sans MT" panose="020B0502020104020203" pitchFamily="34" charset="77"/>
                        </a:rPr>
                        <a:t>Animals – Living things and their habitat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The Viking’s</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Dance</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0579823"/>
                  </a:ext>
                </a:extLst>
              </a:tr>
            </a:tbl>
          </a:graphicData>
        </a:graphic>
      </p:graphicFrame>
      <p:sp>
        <p:nvSpPr>
          <p:cNvPr id="7" name="Subtitle 2"/>
          <p:cNvSpPr txBox="1">
            <a:spLocks/>
          </p:cNvSpPr>
          <p:nvPr/>
        </p:nvSpPr>
        <p:spPr>
          <a:xfrm>
            <a:off x="514350" y="6553846"/>
            <a:ext cx="5829300" cy="1464964"/>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English</a:t>
            </a:r>
          </a:p>
          <a:p>
            <a:pPr algn="l">
              <a:lnSpc>
                <a:spcPct val="100000"/>
              </a:lnSpc>
            </a:pPr>
            <a:r>
              <a:rPr lang="en-GB" sz="1400" dirty="0">
                <a:latin typeface="Gill Sans MT" panose="020B0502020104020203" pitchFamily="34" charset="77"/>
              </a:rPr>
              <a:t>Our class text for this half term is ‘The Viking Boy.’ We will be writing in a range of different styles, including narrative writing focusing on building character description along with explanation texts. The children will be particularly focusing on grammar including: direct speech and using the perfect present tenses.</a:t>
            </a:r>
          </a:p>
        </p:txBody>
      </p:sp>
      <p:sp>
        <p:nvSpPr>
          <p:cNvPr id="8" name="Subtitle 2"/>
          <p:cNvSpPr txBox="1">
            <a:spLocks/>
          </p:cNvSpPr>
          <p:nvPr/>
        </p:nvSpPr>
        <p:spPr>
          <a:xfrm>
            <a:off x="502775" y="8018810"/>
            <a:ext cx="5829300" cy="276016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Maths</a:t>
            </a:r>
          </a:p>
          <a:p>
            <a:pPr algn="l">
              <a:lnSpc>
                <a:spcPct val="100000"/>
              </a:lnSpc>
            </a:pPr>
            <a:r>
              <a:rPr lang="en-US" sz="1400" dirty="0">
                <a:latin typeface="Gill Sans MT" panose="020B0502020104020203" pitchFamily="34" charset="77"/>
              </a:rPr>
              <a:t>This half term we will be focusing on Multiplication and Division with the focus of reason and problem solving. Following this we will continue to develop and build our understanding of fractions, particularly focusing on the mastery of mathematics and understanding. </a:t>
            </a:r>
            <a:endParaRPr lang="en-GB" sz="1400" dirty="0">
              <a:latin typeface="Gill Sans MT" panose="020B0502020104020203" pitchFamily="34" charset="0"/>
            </a:endParaRPr>
          </a:p>
        </p:txBody>
      </p:sp>
      <p:sp>
        <p:nvSpPr>
          <p:cNvPr id="9" name="TextBox 8"/>
          <p:cNvSpPr txBox="1"/>
          <p:nvPr/>
        </p:nvSpPr>
        <p:spPr>
          <a:xfrm>
            <a:off x="458479" y="1140035"/>
            <a:ext cx="5941041" cy="1231106"/>
          </a:xfrm>
          <a:prstGeom prst="rect">
            <a:avLst/>
          </a:prstGeom>
          <a:noFill/>
        </p:spPr>
        <p:txBody>
          <a:bodyPr wrap="square" rtlCol="0">
            <a:spAutoFit/>
          </a:bodyPr>
          <a:lstStyle/>
          <a:p>
            <a:r>
              <a:rPr lang="en-GB" b="1" dirty="0">
                <a:latin typeface="Gill Sans MT" panose="020B0502020104020203" pitchFamily="34" charset="77"/>
              </a:rPr>
              <a:t>What to bring to school </a:t>
            </a:r>
          </a:p>
          <a:p>
            <a:pPr marL="171450" indent="-171450">
              <a:buFont typeface="Arial" panose="020B0604020202020204" pitchFamily="34" charset="0"/>
              <a:buChar char="•"/>
            </a:pPr>
            <a:r>
              <a:rPr lang="en-GB" sz="1400" dirty="0">
                <a:latin typeface="Gill Sans MT" panose="020B0502020104020203" pitchFamily="34" charset="77"/>
              </a:rPr>
              <a:t>2 water bottles containing water</a:t>
            </a:r>
          </a:p>
          <a:p>
            <a:pPr marL="171450" indent="-171450">
              <a:buFont typeface="Arial" panose="020B0604020202020204" pitchFamily="34" charset="0"/>
              <a:buChar char="•"/>
            </a:pPr>
            <a:r>
              <a:rPr lang="en-GB" sz="1400" dirty="0">
                <a:latin typeface="Gill Sans MT" panose="020B0502020104020203" pitchFamily="34" charset="77"/>
              </a:rPr>
              <a:t>Healthy snack - no chocolate bars or sweets if children are seen with these at break times they may be asked to be put away and taken home. </a:t>
            </a:r>
          </a:p>
          <a:p>
            <a:pPr marL="171450" indent="-171450">
              <a:buFont typeface="Arial" panose="020B0604020202020204" pitchFamily="34" charset="0"/>
              <a:buChar char="•"/>
            </a:pPr>
            <a:r>
              <a:rPr lang="en-GB" sz="1400" dirty="0">
                <a:latin typeface="Gill Sans MT" panose="020B0502020104020203" pitchFamily="34" charset="77"/>
              </a:rPr>
              <a:t>Outdoor shoes </a:t>
            </a:r>
          </a:p>
        </p:txBody>
      </p:sp>
      <p:sp>
        <p:nvSpPr>
          <p:cNvPr id="4" name="Rectangle 3">
            <a:extLst>
              <a:ext uri="{FF2B5EF4-FFF2-40B4-BE49-F238E27FC236}">
                <a16:creationId xmlns:a16="http://schemas.microsoft.com/office/drawing/2014/main" id="{E5B16CB0-ADB7-CD4F-985A-B8B69218B86C}"/>
              </a:ext>
            </a:extLst>
          </p:cNvPr>
          <p:cNvSpPr/>
          <p:nvPr/>
        </p:nvSpPr>
        <p:spPr>
          <a:xfrm>
            <a:off x="525925" y="3057800"/>
            <a:ext cx="4769975" cy="584775"/>
          </a:xfrm>
          <a:prstGeom prst="rect">
            <a:avLst/>
          </a:prstGeom>
        </p:spPr>
        <p:txBody>
          <a:bodyPr wrap="square">
            <a:spAutoFit/>
          </a:bodyPr>
          <a:lstStyle/>
          <a:p>
            <a:r>
              <a:rPr lang="en-GB" b="1" dirty="0">
                <a:latin typeface="Gill Sans MT" panose="020B0502020104020203" pitchFamily="34" charset="77"/>
              </a:rPr>
              <a:t>PE Day </a:t>
            </a:r>
          </a:p>
          <a:p>
            <a:r>
              <a:rPr lang="en-GB" sz="1400" dirty="0">
                <a:latin typeface="Gill Sans MT" panose="020B0502020104020203" pitchFamily="34" charset="77"/>
              </a:rPr>
              <a:t>Your child should bring their PE kit on Tuesday </a:t>
            </a:r>
            <a:r>
              <a:rPr lang="en-GB" sz="1400">
                <a:latin typeface="Gill Sans MT" panose="020B0502020104020203" pitchFamily="34" charset="77"/>
              </a:rPr>
              <a:t>and Friday.</a:t>
            </a:r>
            <a:endParaRPr lang="en-GB" sz="1400" b="1" dirty="0">
              <a:latin typeface="Gill Sans MT" panose="020B0502020104020203" pitchFamily="34" charset="77"/>
            </a:endParaRPr>
          </a:p>
        </p:txBody>
      </p:sp>
      <p:sp>
        <p:nvSpPr>
          <p:cNvPr id="10"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1 2024</a:t>
            </a:r>
          </a:p>
        </p:txBody>
      </p:sp>
    </p:spTree>
    <p:extLst>
      <p:ext uri="{BB962C8B-B14F-4D97-AF65-F5344CB8AC3E}">
        <p14:creationId xmlns:p14="http://schemas.microsoft.com/office/powerpoint/2010/main" val="196659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54550" y="897930"/>
            <a:ext cx="5829300" cy="9233297"/>
          </a:xfrm>
          <a:prstGeom prst="rect">
            <a:avLst/>
          </a:prstGeom>
          <a:noFill/>
        </p:spPr>
        <p:txBody>
          <a:bodyPr wrap="square" rtlCol="0">
            <a:spAutoFit/>
          </a:bodyPr>
          <a:lstStyle/>
          <a:p>
            <a:r>
              <a:rPr lang="en-GB" dirty="0">
                <a:latin typeface="Gill Sans MT" panose="020B0502020104020203" pitchFamily="34" charset="77"/>
              </a:rPr>
              <a:t>English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US"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Maths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RE topic word</a:t>
            </a:r>
          </a:p>
          <a:p>
            <a:r>
              <a:rPr lang="en-GB" dirty="0">
                <a:latin typeface="Gill Sans MT" panose="020B0502020104020203" pitchFamily="34" charset="77"/>
              </a:rPr>
              <a:t>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Science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Topic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p:txBody>
      </p:sp>
      <p:graphicFrame>
        <p:nvGraphicFramePr>
          <p:cNvPr id="11" name="Table 10"/>
          <p:cNvGraphicFramePr>
            <a:graphicFrameLocks noGrp="1"/>
          </p:cNvGraphicFramePr>
          <p:nvPr>
            <p:extLst>
              <p:ext uri="{D42A27DB-BD31-4B8C-83A1-F6EECF244321}">
                <p14:modId xmlns:p14="http://schemas.microsoft.com/office/powerpoint/2010/main" val="2221206807"/>
              </p:ext>
            </p:extLst>
          </p:nvPr>
        </p:nvGraphicFramePr>
        <p:xfrm>
          <a:off x="794757" y="1293121"/>
          <a:ext cx="5517227" cy="1244600"/>
        </p:xfrm>
        <a:graphic>
          <a:graphicData uri="http://schemas.openxmlformats.org/drawingml/2006/table">
            <a:tbl>
              <a:tblPr>
                <a:tableStyleId>{5C22544A-7EE6-4342-B048-85BDC9FD1C3A}</a:tableStyleId>
              </a:tblPr>
              <a:tblGrid>
                <a:gridCol w="1360468">
                  <a:extLst>
                    <a:ext uri="{9D8B030D-6E8A-4147-A177-3AD203B41FA5}">
                      <a16:colId xmlns:a16="http://schemas.microsoft.com/office/drawing/2014/main" val="2036518538"/>
                    </a:ext>
                  </a:extLst>
                </a:gridCol>
                <a:gridCol w="1435823">
                  <a:extLst>
                    <a:ext uri="{9D8B030D-6E8A-4147-A177-3AD203B41FA5}">
                      <a16:colId xmlns:a16="http://schemas.microsoft.com/office/drawing/2014/main" val="2896228299"/>
                    </a:ext>
                  </a:extLst>
                </a:gridCol>
                <a:gridCol w="1360468">
                  <a:extLst>
                    <a:ext uri="{9D8B030D-6E8A-4147-A177-3AD203B41FA5}">
                      <a16:colId xmlns:a16="http://schemas.microsoft.com/office/drawing/2014/main" val="1314980792"/>
                    </a:ext>
                  </a:extLst>
                </a:gridCol>
                <a:gridCol w="1360468">
                  <a:extLst>
                    <a:ext uri="{9D8B030D-6E8A-4147-A177-3AD203B41FA5}">
                      <a16:colId xmlns:a16="http://schemas.microsoft.com/office/drawing/2014/main" val="2857556178"/>
                    </a:ext>
                  </a:extLst>
                </a:gridCol>
              </a:tblGrid>
              <a:tr h="370840">
                <a:tc>
                  <a:txBody>
                    <a:bodyPr/>
                    <a:lstStyle/>
                    <a:p>
                      <a:r>
                        <a:rPr lang="en-US" b="0" dirty="0">
                          <a:latin typeface="Gill Sans MT" panose="020B0502020104020203" pitchFamily="34" charset="77"/>
                        </a:rPr>
                        <a:t>Perfect Present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Fronted Adverbials</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Commas</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Direct Speech</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850176522"/>
                  </a:ext>
                </a:extLst>
              </a:tr>
              <a:tr h="370840">
                <a:tc>
                  <a:txBody>
                    <a:bodyPr/>
                    <a:lstStyle/>
                    <a:p>
                      <a:r>
                        <a:rPr lang="en-US" b="0" dirty="0">
                          <a:latin typeface="Gill Sans MT" panose="020B0502020104020203" pitchFamily="34" charset="77"/>
                        </a:rPr>
                        <a:t>Perfect Past</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Explanation text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Description</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Tense</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1819289851"/>
                  </a:ext>
                </a:extLst>
              </a:tr>
              <a:tr h="370840">
                <a:tc>
                  <a:txBody>
                    <a:bodyPr/>
                    <a:lstStyle/>
                    <a:p>
                      <a:r>
                        <a:rPr lang="en-US" b="0" dirty="0">
                          <a:latin typeface="Gill Sans MT" panose="020B0502020104020203" pitchFamily="34" charset="77"/>
                        </a:rPr>
                        <a:t>Perfect Future</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Narrative</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Clarity</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Punctuation</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783027259"/>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29117699"/>
              </p:ext>
            </p:extLst>
          </p:nvPr>
        </p:nvGraphicFramePr>
        <p:xfrm>
          <a:off x="810585" y="3506018"/>
          <a:ext cx="5485570" cy="1112520"/>
        </p:xfrm>
        <a:graphic>
          <a:graphicData uri="http://schemas.openxmlformats.org/drawingml/2006/table">
            <a:tbl>
              <a:tblPr>
                <a:tableStyleId>{5C22544A-7EE6-4342-B048-85BDC9FD1C3A}</a:tableStyleId>
              </a:tblPr>
              <a:tblGrid>
                <a:gridCol w="1350608">
                  <a:extLst>
                    <a:ext uri="{9D8B030D-6E8A-4147-A177-3AD203B41FA5}">
                      <a16:colId xmlns:a16="http://schemas.microsoft.com/office/drawing/2014/main" val="2036518538"/>
                    </a:ext>
                  </a:extLst>
                </a:gridCol>
                <a:gridCol w="1350608">
                  <a:extLst>
                    <a:ext uri="{9D8B030D-6E8A-4147-A177-3AD203B41FA5}">
                      <a16:colId xmlns:a16="http://schemas.microsoft.com/office/drawing/2014/main" val="2896228299"/>
                    </a:ext>
                  </a:extLst>
                </a:gridCol>
                <a:gridCol w="1433746">
                  <a:extLst>
                    <a:ext uri="{9D8B030D-6E8A-4147-A177-3AD203B41FA5}">
                      <a16:colId xmlns:a16="http://schemas.microsoft.com/office/drawing/2014/main" val="1314980792"/>
                    </a:ext>
                  </a:extLst>
                </a:gridCol>
                <a:gridCol w="1350608">
                  <a:extLst>
                    <a:ext uri="{9D8B030D-6E8A-4147-A177-3AD203B41FA5}">
                      <a16:colId xmlns:a16="http://schemas.microsoft.com/office/drawing/2014/main" val="2857556178"/>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Multiplication</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Division</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Factor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t>Multiple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176522"/>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Prime Number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Square number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Cube Number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Common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Value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Method</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Rounding</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Inverse</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8302725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758364981"/>
              </p:ext>
            </p:extLst>
          </p:nvPr>
        </p:nvGraphicFramePr>
        <p:xfrm>
          <a:off x="810585" y="5175129"/>
          <a:ext cx="5485568" cy="741680"/>
        </p:xfrm>
        <a:graphic>
          <a:graphicData uri="http://schemas.openxmlformats.org/drawingml/2006/table">
            <a:tbl>
              <a:tblPr>
                <a:tableStyleId>{5C22544A-7EE6-4342-B048-85BDC9FD1C3A}</a:tableStyleId>
              </a:tblPr>
              <a:tblGrid>
                <a:gridCol w="1371392">
                  <a:extLst>
                    <a:ext uri="{9D8B030D-6E8A-4147-A177-3AD203B41FA5}">
                      <a16:colId xmlns:a16="http://schemas.microsoft.com/office/drawing/2014/main" val="2036518538"/>
                    </a:ext>
                  </a:extLst>
                </a:gridCol>
                <a:gridCol w="1371392">
                  <a:extLst>
                    <a:ext uri="{9D8B030D-6E8A-4147-A177-3AD203B41FA5}">
                      <a16:colId xmlns:a16="http://schemas.microsoft.com/office/drawing/2014/main" val="2896228299"/>
                    </a:ext>
                  </a:extLst>
                </a:gridCol>
                <a:gridCol w="1371392">
                  <a:extLst>
                    <a:ext uri="{9D8B030D-6E8A-4147-A177-3AD203B41FA5}">
                      <a16:colId xmlns:a16="http://schemas.microsoft.com/office/drawing/2014/main" val="1314980792"/>
                    </a:ext>
                  </a:extLst>
                </a:gridCol>
                <a:gridCol w="1371392">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Mission</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Bishop</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Cathedral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Inspirational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850176522"/>
                  </a:ext>
                </a:extLst>
              </a:tr>
              <a:tr h="370840">
                <a:tc>
                  <a:txBody>
                    <a:bodyPr/>
                    <a:lstStyle/>
                    <a:p>
                      <a:r>
                        <a:rPr lang="en-US" dirty="0">
                          <a:latin typeface="Gill Sans MT" panose="020B0502020104020203" pitchFamily="34" charset="77"/>
                        </a:rPr>
                        <a:t>Baptism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Unity</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Ecumenism</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Gentile</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81928985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189142156"/>
              </p:ext>
            </p:extLst>
          </p:nvPr>
        </p:nvGraphicFramePr>
        <p:xfrm>
          <a:off x="826417" y="6592128"/>
          <a:ext cx="5485567" cy="1112520"/>
        </p:xfrm>
        <a:graphic>
          <a:graphicData uri="http://schemas.openxmlformats.org/drawingml/2006/table">
            <a:tbl>
              <a:tblPr>
                <a:tableStyleId>{5C22544A-7EE6-4342-B048-85BDC9FD1C3A}</a:tableStyleId>
              </a:tblPr>
              <a:tblGrid>
                <a:gridCol w="1389181">
                  <a:extLst>
                    <a:ext uri="{9D8B030D-6E8A-4147-A177-3AD203B41FA5}">
                      <a16:colId xmlns:a16="http://schemas.microsoft.com/office/drawing/2014/main" val="2036518538"/>
                    </a:ext>
                  </a:extLst>
                </a:gridCol>
                <a:gridCol w="1507028">
                  <a:extLst>
                    <a:ext uri="{9D8B030D-6E8A-4147-A177-3AD203B41FA5}">
                      <a16:colId xmlns:a16="http://schemas.microsoft.com/office/drawing/2014/main" val="2896228299"/>
                    </a:ext>
                  </a:extLst>
                </a:gridCol>
                <a:gridCol w="1157083">
                  <a:extLst>
                    <a:ext uri="{9D8B030D-6E8A-4147-A177-3AD203B41FA5}">
                      <a16:colId xmlns:a16="http://schemas.microsoft.com/office/drawing/2014/main" val="1314980792"/>
                    </a:ext>
                  </a:extLst>
                </a:gridCol>
                <a:gridCol w="1432275">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Properties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Material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Conductor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Circuit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50176522"/>
                  </a:ext>
                </a:extLst>
              </a:tr>
              <a:tr h="370840">
                <a:tc>
                  <a:txBody>
                    <a:bodyPr/>
                    <a:lstStyle/>
                    <a:p>
                      <a:r>
                        <a:rPr lang="en-US" dirty="0">
                          <a:latin typeface="Gill Sans MT" panose="020B0502020104020203" pitchFamily="34" charset="77"/>
                        </a:rPr>
                        <a:t>Insulator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Cell</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Bulb</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Thermometer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Temperature</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Data</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Anomalous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Electrical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83027259"/>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44261539"/>
              </p:ext>
            </p:extLst>
          </p:nvPr>
        </p:nvGraphicFramePr>
        <p:xfrm>
          <a:off x="826416" y="8379967"/>
          <a:ext cx="5485568" cy="1244600"/>
        </p:xfrm>
        <a:graphic>
          <a:graphicData uri="http://schemas.openxmlformats.org/drawingml/2006/table">
            <a:tbl>
              <a:tblPr firstRow="1" bandRow="1">
                <a:tableStyleId>{5C22544A-7EE6-4342-B048-85BDC9FD1C3A}</a:tableStyleId>
              </a:tblPr>
              <a:tblGrid>
                <a:gridCol w="1115118">
                  <a:extLst>
                    <a:ext uri="{9D8B030D-6E8A-4147-A177-3AD203B41FA5}">
                      <a16:colId xmlns:a16="http://schemas.microsoft.com/office/drawing/2014/main" val="993266430"/>
                    </a:ext>
                  </a:extLst>
                </a:gridCol>
                <a:gridCol w="1627666">
                  <a:extLst>
                    <a:ext uri="{9D8B030D-6E8A-4147-A177-3AD203B41FA5}">
                      <a16:colId xmlns:a16="http://schemas.microsoft.com/office/drawing/2014/main" val="3910798640"/>
                    </a:ext>
                  </a:extLst>
                </a:gridCol>
                <a:gridCol w="1371392">
                  <a:extLst>
                    <a:ext uri="{9D8B030D-6E8A-4147-A177-3AD203B41FA5}">
                      <a16:colId xmlns:a16="http://schemas.microsoft.com/office/drawing/2014/main" val="696544870"/>
                    </a:ext>
                  </a:extLst>
                </a:gridCol>
                <a:gridCol w="1371392">
                  <a:extLst>
                    <a:ext uri="{9D8B030D-6E8A-4147-A177-3AD203B41FA5}">
                      <a16:colId xmlns:a16="http://schemas.microsoft.com/office/drawing/2014/main" val="3215351055"/>
                    </a:ext>
                  </a:extLst>
                </a:gridCol>
              </a:tblGrid>
              <a:tr h="370840">
                <a:tc>
                  <a:txBody>
                    <a:bodyPr/>
                    <a:lstStyle/>
                    <a:p>
                      <a:r>
                        <a:rPr lang="en-US" b="0" dirty="0">
                          <a:solidFill>
                            <a:schemeClr val="tx1"/>
                          </a:solidFill>
                          <a:latin typeface="Gill Sans MT" panose="020B0502020104020203" pitchFamily="34" charset="77"/>
                        </a:rPr>
                        <a:t>Viking</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Longboat</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Shield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Longship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085409676"/>
                  </a:ext>
                </a:extLst>
              </a:tr>
              <a:tr h="370840">
                <a:tc>
                  <a:txBody>
                    <a:bodyPr/>
                    <a:lstStyle/>
                    <a:p>
                      <a:r>
                        <a:rPr lang="en-US" b="0" dirty="0">
                          <a:solidFill>
                            <a:schemeClr val="tx1"/>
                          </a:solidFill>
                          <a:latin typeface="Gill Sans MT" panose="020B0502020104020203" pitchFamily="34" charset="77"/>
                        </a:rPr>
                        <a:t>Thatched House</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Warrior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Spear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err="1">
                          <a:solidFill>
                            <a:schemeClr val="tx1"/>
                          </a:solidFill>
                          <a:latin typeface="Gill Sans MT" panose="020B0502020104020203" pitchFamily="34" charset="77"/>
                        </a:rPr>
                        <a:t>Jorvik</a:t>
                      </a:r>
                      <a:r>
                        <a:rPr lang="en-US" b="0" dirty="0">
                          <a:solidFill>
                            <a:schemeClr val="tx1"/>
                          </a:solidFill>
                          <a:latin typeface="Gill Sans MT" panose="020B0502020104020203" pitchFamily="34" charset="77"/>
                        </a:rPr>
                        <a:t>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818378398"/>
                  </a:ext>
                </a:extLst>
              </a:tr>
              <a:tr h="370840">
                <a:tc>
                  <a:txBody>
                    <a:bodyPr/>
                    <a:lstStyle/>
                    <a:p>
                      <a:r>
                        <a:rPr lang="en-US" b="0" dirty="0">
                          <a:solidFill>
                            <a:schemeClr val="tx1"/>
                          </a:solidFill>
                          <a:latin typeface="Gill Sans MT" panose="020B0502020104020203" pitchFamily="34" charset="77"/>
                        </a:rPr>
                        <a:t>Gods</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Thor</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Danelaw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err="1">
                          <a:solidFill>
                            <a:schemeClr val="tx1"/>
                          </a:solidFill>
                          <a:latin typeface="Gill Sans MT" panose="020B0502020104020203" pitchFamily="34" charset="77"/>
                        </a:rPr>
                        <a:t>Aze</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394311571"/>
                  </a:ext>
                </a:extLst>
              </a:tr>
            </a:tbl>
          </a:graphicData>
        </a:graphic>
      </p:graphicFrame>
      <p:sp>
        <p:nvSpPr>
          <p:cNvPr id="16"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1 2024</a:t>
            </a:r>
          </a:p>
        </p:txBody>
      </p:sp>
    </p:spTree>
    <p:extLst>
      <p:ext uri="{BB962C8B-B14F-4D97-AF65-F5344CB8AC3E}">
        <p14:creationId xmlns:p14="http://schemas.microsoft.com/office/powerpoint/2010/main" val="219526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37322" y="1009981"/>
            <a:ext cx="5829300" cy="369332"/>
          </a:xfrm>
          <a:prstGeom prst="rect">
            <a:avLst/>
          </a:prstGeom>
          <a:noFill/>
        </p:spPr>
        <p:txBody>
          <a:bodyPr wrap="square" rtlCol="0">
            <a:spAutoFit/>
          </a:bodyPr>
          <a:lstStyle/>
          <a:p>
            <a:r>
              <a:rPr lang="en-US" b="1" dirty="0">
                <a:latin typeface="Gill Sans MT" panose="020B0502020104020203" pitchFamily="34" charset="77"/>
              </a:rPr>
              <a:t>Key Events in Y5</a:t>
            </a:r>
            <a:endParaRPr lang="en-GB" b="1" dirty="0">
              <a:latin typeface="Gill Sans MT" panose="020B0502020104020203" pitchFamily="34" charset="77"/>
            </a:endParaRPr>
          </a:p>
        </p:txBody>
      </p:sp>
      <p:graphicFrame>
        <p:nvGraphicFramePr>
          <p:cNvPr id="2" name="Table 1"/>
          <p:cNvGraphicFramePr>
            <a:graphicFrameLocks noGrp="1"/>
          </p:cNvGraphicFramePr>
          <p:nvPr>
            <p:extLst>
              <p:ext uri="{D42A27DB-BD31-4B8C-83A1-F6EECF244321}">
                <p14:modId xmlns:p14="http://schemas.microsoft.com/office/powerpoint/2010/main" val="3890976601"/>
              </p:ext>
            </p:extLst>
          </p:nvPr>
        </p:nvGraphicFramePr>
        <p:xfrm>
          <a:off x="360294" y="1491364"/>
          <a:ext cx="5906328" cy="6052820"/>
        </p:xfrm>
        <a:graphic>
          <a:graphicData uri="http://schemas.openxmlformats.org/drawingml/2006/table">
            <a:tbl>
              <a:tblPr firstRow="1" bandRow="1">
                <a:tableStyleId>{5C22544A-7EE6-4342-B048-85BDC9FD1C3A}</a:tableStyleId>
              </a:tblPr>
              <a:tblGrid>
                <a:gridCol w="1909638">
                  <a:extLst>
                    <a:ext uri="{9D8B030D-6E8A-4147-A177-3AD203B41FA5}">
                      <a16:colId xmlns:a16="http://schemas.microsoft.com/office/drawing/2014/main" val="965799185"/>
                    </a:ext>
                  </a:extLst>
                </a:gridCol>
                <a:gridCol w="2590800">
                  <a:extLst>
                    <a:ext uri="{9D8B030D-6E8A-4147-A177-3AD203B41FA5}">
                      <a16:colId xmlns:a16="http://schemas.microsoft.com/office/drawing/2014/main" val="1915606229"/>
                    </a:ext>
                  </a:extLst>
                </a:gridCol>
                <a:gridCol w="1405890">
                  <a:extLst>
                    <a:ext uri="{9D8B030D-6E8A-4147-A177-3AD203B41FA5}">
                      <a16:colId xmlns:a16="http://schemas.microsoft.com/office/drawing/2014/main" val="1174169838"/>
                    </a:ext>
                  </a:extLst>
                </a:gridCol>
              </a:tblGrid>
              <a:tr h="370840">
                <a:tc>
                  <a:txBody>
                    <a:bodyPr/>
                    <a:lstStyle/>
                    <a:p>
                      <a:r>
                        <a:rPr lang="en-US" dirty="0">
                          <a:solidFill>
                            <a:schemeClr val="tx1"/>
                          </a:solidFill>
                          <a:latin typeface="Gill Sans MT" panose="020B0502020104020203" pitchFamily="34" charset="0"/>
                        </a:rPr>
                        <a:t>Event</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Date and time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Parents</a:t>
                      </a:r>
                      <a:r>
                        <a:rPr lang="en-US" baseline="0" dirty="0">
                          <a:solidFill>
                            <a:schemeClr val="tx1"/>
                          </a:solidFill>
                          <a:latin typeface="Gill Sans MT" panose="020B0502020104020203" pitchFamily="34" charset="0"/>
                        </a:rPr>
                        <a:t> invited?</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extLst>
                  <a:ext uri="{0D108BD9-81ED-4DB2-BD59-A6C34878D82A}">
                    <a16:rowId xmlns:a16="http://schemas.microsoft.com/office/drawing/2014/main" val="1589053035"/>
                  </a:ext>
                </a:extLst>
              </a:tr>
              <a:tr h="526928">
                <a:tc>
                  <a:txBody>
                    <a:bodyPr/>
                    <a:lstStyle/>
                    <a:p>
                      <a:r>
                        <a:rPr lang="en-US" dirty="0">
                          <a:solidFill>
                            <a:schemeClr val="tx1"/>
                          </a:solidFill>
                          <a:latin typeface="Gill Sans MT" panose="020B0502020104020203" pitchFamily="34" charset="0"/>
                        </a:rPr>
                        <a:t>Forest Schools Session </a:t>
                      </a:r>
                    </a:p>
                    <a:p>
                      <a:r>
                        <a:rPr lang="en-US" dirty="0">
                          <a:solidFill>
                            <a:schemeClr val="tx1"/>
                          </a:solidFill>
                          <a:latin typeface="Gill Sans MT" panose="020B0502020104020203" pitchFamily="34" charset="0"/>
                        </a:rPr>
                        <a:t>Sherwood Area Partnership</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Tuesday </a:t>
                      </a:r>
                      <a:r>
                        <a:rPr lang="en-GB" dirty="0">
                          <a:solidFill>
                            <a:schemeClr val="tx1"/>
                          </a:solidFill>
                          <a:latin typeface="Gill Sans MT" panose="020B0502020104020203" pitchFamily="34" charset="0"/>
                        </a:rPr>
                        <a:t>16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All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44089571"/>
                  </a:ext>
                </a:extLst>
              </a:tr>
              <a:tr h="370840">
                <a:tc>
                  <a:txBody>
                    <a:bodyPr/>
                    <a:lstStyle/>
                    <a:p>
                      <a:r>
                        <a:rPr lang="en-GB" dirty="0">
                          <a:solidFill>
                            <a:schemeClr val="tx1"/>
                          </a:solidFill>
                          <a:latin typeface="Gill Sans MT" panose="020B0502020104020203" pitchFamily="34" charset="0"/>
                        </a:rPr>
                        <a:t>PTA Clothes Collection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Wednesday 17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2323983"/>
                  </a:ext>
                </a:extLst>
              </a:tr>
              <a:tr h="370840">
                <a:tc>
                  <a:txBody>
                    <a:bodyPr/>
                    <a:lstStyle/>
                    <a:p>
                      <a:r>
                        <a:rPr lang="en-GB" dirty="0">
                          <a:solidFill>
                            <a:schemeClr val="tx1"/>
                          </a:solidFill>
                          <a:latin typeface="Gill Sans MT" panose="020B0502020104020203" pitchFamily="34" charset="0"/>
                        </a:rPr>
                        <a:t>Basketball Tournament </a:t>
                      </a:r>
                    </a:p>
                    <a:p>
                      <a:r>
                        <a:rPr lang="en-GB" dirty="0">
                          <a:solidFill>
                            <a:schemeClr val="tx1"/>
                          </a:solidFill>
                          <a:latin typeface="Gill Sans MT" panose="020B0502020104020203" pitchFamily="34" charset="0"/>
                        </a:rPr>
                        <a:t>Venue TBC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Wednesday 17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4:00pm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2706792"/>
                  </a:ext>
                </a:extLst>
              </a:tr>
              <a:tr h="370840">
                <a:tc>
                  <a:txBody>
                    <a:bodyPr/>
                    <a:lstStyle/>
                    <a:p>
                      <a:r>
                        <a:rPr lang="en-GB" dirty="0">
                          <a:solidFill>
                            <a:schemeClr val="tx1"/>
                          </a:solidFill>
                          <a:latin typeface="Gill Sans MT" panose="020B0502020104020203" pitchFamily="34" charset="0"/>
                        </a:rPr>
                        <a:t>Parent Voice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18</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9:00am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9101250"/>
                  </a:ext>
                </a:extLst>
              </a:tr>
              <a:tr h="370840">
                <a:tc>
                  <a:txBody>
                    <a:bodyPr/>
                    <a:lstStyle/>
                    <a:p>
                      <a:r>
                        <a:rPr lang="en-GB" dirty="0">
                          <a:solidFill>
                            <a:schemeClr val="tx1"/>
                          </a:solidFill>
                          <a:latin typeface="Gill Sans MT" panose="020B0502020104020203" pitchFamily="34" charset="0"/>
                        </a:rPr>
                        <a:t>National Storytelling week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29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All Week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1143620"/>
                  </a:ext>
                </a:extLst>
              </a:tr>
              <a:tr h="396240">
                <a:tc>
                  <a:txBody>
                    <a:bodyPr/>
                    <a:lstStyle/>
                    <a:p>
                      <a:r>
                        <a:rPr lang="en-GB" dirty="0" err="1">
                          <a:solidFill>
                            <a:schemeClr val="tx1"/>
                          </a:solidFill>
                          <a:latin typeface="Gill Sans MT" panose="020B0502020104020203" pitchFamily="34" charset="0"/>
                        </a:rPr>
                        <a:t>Yr</a:t>
                      </a:r>
                      <a:r>
                        <a:rPr lang="en-GB" dirty="0">
                          <a:solidFill>
                            <a:schemeClr val="tx1"/>
                          </a:solidFill>
                          <a:latin typeface="Gill Sans MT" panose="020B0502020104020203" pitchFamily="34" charset="0"/>
                        </a:rPr>
                        <a:t> 1, 3 and 5 Mass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30</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9:00am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6764116"/>
                  </a:ext>
                </a:extLst>
              </a:tr>
              <a:tr h="396240">
                <a:tc>
                  <a:txBody>
                    <a:bodyPr/>
                    <a:lstStyle/>
                    <a:p>
                      <a:r>
                        <a:rPr lang="en-GB" dirty="0">
                          <a:solidFill>
                            <a:schemeClr val="tx1"/>
                          </a:solidFill>
                          <a:latin typeface="Gill Sans MT" panose="020B0502020104020203" pitchFamily="34" charset="0"/>
                        </a:rPr>
                        <a:t>Sports Hall Athletics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30</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1:30pm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2857441"/>
                  </a:ext>
                </a:extLst>
              </a:tr>
              <a:tr h="396240">
                <a:tc>
                  <a:txBody>
                    <a:bodyPr/>
                    <a:lstStyle/>
                    <a:p>
                      <a:r>
                        <a:rPr lang="en-GB">
                          <a:solidFill>
                            <a:schemeClr val="tx1"/>
                          </a:solidFill>
                          <a:latin typeface="Gill Sans MT" panose="020B0502020104020203" pitchFamily="34" charset="0"/>
                        </a:rPr>
                        <a:t>Safer Internet Day</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Gill Sans MT" panose="020B0502020104020203" pitchFamily="34" charset="0"/>
                        </a:rPr>
                        <a:t>Tuesday 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All Day</a:t>
                      </a:r>
                    </a:p>
                    <a:p>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9789480"/>
                  </a:ext>
                </a:extLst>
              </a:tr>
              <a:tr h="396240">
                <a:tc>
                  <a:txBody>
                    <a:bodyPr/>
                    <a:lstStyle/>
                    <a:p>
                      <a:r>
                        <a:rPr lang="en-GB" dirty="0">
                          <a:solidFill>
                            <a:schemeClr val="tx1"/>
                          </a:solidFill>
                          <a:latin typeface="Gill Sans MT" panose="020B0502020104020203" pitchFamily="34" charset="0"/>
                        </a:rPr>
                        <a:t>Basketball Tournament </a:t>
                      </a:r>
                    </a:p>
                    <a:p>
                      <a:r>
                        <a:rPr lang="en-GB" dirty="0">
                          <a:solidFill>
                            <a:schemeClr val="tx1"/>
                          </a:solidFill>
                          <a:latin typeface="Gill Sans MT" panose="020B0502020104020203" pitchFamily="34" charset="0"/>
                        </a:rPr>
                        <a:t>Venue TBC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4:00pm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9897946"/>
                  </a:ext>
                </a:extLst>
              </a:tr>
              <a:tr h="396240">
                <a:tc>
                  <a:txBody>
                    <a:bodyPr/>
                    <a:lstStyle/>
                    <a:p>
                      <a:r>
                        <a:rPr lang="en-GB" dirty="0">
                          <a:solidFill>
                            <a:schemeClr val="tx1"/>
                          </a:solidFill>
                          <a:latin typeface="Gill Sans MT" panose="020B0502020104020203" pitchFamily="34" charset="0"/>
                        </a:rPr>
                        <a:t>Parents Evening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8</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3:30 – 6:30pm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4538672"/>
                  </a:ext>
                </a:extLst>
              </a:tr>
              <a:tr h="396240">
                <a:tc>
                  <a:txBody>
                    <a:bodyPr/>
                    <a:lstStyle/>
                    <a:p>
                      <a:r>
                        <a:rPr lang="en-GB" dirty="0">
                          <a:solidFill>
                            <a:schemeClr val="tx1"/>
                          </a:solidFill>
                          <a:latin typeface="Gill Sans MT" panose="020B0502020104020203" pitchFamily="34" charset="0"/>
                        </a:rPr>
                        <a:t>INSET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9167827"/>
                  </a:ext>
                </a:extLst>
              </a:tr>
              <a:tr h="396240">
                <a:tc>
                  <a:txBody>
                    <a:bodyPr/>
                    <a:lstStyle/>
                    <a:p>
                      <a:r>
                        <a:rPr lang="en-GB" dirty="0">
                          <a:solidFill>
                            <a:schemeClr val="tx1"/>
                          </a:solidFill>
                          <a:latin typeface="Gill Sans MT" panose="020B0502020104020203" pitchFamily="34" charset="0"/>
                        </a:rPr>
                        <a:t>Half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0194489"/>
                  </a:ext>
                </a:extLst>
              </a:tr>
            </a:tbl>
          </a:graphicData>
        </a:graphic>
      </p:graphicFrame>
      <p:sp>
        <p:nvSpPr>
          <p:cNvPr id="5"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1 2024</a:t>
            </a:r>
          </a:p>
        </p:txBody>
      </p:sp>
    </p:spTree>
    <p:extLst>
      <p:ext uri="{BB962C8B-B14F-4D97-AF65-F5344CB8AC3E}">
        <p14:creationId xmlns:p14="http://schemas.microsoft.com/office/powerpoint/2010/main" val="179198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47BF5B-6268-D048-B85B-560CC3EF6DA3}"/>
              </a:ext>
            </a:extLst>
          </p:cNvPr>
          <p:cNvSpPr txBox="1">
            <a:spLocks/>
          </p:cNvSpPr>
          <p:nvPr/>
        </p:nvSpPr>
        <p:spPr>
          <a:xfrm>
            <a:off x="514348" y="183556"/>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a:t>
            </a:r>
            <a:r>
              <a:rPr lang="en-GB" sz="3200">
                <a:latin typeface="Gill Sans MT" panose="020B0502020104020203" pitchFamily="34" charset="77"/>
              </a:rPr>
              <a:t>Term 2024</a:t>
            </a:r>
            <a:endParaRPr lang="en-GB" sz="3200" dirty="0">
              <a:latin typeface="Gill Sans MT" panose="020B0502020104020203" pitchFamily="34" charset="77"/>
            </a:endParaRPr>
          </a:p>
        </p:txBody>
      </p:sp>
      <p:sp>
        <p:nvSpPr>
          <p:cNvPr id="3" name="TextBox 2">
            <a:extLst>
              <a:ext uri="{FF2B5EF4-FFF2-40B4-BE49-F238E27FC236}">
                <a16:creationId xmlns:a16="http://schemas.microsoft.com/office/drawing/2014/main" id="{6ADF5A96-28DC-DF78-E8D8-2477E5A693FF}"/>
              </a:ext>
            </a:extLst>
          </p:cNvPr>
          <p:cNvSpPr txBox="1"/>
          <p:nvPr/>
        </p:nvSpPr>
        <p:spPr>
          <a:xfrm>
            <a:off x="131521" y="752251"/>
            <a:ext cx="6594953" cy="2031325"/>
          </a:xfrm>
          <a:prstGeom prst="rect">
            <a:avLst/>
          </a:prstGeom>
          <a:noFill/>
        </p:spPr>
        <p:txBody>
          <a:bodyPr wrap="square" rtlCol="0">
            <a:spAutoFit/>
          </a:bodyPr>
          <a:lstStyle/>
          <a:p>
            <a:r>
              <a:rPr lang="en-GB" sz="1400" b="1" dirty="0"/>
              <a:t>Year 5 – Important Notices</a:t>
            </a:r>
            <a:endParaRPr lang="en-GB" sz="1400" dirty="0"/>
          </a:p>
          <a:p>
            <a:r>
              <a:rPr lang="en-GB" sz="1400" dirty="0"/>
              <a:t>A date for the diary, Year 5 will be taking part in a technology taster session at All Saints’ Catholic Academy on the 16</a:t>
            </a:r>
            <a:r>
              <a:rPr lang="en-GB" sz="1400" baseline="30000" dirty="0"/>
              <a:t>th</a:t>
            </a:r>
            <a:r>
              <a:rPr lang="en-GB" sz="1400" dirty="0"/>
              <a:t> July. More information about the day will follow closer to the time. </a:t>
            </a:r>
          </a:p>
          <a:p>
            <a:endParaRPr lang="en-GB" sz="1400" dirty="0"/>
          </a:p>
          <a:p>
            <a:r>
              <a:rPr lang="en-GB" sz="1400" b="1" dirty="0"/>
              <a:t>Residential School Trip - </a:t>
            </a:r>
            <a:endParaRPr lang="en-GB" sz="1400" dirty="0"/>
          </a:p>
          <a:p>
            <a:r>
              <a:rPr lang="en-GB" sz="1400" dirty="0"/>
              <a:t>Just to remind yourself of the dates for our residential trip to Hathersage will be Monday 25</a:t>
            </a:r>
            <a:r>
              <a:rPr lang="en-GB" sz="1400" baseline="30000" dirty="0"/>
              <a:t>th</a:t>
            </a:r>
            <a:r>
              <a:rPr lang="en-GB" sz="1400" dirty="0"/>
              <a:t> – Wednesday 27th March 2024. More information will be following within the first week or two back after half term as the activities have now been chosen – very exciting!</a:t>
            </a:r>
          </a:p>
        </p:txBody>
      </p:sp>
      <p:sp>
        <p:nvSpPr>
          <p:cNvPr id="8" name="TextBox 7">
            <a:extLst>
              <a:ext uri="{FF2B5EF4-FFF2-40B4-BE49-F238E27FC236}">
                <a16:creationId xmlns:a16="http://schemas.microsoft.com/office/drawing/2014/main" id="{23D1727A-6DBB-566F-A191-80B08210133B}"/>
              </a:ext>
            </a:extLst>
          </p:cNvPr>
          <p:cNvSpPr txBox="1"/>
          <p:nvPr/>
        </p:nvSpPr>
        <p:spPr>
          <a:xfrm>
            <a:off x="131522" y="6628336"/>
            <a:ext cx="6594953" cy="3308598"/>
          </a:xfrm>
          <a:prstGeom prst="rect">
            <a:avLst/>
          </a:prstGeom>
          <a:noFill/>
        </p:spPr>
        <p:txBody>
          <a:bodyPr wrap="square" rtlCol="0">
            <a:spAutoFit/>
          </a:bodyPr>
          <a:lstStyle/>
          <a:p>
            <a:r>
              <a:rPr lang="en-GB" sz="1300" b="1" dirty="0"/>
              <a:t>Keeping in touch</a:t>
            </a:r>
          </a:p>
          <a:p>
            <a:r>
              <a:rPr lang="en-US" sz="1300" dirty="0"/>
              <a:t>As parents, you are the first educators of your child and at this school we </a:t>
            </a:r>
            <a:r>
              <a:rPr lang="en-GB" sz="1300" dirty="0"/>
              <a:t>recognise</a:t>
            </a:r>
            <a:r>
              <a:rPr lang="en-US" sz="1300" dirty="0"/>
              <a:t> that the partnership between home and school is fundamental to a child’s success. School staff are always happy to speak to parents during the week before or after school, please just make an appointment through the school office. This year, to support teachers in their workload management, and to ensure that the e-mail system is used in the most appropriate way, parents are asked to use e-mails to teachers only for the sharing of information about your child. Information can also be passed on at the beginning or end of the day, but parents are reminded to keep this brief, or to pass the information on to the school office. Should parents at any point wish to meet with the class teacher, the school office should be contacted, and they will make an appointment in line with the availability of the class teacher and parents. </a:t>
            </a:r>
          </a:p>
          <a:p>
            <a:endParaRPr lang="en-US" sz="1300" dirty="0"/>
          </a:p>
          <a:p>
            <a:r>
              <a:rPr lang="en-US" sz="1300" dirty="0"/>
              <a:t>My email address is:  </a:t>
            </a:r>
            <a:r>
              <a:rPr lang="en-US" sz="1300" dirty="0">
                <a:hlinkClick r:id="rId2"/>
              </a:rPr>
              <a:t>Year5@st-patricksrc.notts.sch.uk</a:t>
            </a:r>
            <a:r>
              <a:rPr lang="en-US" sz="1300" dirty="0"/>
              <a:t> </a:t>
            </a:r>
          </a:p>
          <a:p>
            <a:endParaRPr lang="en-US" sz="1300" dirty="0"/>
          </a:p>
          <a:p>
            <a:r>
              <a:rPr lang="en-US" sz="1300" dirty="0"/>
              <a:t>We will also keep you informed when we have additional adults working in a class or when there are changes to the staff members. </a:t>
            </a:r>
            <a:endParaRPr lang="en-GB" sz="1300" dirty="0"/>
          </a:p>
        </p:txBody>
      </p:sp>
      <p:pic>
        <p:nvPicPr>
          <p:cNvPr id="6" name="Picture 5">
            <a:extLst>
              <a:ext uri="{FF2B5EF4-FFF2-40B4-BE49-F238E27FC236}">
                <a16:creationId xmlns:a16="http://schemas.microsoft.com/office/drawing/2014/main" id="{E9DAA3A5-A194-F140-381B-0A3F1F18B948}"/>
              </a:ext>
            </a:extLst>
          </p:cNvPr>
          <p:cNvPicPr>
            <a:picLocks noChangeAspect="1"/>
          </p:cNvPicPr>
          <p:nvPr/>
        </p:nvPicPr>
        <p:blipFill rotWithShape="1">
          <a:blip r:embed="rId3">
            <a:extLst>
              <a:ext uri="{28A0092B-C50C-407E-A947-70E740481C1C}">
                <a14:useLocalDpi xmlns:a14="http://schemas.microsoft.com/office/drawing/2010/main" val="0"/>
              </a:ext>
            </a:extLst>
          </a:blip>
          <a:srcRect l="12874" t="28491" r="13333" b="26758"/>
          <a:stretch/>
        </p:blipFill>
        <p:spPr>
          <a:xfrm>
            <a:off x="514348" y="2795680"/>
            <a:ext cx="5644055" cy="3887527"/>
          </a:xfrm>
          <a:prstGeom prst="rect">
            <a:avLst/>
          </a:prstGeom>
        </p:spPr>
      </p:pic>
    </p:spTree>
    <p:extLst>
      <p:ext uri="{BB962C8B-B14F-4D97-AF65-F5344CB8AC3E}">
        <p14:creationId xmlns:p14="http://schemas.microsoft.com/office/powerpoint/2010/main" val="5978889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29915b9-518e-47a7-bd3d-eec3b623d5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e20ec35-8b10-46d0-8c49-0e3648dcaa1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AE6798F46EF9409B91DB13534A377C" ma:contentTypeVersion="14" ma:contentTypeDescription="Create a new document." ma:contentTypeScope="" ma:versionID="2bf9d4e5d97246c3efb98828a3e94d05">
  <xsd:schema xmlns:xsd="http://www.w3.org/2001/XMLSchema" xmlns:xs="http://www.w3.org/2001/XMLSchema" xmlns:p="http://schemas.microsoft.com/office/2006/metadata/properties" xmlns:ns3="7e20ec35-8b10-46d0-8c49-0e3648dcaa1e" xmlns:ns4="24b9961b-b023-45ca-ba96-e5cad97eff6c" targetNamespace="http://schemas.microsoft.com/office/2006/metadata/properties" ma:root="true" ma:fieldsID="536019ef0f62a2765e03f6c166eafa87" ns3:_="" ns4:_="">
    <xsd:import namespace="7e20ec35-8b10-46d0-8c49-0e3648dcaa1e"/>
    <xsd:import namespace="24b9961b-b023-45ca-ba96-e5cad97eff6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20ec35-8b10-46d0-8c49-0e3648dcaa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b9961b-b023-45ca-ba96-e5cad97eff6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CA77F0-87EB-45CE-BF3A-5CD39A7367D8}">
  <ds:schemaRefs>
    <ds:schemaRef ds:uri="http://schemas.microsoft.com/sharepoint/v3/contenttype/forms"/>
  </ds:schemaRefs>
</ds:datastoreItem>
</file>

<file path=customXml/itemProps2.xml><?xml version="1.0" encoding="utf-8"?>
<ds:datastoreItem xmlns:ds="http://schemas.openxmlformats.org/officeDocument/2006/customXml" ds:itemID="{F2ED860E-8E0E-4C5A-9F6D-E720ADA6F7DE}">
  <ds:schemaRefs>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schemas.microsoft.com/office/infopath/2007/PartnerControls"/>
    <ds:schemaRef ds:uri="http://purl.org/dc/dcmitype/"/>
    <ds:schemaRef ds:uri="24b9961b-b023-45ca-ba96-e5cad97eff6c"/>
    <ds:schemaRef ds:uri="7e20ec35-8b10-46d0-8c49-0e3648dcaa1e"/>
    <ds:schemaRef ds:uri="http://purl.org/dc/elements/1.1/"/>
  </ds:schemaRefs>
</ds:datastoreItem>
</file>

<file path=customXml/itemProps3.xml><?xml version="1.0" encoding="utf-8"?>
<ds:datastoreItem xmlns:ds="http://schemas.openxmlformats.org/officeDocument/2006/customXml" ds:itemID="{44AB098D-3721-43A7-B922-45369385E8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20ec35-8b10-46d0-8c49-0e3648dcaa1e"/>
    <ds:schemaRef ds:uri="24b9961b-b023-45ca-ba96-e5cad97eff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913</TotalTime>
  <Words>773</Words>
  <Application>Microsoft Macintosh PowerPoint</Application>
  <PresentationFormat>A4 Paper (210x297 mm)</PresentationFormat>
  <Paragraphs>176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Gill Sans MT</vt:lpstr>
      <vt:lpstr>Office Theme</vt:lpstr>
      <vt:lpstr>Year 5  Class information  2024 Lent Term 1</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Class information  2020-2021 Pentecost term 2</dc:title>
  <dc:creator>Clare Pyatt</dc:creator>
  <cp:lastModifiedBy>Ellie-Jayne Pearce</cp:lastModifiedBy>
  <cp:revision>60</cp:revision>
  <dcterms:created xsi:type="dcterms:W3CDTF">2021-03-01T11:31:52Z</dcterms:created>
  <dcterms:modified xsi:type="dcterms:W3CDTF">2024-01-09T22:50:01Z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0x010100F9AE6798F46EF9409B91DB13534A377C</vt:lpwstr>
  </property>
</Properties>
</file>