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008C"/>
    <a:srgbClr val="3AD42D"/>
    <a:srgbClr val="921B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3"/>
    <p:restoredTop sz="94632"/>
  </p:normalViewPr>
  <p:slideViewPr>
    <p:cSldViewPr snapToGrid="0">
      <p:cViewPr varScale="1">
        <p:scale>
          <a:sx n="111" d="100"/>
          <a:sy n="111" d="100"/>
        </p:scale>
        <p:origin x="6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CCCE6-C0AE-F444-AD68-0818BD8D6520}" type="datetimeFigureOut">
              <a:rPr lang="en-GB" smtClean="0"/>
              <a:t>14/03/2024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C6E88-1BB4-5A49-B8C9-FF90EDF4C7FB}" type="slidenum">
              <a:rPr lang="en-GB" smtClean="0"/>
              <a:t>‹#›</a:t>
            </a:fld>
            <a:endParaRPr lang="en-GB"/>
          </a:p>
        </p:txBody>
      </p:sp>
    </p:spTree>
    <p:extLst>
      <p:ext uri="{BB962C8B-B14F-4D97-AF65-F5344CB8AC3E}">
        <p14:creationId xmlns:p14="http://schemas.microsoft.com/office/powerpoint/2010/main" val="423365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56043CA-CD40-FA40-B736-D62951BB198A}" type="datetimeFigureOut">
              <a:rPr lang="en-GB" smtClean="0"/>
              <a:t>14/03/2024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F963D-FC9A-0C44-9EF0-57553678D817}" type="slidenum">
              <a:rPr lang="en-GB" smtClean="0"/>
              <a:t>‹#›</a:t>
            </a:fld>
            <a:endParaRPr lang="en-GB"/>
          </a:p>
        </p:txBody>
      </p:sp>
    </p:spTree>
    <p:extLst>
      <p:ext uri="{BB962C8B-B14F-4D97-AF65-F5344CB8AC3E}">
        <p14:creationId xmlns:p14="http://schemas.microsoft.com/office/powerpoint/2010/main" val="2099181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56043CA-CD40-FA40-B736-D62951BB198A}" type="datetimeFigureOut">
              <a:rPr lang="en-GB" smtClean="0"/>
              <a:t>14/03/2024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F963D-FC9A-0C44-9EF0-57553678D817}" type="slidenum">
              <a:rPr lang="en-GB" smtClean="0"/>
              <a:t>‹#›</a:t>
            </a:fld>
            <a:endParaRPr lang="en-GB"/>
          </a:p>
        </p:txBody>
      </p:sp>
    </p:spTree>
    <p:extLst>
      <p:ext uri="{BB962C8B-B14F-4D97-AF65-F5344CB8AC3E}">
        <p14:creationId xmlns:p14="http://schemas.microsoft.com/office/powerpoint/2010/main" val="158667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56043CA-CD40-FA40-B736-D62951BB198A}" type="datetimeFigureOut">
              <a:rPr lang="en-GB" smtClean="0"/>
              <a:t>14/03/2024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F963D-FC9A-0C44-9EF0-57553678D817}" type="slidenum">
              <a:rPr lang="en-GB" smtClean="0"/>
              <a:t>‹#›</a:t>
            </a:fld>
            <a:endParaRPr lang="en-GB"/>
          </a:p>
        </p:txBody>
      </p:sp>
    </p:spTree>
    <p:extLst>
      <p:ext uri="{BB962C8B-B14F-4D97-AF65-F5344CB8AC3E}">
        <p14:creationId xmlns:p14="http://schemas.microsoft.com/office/powerpoint/2010/main" val="385068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56043CA-CD40-FA40-B736-D62951BB198A}" type="datetimeFigureOut">
              <a:rPr lang="en-GB" smtClean="0"/>
              <a:t>14/03/2024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F963D-FC9A-0C44-9EF0-57553678D817}" type="slidenum">
              <a:rPr lang="en-GB" smtClean="0"/>
              <a:t>‹#›</a:t>
            </a:fld>
            <a:endParaRPr lang="en-GB"/>
          </a:p>
        </p:txBody>
      </p:sp>
    </p:spTree>
    <p:extLst>
      <p:ext uri="{BB962C8B-B14F-4D97-AF65-F5344CB8AC3E}">
        <p14:creationId xmlns:p14="http://schemas.microsoft.com/office/powerpoint/2010/main" val="265580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56043CA-CD40-FA40-B736-D62951BB198A}" type="datetimeFigureOut">
              <a:rPr lang="en-GB" smtClean="0"/>
              <a:t>14/03/2024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BF963D-FC9A-0C44-9EF0-57553678D817}" type="slidenum">
              <a:rPr lang="en-GB" smtClean="0"/>
              <a:t>‹#›</a:t>
            </a:fld>
            <a:endParaRPr lang="en-GB"/>
          </a:p>
        </p:txBody>
      </p:sp>
    </p:spTree>
    <p:extLst>
      <p:ext uri="{BB962C8B-B14F-4D97-AF65-F5344CB8AC3E}">
        <p14:creationId xmlns:p14="http://schemas.microsoft.com/office/powerpoint/2010/main" val="413073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56043CA-CD40-FA40-B736-D62951BB198A}" type="datetimeFigureOut">
              <a:rPr lang="en-GB" smtClean="0"/>
              <a:t>14/03/2024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BF963D-FC9A-0C44-9EF0-57553678D817}" type="slidenum">
              <a:rPr lang="en-GB" smtClean="0"/>
              <a:t>‹#›</a:t>
            </a:fld>
            <a:endParaRPr lang="en-GB"/>
          </a:p>
        </p:txBody>
      </p:sp>
    </p:spTree>
    <p:extLst>
      <p:ext uri="{BB962C8B-B14F-4D97-AF65-F5344CB8AC3E}">
        <p14:creationId xmlns:p14="http://schemas.microsoft.com/office/powerpoint/2010/main" val="30855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56043CA-CD40-FA40-B736-D62951BB198A}" type="datetimeFigureOut">
              <a:rPr lang="en-GB" smtClean="0"/>
              <a:t>14/03/2024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BF963D-FC9A-0C44-9EF0-57553678D817}" type="slidenum">
              <a:rPr lang="en-GB" smtClean="0"/>
              <a:t>‹#›</a:t>
            </a:fld>
            <a:endParaRPr lang="en-GB"/>
          </a:p>
        </p:txBody>
      </p:sp>
    </p:spTree>
    <p:extLst>
      <p:ext uri="{BB962C8B-B14F-4D97-AF65-F5344CB8AC3E}">
        <p14:creationId xmlns:p14="http://schemas.microsoft.com/office/powerpoint/2010/main" val="178306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56043CA-CD40-FA40-B736-D62951BB198A}" type="datetimeFigureOut">
              <a:rPr lang="en-GB" smtClean="0"/>
              <a:t>14/03/2024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BF963D-FC9A-0C44-9EF0-57553678D817}" type="slidenum">
              <a:rPr lang="en-GB" smtClean="0"/>
              <a:t>‹#›</a:t>
            </a:fld>
            <a:endParaRPr lang="en-GB"/>
          </a:p>
        </p:txBody>
      </p:sp>
    </p:spTree>
    <p:extLst>
      <p:ext uri="{BB962C8B-B14F-4D97-AF65-F5344CB8AC3E}">
        <p14:creationId xmlns:p14="http://schemas.microsoft.com/office/powerpoint/2010/main" val="423791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043CA-CD40-FA40-B736-D62951BB198A}" type="datetimeFigureOut">
              <a:rPr lang="en-GB" smtClean="0"/>
              <a:t>14/03/2024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BF963D-FC9A-0C44-9EF0-57553678D817}" type="slidenum">
              <a:rPr lang="en-GB" smtClean="0"/>
              <a:t>‹#›</a:t>
            </a:fld>
            <a:endParaRPr lang="en-GB"/>
          </a:p>
        </p:txBody>
      </p:sp>
    </p:spTree>
    <p:extLst>
      <p:ext uri="{BB962C8B-B14F-4D97-AF65-F5344CB8AC3E}">
        <p14:creationId xmlns:p14="http://schemas.microsoft.com/office/powerpoint/2010/main" val="80234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56043CA-CD40-FA40-B736-D62951BB198A}" type="datetimeFigureOut">
              <a:rPr lang="en-GB" smtClean="0"/>
              <a:t>14/03/2024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BF963D-FC9A-0C44-9EF0-57553678D817}" type="slidenum">
              <a:rPr lang="en-GB" smtClean="0"/>
              <a:t>‹#›</a:t>
            </a:fld>
            <a:endParaRPr lang="en-GB"/>
          </a:p>
        </p:txBody>
      </p:sp>
    </p:spTree>
    <p:extLst>
      <p:ext uri="{BB962C8B-B14F-4D97-AF65-F5344CB8AC3E}">
        <p14:creationId xmlns:p14="http://schemas.microsoft.com/office/powerpoint/2010/main" val="53244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56043CA-CD40-FA40-B736-D62951BB198A}" type="datetimeFigureOut">
              <a:rPr lang="en-GB" smtClean="0"/>
              <a:t>14/03/2024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BF963D-FC9A-0C44-9EF0-57553678D817}" type="slidenum">
              <a:rPr lang="en-GB" smtClean="0"/>
              <a:t>‹#›</a:t>
            </a:fld>
            <a:endParaRPr lang="en-GB"/>
          </a:p>
        </p:txBody>
      </p:sp>
    </p:spTree>
    <p:extLst>
      <p:ext uri="{BB962C8B-B14F-4D97-AF65-F5344CB8AC3E}">
        <p14:creationId xmlns:p14="http://schemas.microsoft.com/office/powerpoint/2010/main" val="276463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43CA-CD40-FA40-B736-D62951BB198A}" type="datetimeFigureOut">
              <a:rPr lang="en-GB" smtClean="0"/>
              <a:t>14/03/2024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F963D-FC9A-0C44-9EF0-57553678D817}" type="slidenum">
              <a:rPr lang="en-GB" smtClean="0"/>
              <a:t>‹#›</a:t>
            </a:fld>
            <a:endParaRPr lang="en-GB"/>
          </a:p>
        </p:txBody>
      </p:sp>
    </p:spTree>
    <p:extLst>
      <p:ext uri="{BB962C8B-B14F-4D97-AF65-F5344CB8AC3E}">
        <p14:creationId xmlns:p14="http://schemas.microsoft.com/office/powerpoint/2010/main" val="417093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AD2ED7-BC7F-45D2-EAB9-2C13BC6F2C88}"/>
              </a:ext>
            </a:extLst>
          </p:cNvPr>
          <p:cNvSpPr/>
          <p:nvPr/>
        </p:nvSpPr>
        <p:spPr>
          <a:xfrm>
            <a:off x="0" y="0"/>
            <a:ext cx="9906000" cy="6858000"/>
          </a:xfrm>
          <a:prstGeom prst="rect">
            <a:avLst/>
          </a:prstGeom>
          <a:solidFill>
            <a:srgbClr val="3AD4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55B5948-38A5-3A88-9455-DF3099265631}"/>
              </a:ext>
            </a:extLst>
          </p:cNvPr>
          <p:cNvSpPr/>
          <p:nvPr/>
        </p:nvSpPr>
        <p:spPr>
          <a:xfrm>
            <a:off x="281938" y="265102"/>
            <a:ext cx="9471661" cy="62979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mj-lt"/>
              <a:buAutoNum type="arabicPeriod"/>
            </a:pPr>
            <a:r>
              <a:rPr lang="en-GB" sz="1100" b="1" dirty="0">
                <a:effectLst/>
                <a:latin typeface="Arial" panose="020B0604020202020204" pitchFamily="34" charset="0"/>
              </a:rPr>
              <a:t>History </a:t>
            </a:r>
            <a:endParaRPr lang="en-GB" dirty="0">
              <a:effectLst/>
            </a:endParaRPr>
          </a:p>
          <a:p>
            <a:pPr marL="742950" lvl="1" indent="-285750">
              <a:buFont typeface="Arial" panose="020B0604020202020204" pitchFamily="34" charset="0"/>
              <a:buChar char="•"/>
            </a:pPr>
            <a:r>
              <a:rPr lang="en-GB" sz="1100" dirty="0">
                <a:effectLst/>
                <a:latin typeface="SymbolMT"/>
              </a:rPr>
              <a:t>  </a:t>
            </a:r>
            <a:r>
              <a:rPr lang="en-GB" sz="1100" dirty="0">
                <a:effectLst/>
                <a:latin typeface="CenturyGothic"/>
              </a:rPr>
              <a:t>Britain’s settlement by Anglo-Saxons and Scots </a:t>
            </a:r>
            <a:endParaRPr lang="en-GB" dirty="0">
              <a:effectLst/>
            </a:endParaRPr>
          </a:p>
          <a:p>
            <a:pPr marL="742950" lvl="1" indent="-285750">
              <a:buFont typeface="Arial" panose="020B0604020202020204" pitchFamily="34" charset="0"/>
              <a:buChar char="•"/>
            </a:pPr>
            <a:r>
              <a:rPr lang="en-GB" sz="1100" dirty="0">
                <a:effectLst/>
                <a:latin typeface="SymbolMT"/>
              </a:rPr>
              <a:t>  </a:t>
            </a:r>
            <a:r>
              <a:rPr lang="en-GB" sz="1100" dirty="0">
                <a:effectLst/>
                <a:latin typeface="ArialMT"/>
              </a:rPr>
              <a:t>The Viking and Anglo-Saxon struggle for the Kingdom of England to the time of Edward the </a:t>
            </a:r>
            <a:endParaRPr lang="en-GB" dirty="0">
              <a:effectLst/>
            </a:endParaRPr>
          </a:p>
          <a:p>
            <a:pPr marL="742950" lvl="1" indent="-285750">
              <a:buFont typeface="Arial" panose="020B0604020202020204" pitchFamily="34" charset="0"/>
              <a:buChar char="•"/>
            </a:pPr>
            <a:r>
              <a:rPr lang="en-GB" sz="1100" dirty="0">
                <a:effectLst/>
                <a:latin typeface="ArialMT"/>
              </a:rPr>
              <a:t>Confessor which includes Viking raids and invasion. </a:t>
            </a:r>
            <a:endParaRPr lang="en-GB" dirty="0">
              <a:effectLst/>
            </a:endParaRPr>
          </a:p>
          <a:p>
            <a:pPr marL="742950" lvl="1" indent="-285750">
              <a:buFont typeface="Arial" panose="020B0604020202020204" pitchFamily="34" charset="0"/>
              <a:buChar char="•"/>
            </a:pPr>
            <a:r>
              <a:rPr lang="en-GB" sz="1100" b="1" dirty="0">
                <a:effectLst/>
                <a:latin typeface="Arial" panose="020B0604020202020204" pitchFamily="34" charset="0"/>
              </a:rPr>
              <a:t>Geography </a:t>
            </a:r>
            <a:endParaRPr lang="en-GB" dirty="0">
              <a:effectLst/>
            </a:endParaRPr>
          </a:p>
        </p:txBody>
      </p:sp>
      <p:sp>
        <p:nvSpPr>
          <p:cNvPr id="6" name="Rectangle 5">
            <a:extLst>
              <a:ext uri="{FF2B5EF4-FFF2-40B4-BE49-F238E27FC236}">
                <a16:creationId xmlns:a16="http://schemas.microsoft.com/office/drawing/2014/main" id="{B3A55B40-44DB-FB0C-A1BB-87EC6713254C}"/>
              </a:ext>
            </a:extLst>
          </p:cNvPr>
          <p:cNvSpPr/>
          <p:nvPr/>
        </p:nvSpPr>
        <p:spPr>
          <a:xfrm>
            <a:off x="2064956" y="308610"/>
            <a:ext cx="3547439" cy="530813"/>
          </a:xfrm>
          <a:prstGeom prst="rect">
            <a:avLst/>
          </a:prstGeom>
          <a:solidFill>
            <a:srgbClr val="EF00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Persuasive Letter </a:t>
            </a:r>
          </a:p>
          <a:p>
            <a:pPr algn="ctr"/>
            <a:r>
              <a:rPr lang="en-GB" dirty="0"/>
              <a:t>Information Text</a:t>
            </a:r>
          </a:p>
        </p:txBody>
      </p:sp>
      <p:graphicFrame>
        <p:nvGraphicFramePr>
          <p:cNvPr id="7" name="Table 6">
            <a:extLst>
              <a:ext uri="{FF2B5EF4-FFF2-40B4-BE49-F238E27FC236}">
                <a16:creationId xmlns:a16="http://schemas.microsoft.com/office/drawing/2014/main" id="{A72DDA55-2AA3-609F-EE50-45052558A5F1}"/>
              </a:ext>
            </a:extLst>
          </p:cNvPr>
          <p:cNvGraphicFramePr>
            <a:graphicFrameLocks noGrp="1"/>
          </p:cNvGraphicFramePr>
          <p:nvPr>
            <p:extLst>
              <p:ext uri="{D42A27DB-BD31-4B8C-83A1-F6EECF244321}">
                <p14:modId xmlns:p14="http://schemas.microsoft.com/office/powerpoint/2010/main" val="223302236"/>
              </p:ext>
            </p:extLst>
          </p:nvPr>
        </p:nvGraphicFramePr>
        <p:xfrm>
          <a:off x="2020490" y="2663272"/>
          <a:ext cx="3547439" cy="3697684"/>
        </p:xfrm>
        <a:graphic>
          <a:graphicData uri="http://schemas.openxmlformats.org/drawingml/2006/table">
            <a:tbl>
              <a:tblPr firstRow="1" bandRow="1">
                <a:tableStyleId>{616DA210-FB5B-4158-B5E0-FEB733F419BA}</a:tableStyleId>
              </a:tblPr>
              <a:tblGrid>
                <a:gridCol w="1062974">
                  <a:extLst>
                    <a:ext uri="{9D8B030D-6E8A-4147-A177-3AD203B41FA5}">
                      <a16:colId xmlns:a16="http://schemas.microsoft.com/office/drawing/2014/main" val="3164726295"/>
                    </a:ext>
                  </a:extLst>
                </a:gridCol>
                <a:gridCol w="2484465">
                  <a:extLst>
                    <a:ext uri="{9D8B030D-6E8A-4147-A177-3AD203B41FA5}">
                      <a16:colId xmlns:a16="http://schemas.microsoft.com/office/drawing/2014/main" val="4049759014"/>
                    </a:ext>
                  </a:extLst>
                </a:gridCol>
              </a:tblGrid>
              <a:tr h="187331">
                <a:tc>
                  <a:txBody>
                    <a:bodyPr/>
                    <a:lstStyle/>
                    <a:p>
                      <a:r>
                        <a:rPr lang="en-GB" sz="1050" b="0" dirty="0"/>
                        <a:t>Well being  </a:t>
                      </a:r>
                    </a:p>
                  </a:txBody>
                  <a:tcPr/>
                </a:tc>
                <a:tc>
                  <a:txBody>
                    <a:bodyPr/>
                    <a:lstStyle/>
                    <a:p>
                      <a:r>
                        <a:rPr lang="en-GB" sz="1050" b="0" dirty="0"/>
                        <a:t>The state of being healthy and happy.</a:t>
                      </a:r>
                    </a:p>
                  </a:txBody>
                  <a:tcPr/>
                </a:tc>
                <a:extLst>
                  <a:ext uri="{0D108BD9-81ED-4DB2-BD59-A6C34878D82A}">
                    <a16:rowId xmlns:a16="http://schemas.microsoft.com/office/drawing/2014/main" val="3612879218"/>
                  </a:ext>
                </a:extLst>
              </a:tr>
              <a:tr h="282171">
                <a:tc>
                  <a:txBody>
                    <a:bodyPr/>
                    <a:lstStyle/>
                    <a:p>
                      <a:r>
                        <a:rPr lang="en-GB" sz="1050" b="0" dirty="0"/>
                        <a:t>Microplastics </a:t>
                      </a:r>
                    </a:p>
                  </a:txBody>
                  <a:tcPr/>
                </a:tc>
                <a:tc>
                  <a:txBody>
                    <a:bodyPr/>
                    <a:lstStyle/>
                    <a:p>
                      <a:r>
                        <a:rPr lang="en-GB" sz="1050" b="0" dirty="0"/>
                        <a:t>Small pieces of plastic debris in the environment resulting from waste.</a:t>
                      </a:r>
                    </a:p>
                  </a:txBody>
                  <a:tcPr/>
                </a:tc>
                <a:extLst>
                  <a:ext uri="{0D108BD9-81ED-4DB2-BD59-A6C34878D82A}">
                    <a16:rowId xmlns:a16="http://schemas.microsoft.com/office/drawing/2014/main" val="2628848644"/>
                  </a:ext>
                </a:extLst>
              </a:tr>
              <a:tr h="279508">
                <a:tc>
                  <a:txBody>
                    <a:bodyPr/>
                    <a:lstStyle/>
                    <a:p>
                      <a:r>
                        <a:rPr lang="en-GB" sz="1050" b="0" dirty="0"/>
                        <a:t>Environment </a:t>
                      </a:r>
                    </a:p>
                  </a:txBody>
                  <a:tcPr/>
                </a:tc>
                <a:tc>
                  <a:txBody>
                    <a:bodyPr/>
                    <a:lstStyle/>
                    <a:p>
                      <a:r>
                        <a:rPr lang="en-GB" sz="1050" b="0" dirty="0"/>
                        <a:t>Surrounding or conditions animals and plants live in.</a:t>
                      </a:r>
                    </a:p>
                  </a:txBody>
                  <a:tcPr/>
                </a:tc>
                <a:extLst>
                  <a:ext uri="{0D108BD9-81ED-4DB2-BD59-A6C34878D82A}">
                    <a16:rowId xmlns:a16="http://schemas.microsoft.com/office/drawing/2014/main" val="1067739298"/>
                  </a:ext>
                </a:extLst>
              </a:tr>
              <a:tr h="172438">
                <a:tc>
                  <a:txBody>
                    <a:bodyPr/>
                    <a:lstStyle/>
                    <a:p>
                      <a:r>
                        <a:rPr lang="en-GB" sz="1050" b="0" dirty="0"/>
                        <a:t>Pollution </a:t>
                      </a:r>
                    </a:p>
                  </a:txBody>
                  <a:tcPr/>
                </a:tc>
                <a:tc>
                  <a:txBody>
                    <a:bodyPr/>
                    <a:lstStyle/>
                    <a:p>
                      <a:r>
                        <a:rPr lang="en-GB" sz="1050" b="0" dirty="0"/>
                        <a:t>A substance harmful to the environment.</a:t>
                      </a:r>
                    </a:p>
                  </a:txBody>
                  <a:tcPr/>
                </a:tc>
                <a:extLst>
                  <a:ext uri="{0D108BD9-81ED-4DB2-BD59-A6C34878D82A}">
                    <a16:rowId xmlns:a16="http://schemas.microsoft.com/office/drawing/2014/main" val="3410765438"/>
                  </a:ext>
                </a:extLst>
              </a:tr>
              <a:tr h="279508">
                <a:tc>
                  <a:txBody>
                    <a:bodyPr/>
                    <a:lstStyle/>
                    <a:p>
                      <a:r>
                        <a:rPr lang="en-GB" sz="1050" b="0" dirty="0"/>
                        <a:t>Plastic </a:t>
                      </a:r>
                    </a:p>
                  </a:txBody>
                  <a:tcPr/>
                </a:tc>
                <a:tc>
                  <a:txBody>
                    <a:bodyPr/>
                    <a:lstStyle/>
                    <a:p>
                      <a:r>
                        <a:rPr lang="en-GB" sz="1050" b="0" dirty="0"/>
                        <a:t>Synthetic material made from a range of polymers.</a:t>
                      </a:r>
                    </a:p>
                  </a:txBody>
                  <a:tcPr/>
                </a:tc>
                <a:extLst>
                  <a:ext uri="{0D108BD9-81ED-4DB2-BD59-A6C34878D82A}">
                    <a16:rowId xmlns:a16="http://schemas.microsoft.com/office/drawing/2014/main" val="1379139290"/>
                  </a:ext>
                </a:extLst>
              </a:tr>
              <a:tr h="279508">
                <a:tc>
                  <a:txBody>
                    <a:bodyPr/>
                    <a:lstStyle/>
                    <a:p>
                      <a:r>
                        <a:rPr lang="en-GB" sz="1050" b="0" dirty="0"/>
                        <a:t>David Attenborough </a:t>
                      </a:r>
                    </a:p>
                  </a:txBody>
                  <a:tcPr/>
                </a:tc>
                <a:tc>
                  <a:txBody>
                    <a:bodyPr/>
                    <a:lstStyle/>
                    <a:p>
                      <a:r>
                        <a:rPr lang="en-GB" sz="1050" b="0" dirty="0"/>
                        <a:t>British biologist and natural historian. </a:t>
                      </a:r>
                    </a:p>
                  </a:txBody>
                  <a:tcPr/>
                </a:tc>
                <a:extLst>
                  <a:ext uri="{0D108BD9-81ED-4DB2-BD59-A6C34878D82A}">
                    <a16:rowId xmlns:a16="http://schemas.microsoft.com/office/drawing/2014/main" val="1602838682"/>
                  </a:ext>
                </a:extLst>
              </a:tr>
              <a:tr h="254944">
                <a:tc>
                  <a:txBody>
                    <a:bodyPr/>
                    <a:lstStyle/>
                    <a:p>
                      <a:r>
                        <a:rPr lang="en-GB" sz="1050" b="0" dirty="0"/>
                        <a:t>Difference</a:t>
                      </a:r>
                    </a:p>
                  </a:txBody>
                  <a:tcPr/>
                </a:tc>
                <a:tc>
                  <a:txBody>
                    <a:bodyPr/>
                    <a:lstStyle/>
                    <a:p>
                      <a:r>
                        <a:rPr lang="en-GB" sz="1050" b="0" dirty="0"/>
                        <a:t>A point of change. </a:t>
                      </a:r>
                    </a:p>
                  </a:txBody>
                  <a:tcPr/>
                </a:tc>
                <a:extLst>
                  <a:ext uri="{0D108BD9-81ED-4DB2-BD59-A6C34878D82A}">
                    <a16:rowId xmlns:a16="http://schemas.microsoft.com/office/drawing/2014/main" val="2913831046"/>
                  </a:ext>
                </a:extLst>
              </a:tr>
              <a:tr h="282171">
                <a:tc>
                  <a:txBody>
                    <a:bodyPr/>
                    <a:lstStyle/>
                    <a:p>
                      <a:r>
                        <a:rPr lang="en-GB" sz="1050" b="0" dirty="0"/>
                        <a:t>Charities </a:t>
                      </a:r>
                    </a:p>
                  </a:txBody>
                  <a:tcPr/>
                </a:tc>
                <a:tc>
                  <a:txBody>
                    <a:bodyPr/>
                    <a:lstStyle/>
                    <a:p>
                      <a:r>
                        <a:rPr lang="en-GB" sz="1050" b="0" dirty="0"/>
                        <a:t>Organisation to set up to provide help and money for a cause.</a:t>
                      </a:r>
                    </a:p>
                  </a:txBody>
                  <a:tcPr/>
                </a:tc>
                <a:extLst>
                  <a:ext uri="{0D108BD9-81ED-4DB2-BD59-A6C34878D82A}">
                    <a16:rowId xmlns:a16="http://schemas.microsoft.com/office/drawing/2014/main" val="3844023284"/>
                  </a:ext>
                </a:extLst>
              </a:tr>
              <a:tr h="279508">
                <a:tc>
                  <a:txBody>
                    <a:bodyPr/>
                    <a:lstStyle/>
                    <a:p>
                      <a:r>
                        <a:rPr lang="en-GB" sz="1050" b="0" dirty="0"/>
                        <a:t>Campaign </a:t>
                      </a:r>
                    </a:p>
                  </a:txBody>
                  <a:tcPr/>
                </a:tc>
                <a:tc>
                  <a:txBody>
                    <a:bodyPr/>
                    <a:lstStyle/>
                    <a:p>
                      <a:r>
                        <a:rPr lang="en-GB" sz="1050" b="0" dirty="0"/>
                        <a:t>An organisation of action to achieve a goal.</a:t>
                      </a:r>
                    </a:p>
                  </a:txBody>
                  <a:tcPr/>
                </a:tc>
                <a:extLst>
                  <a:ext uri="{0D108BD9-81ED-4DB2-BD59-A6C34878D82A}">
                    <a16:rowId xmlns:a16="http://schemas.microsoft.com/office/drawing/2014/main" val="946955535"/>
                  </a:ext>
                </a:extLst>
              </a:tr>
              <a:tr h="470940">
                <a:tc>
                  <a:txBody>
                    <a:bodyPr/>
                    <a:lstStyle/>
                    <a:p>
                      <a:r>
                        <a:rPr lang="en-GB" sz="1050" b="0" dirty="0"/>
                        <a:t>Conservationist </a:t>
                      </a:r>
                    </a:p>
                  </a:txBody>
                  <a:tcPr/>
                </a:tc>
                <a:tc>
                  <a:txBody>
                    <a:bodyPr/>
                    <a:lstStyle/>
                    <a:p>
                      <a:r>
                        <a:rPr lang="en-GB" sz="1050" b="0" dirty="0"/>
                        <a:t>A person who advocates or actions for the protection of the environment.</a:t>
                      </a:r>
                    </a:p>
                  </a:txBody>
                  <a:tcPr/>
                </a:tc>
                <a:extLst>
                  <a:ext uri="{0D108BD9-81ED-4DB2-BD59-A6C34878D82A}">
                    <a16:rowId xmlns:a16="http://schemas.microsoft.com/office/drawing/2014/main" val="4053287535"/>
                  </a:ext>
                </a:extLst>
              </a:tr>
            </a:tbl>
          </a:graphicData>
        </a:graphic>
      </p:graphicFrame>
      <p:sp>
        <p:nvSpPr>
          <p:cNvPr id="8" name="Rectangle 7">
            <a:extLst>
              <a:ext uri="{FF2B5EF4-FFF2-40B4-BE49-F238E27FC236}">
                <a16:creationId xmlns:a16="http://schemas.microsoft.com/office/drawing/2014/main" id="{442F4797-ED7E-7D78-A57A-29EF4F472B7D}"/>
              </a:ext>
            </a:extLst>
          </p:cNvPr>
          <p:cNvSpPr/>
          <p:nvPr/>
        </p:nvSpPr>
        <p:spPr>
          <a:xfrm>
            <a:off x="5697487" y="3896812"/>
            <a:ext cx="4018012" cy="2560320"/>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u="sng" dirty="0">
                <a:solidFill>
                  <a:srgbClr val="EF008C"/>
                </a:solidFill>
                <a:effectLst/>
                <a:latin typeface="MyriadPro"/>
              </a:rPr>
              <a:t>Key Questions / Discussion Points:</a:t>
            </a:r>
          </a:p>
          <a:p>
            <a:pPr marL="171450" indent="-171450" algn="ctr">
              <a:buFont typeface="Arial" panose="020B0604020202020204" pitchFamily="34" charset="0"/>
              <a:buChar char="•"/>
            </a:pPr>
            <a:endParaRPr lang="en-GB" sz="1200" b="1" u="sng" dirty="0">
              <a:solidFill>
                <a:schemeClr val="tx1"/>
              </a:solidFill>
              <a:effectLst/>
              <a:latin typeface="MyriadPro"/>
            </a:endParaRPr>
          </a:p>
          <a:p>
            <a:pPr marL="171450" indent="-171450">
              <a:buFont typeface="Arial" panose="020B0604020202020204" pitchFamily="34" charset="0"/>
              <a:buChar char="•"/>
            </a:pPr>
            <a:r>
              <a:rPr lang="en-GB" sz="1200" b="1" dirty="0">
                <a:solidFill>
                  <a:schemeClr val="tx1"/>
                </a:solidFill>
              </a:rPr>
              <a:t>W</a:t>
            </a:r>
            <a:r>
              <a:rPr lang="en-GB" sz="1200" b="1" dirty="0">
                <a:solidFill>
                  <a:schemeClr val="tx1"/>
                </a:solidFill>
                <a:effectLst/>
              </a:rPr>
              <a:t>hat is the purpose of this book?</a:t>
            </a:r>
            <a:endParaRPr lang="en-GB" sz="1200" b="1" dirty="0">
              <a:solidFill>
                <a:schemeClr val="tx1"/>
              </a:solidFill>
            </a:endParaRPr>
          </a:p>
          <a:p>
            <a:pPr marL="171450" indent="-171450">
              <a:buFont typeface="Arial" panose="020B0604020202020204" pitchFamily="34" charset="0"/>
              <a:buChar char="•"/>
            </a:pPr>
            <a:r>
              <a:rPr lang="en-GB" sz="1200" b="1" dirty="0">
                <a:solidFill>
                  <a:schemeClr val="tx1"/>
                </a:solidFill>
              </a:rPr>
              <a:t>What do you predict this book is about?</a:t>
            </a:r>
          </a:p>
          <a:p>
            <a:pPr marL="171450" indent="-171450">
              <a:buFont typeface="Arial" panose="020B0604020202020204" pitchFamily="34" charset="0"/>
              <a:buChar char="•"/>
            </a:pPr>
            <a:r>
              <a:rPr lang="en-GB" sz="1200" b="1" dirty="0">
                <a:solidFill>
                  <a:schemeClr val="tx1"/>
                </a:solidFill>
                <a:effectLst/>
              </a:rPr>
              <a:t>What is the purpose of an E</a:t>
            </a:r>
            <a:r>
              <a:rPr lang="en-GB" sz="1200" b="1" dirty="0">
                <a:solidFill>
                  <a:schemeClr val="tx1"/>
                </a:solidFill>
              </a:rPr>
              <a:t>xpert Box?</a:t>
            </a:r>
          </a:p>
          <a:p>
            <a:pPr marL="171450" indent="-171450">
              <a:buFont typeface="Arial" panose="020B0604020202020204" pitchFamily="34" charset="0"/>
              <a:buChar char="•"/>
            </a:pPr>
            <a:r>
              <a:rPr lang="en-GB" sz="1200" b="1" dirty="0">
                <a:solidFill>
                  <a:schemeClr val="tx1"/>
                </a:solidFill>
                <a:effectLst/>
              </a:rPr>
              <a:t>What is the David Atten</a:t>
            </a:r>
            <a:r>
              <a:rPr lang="en-GB" sz="1200" b="1" dirty="0">
                <a:solidFill>
                  <a:schemeClr val="tx1"/>
                </a:solidFill>
              </a:rPr>
              <a:t>borough effect?</a:t>
            </a:r>
          </a:p>
          <a:p>
            <a:pPr marL="171450" indent="-171450">
              <a:buFont typeface="Arial" panose="020B0604020202020204" pitchFamily="34" charset="0"/>
              <a:buChar char="•"/>
            </a:pPr>
            <a:r>
              <a:rPr lang="en-GB" sz="1200" b="1" dirty="0">
                <a:solidFill>
                  <a:schemeClr val="tx1"/>
                </a:solidFill>
                <a:effectLst/>
              </a:rPr>
              <a:t>Positive use of plast</a:t>
            </a:r>
            <a:r>
              <a:rPr lang="en-GB" sz="1200" b="1" dirty="0">
                <a:solidFill>
                  <a:schemeClr val="tx1"/>
                </a:solidFill>
              </a:rPr>
              <a:t>ic outweigh the negative on our earth. Do you agree?</a:t>
            </a:r>
          </a:p>
          <a:p>
            <a:pPr marL="171450" indent="-171450">
              <a:buFont typeface="Arial" panose="020B0604020202020204" pitchFamily="34" charset="0"/>
              <a:buChar char="•"/>
            </a:pPr>
            <a:r>
              <a:rPr lang="en-GB" sz="1200" b="1" dirty="0">
                <a:solidFill>
                  <a:schemeClr val="tx1"/>
                </a:solidFill>
                <a:effectLst/>
              </a:rPr>
              <a:t>How is the reader engaged, surprised or interested?</a:t>
            </a:r>
          </a:p>
          <a:p>
            <a:pPr marL="171450" indent="-171450">
              <a:buFont typeface="Arial" panose="020B0604020202020204" pitchFamily="34" charset="0"/>
              <a:buChar char="•"/>
            </a:pPr>
            <a:r>
              <a:rPr lang="en-GB" sz="1200" b="1" dirty="0">
                <a:solidFill>
                  <a:schemeClr val="tx1"/>
                </a:solidFill>
              </a:rPr>
              <a:t>What is a new plastic alternative?</a:t>
            </a:r>
            <a:br>
              <a:rPr lang="en-GB" sz="1200" b="1" dirty="0">
                <a:solidFill>
                  <a:srgbClr val="A51133"/>
                </a:solidFill>
              </a:rPr>
            </a:br>
            <a:endParaRPr lang="en-GB" sz="1200" b="1" dirty="0">
              <a:solidFill>
                <a:srgbClr val="A51133"/>
              </a:solidFill>
              <a:effectLst/>
            </a:endParaRPr>
          </a:p>
          <a:p>
            <a:endParaRPr lang="en-GB" sz="1200" dirty="0">
              <a:solidFill>
                <a:schemeClr val="tx1"/>
              </a:solidFill>
              <a:effectLst/>
            </a:endParaRPr>
          </a:p>
        </p:txBody>
      </p:sp>
      <p:sp>
        <p:nvSpPr>
          <p:cNvPr id="9" name="Rectangle 8">
            <a:extLst>
              <a:ext uri="{FF2B5EF4-FFF2-40B4-BE49-F238E27FC236}">
                <a16:creationId xmlns:a16="http://schemas.microsoft.com/office/drawing/2014/main" id="{1C6AC7FC-9E13-F8A3-2CD9-F5B877854096}"/>
              </a:ext>
            </a:extLst>
          </p:cNvPr>
          <p:cNvSpPr/>
          <p:nvPr/>
        </p:nvSpPr>
        <p:spPr>
          <a:xfrm>
            <a:off x="5698820" y="294968"/>
            <a:ext cx="4016679" cy="3509587"/>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u="sng" strike="noStrike" dirty="0">
                <a:solidFill>
                  <a:srgbClr val="EF008C"/>
                </a:solidFill>
                <a:effectLst/>
              </a:rPr>
              <a:t>Information: </a:t>
            </a:r>
          </a:p>
          <a:p>
            <a:pPr algn="ctr"/>
            <a:r>
              <a:rPr lang="en-GB" sz="1100" b="1" i="0" u="none" strike="noStrike" dirty="0">
                <a:solidFill>
                  <a:srgbClr val="000000"/>
                </a:solidFill>
                <a:effectLst/>
              </a:rPr>
              <a:t>How can YOU help save our planet? This awesome and inspiring guide, written by McFly bassist and environmental activist Dougie Poynter, will show you how to get involved in the mission to cut out single-use plastic.</a:t>
            </a:r>
            <a:br>
              <a:rPr lang="en-GB" sz="1100" dirty="0"/>
            </a:br>
            <a:br>
              <a:rPr lang="en-GB" sz="1100" dirty="0"/>
            </a:br>
            <a:r>
              <a:rPr lang="en-GB" sz="1100" b="0" i="0" u="none" strike="noStrike" dirty="0">
                <a:solidFill>
                  <a:srgbClr val="000000"/>
                </a:solidFill>
                <a:effectLst/>
              </a:rPr>
              <a:t>Plastic is everywhere and it sucks. It fills up our oceans, endangers our wildlife and never goes away. So it's time to take action, find ways to cut down our plastic use and help protect our environment. Together we can make a difference!</a:t>
            </a:r>
            <a:br>
              <a:rPr lang="en-GB" sz="1100" dirty="0"/>
            </a:br>
            <a:br>
              <a:rPr lang="en-GB" sz="1100" dirty="0"/>
            </a:br>
            <a:r>
              <a:rPr lang="en-GB" sz="1100" b="0" i="0" u="none" strike="noStrike" dirty="0">
                <a:solidFill>
                  <a:srgbClr val="000000"/>
                </a:solidFill>
                <a:effectLst/>
              </a:rPr>
              <a:t>As a lifelong supporter of environmental causes and a key player in the campaign to ban microbeads in the UK, Dougie is always on the hunt for ways to reduce and replace plastic. This campaigning book, his first solo authored project, draws on his own experiences in the fight against plastic waste – the problems he's encountered and the solutions he's found. It covers the history of plastic, introduces us to some key campaigners and eco entrepreneurs and is full of top tips and infographics. </a:t>
            </a:r>
            <a:br>
              <a:rPr lang="en-GB" sz="1100" dirty="0"/>
            </a:br>
            <a:endParaRPr lang="en-GB" sz="1100" dirty="0"/>
          </a:p>
        </p:txBody>
      </p:sp>
      <p:sp>
        <p:nvSpPr>
          <p:cNvPr id="13" name="Rectangle 12">
            <a:extLst>
              <a:ext uri="{FF2B5EF4-FFF2-40B4-BE49-F238E27FC236}">
                <a16:creationId xmlns:a16="http://schemas.microsoft.com/office/drawing/2014/main" id="{02288F54-1981-CA45-FC38-33F90306D2C0}"/>
              </a:ext>
            </a:extLst>
          </p:cNvPr>
          <p:cNvSpPr/>
          <p:nvPr/>
        </p:nvSpPr>
        <p:spPr>
          <a:xfrm>
            <a:off x="412066" y="4887413"/>
            <a:ext cx="1500490" cy="1569719"/>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i="1" u="sng" dirty="0">
                <a:solidFill>
                  <a:schemeClr val="tx1"/>
                </a:solidFill>
              </a:rPr>
              <a:t>Themes: </a:t>
            </a:r>
          </a:p>
          <a:p>
            <a:pPr algn="ctr"/>
            <a:endParaRPr lang="en-GB" sz="1200" b="1" i="1" u="sng" dirty="0">
              <a:solidFill>
                <a:schemeClr val="tx1"/>
              </a:solidFill>
            </a:endParaRPr>
          </a:p>
          <a:p>
            <a:pPr algn="ctr"/>
            <a:r>
              <a:rPr lang="en-GB" sz="1200" dirty="0">
                <a:solidFill>
                  <a:schemeClr val="tx1"/>
                </a:solidFill>
              </a:rPr>
              <a:t>Environment </a:t>
            </a:r>
          </a:p>
          <a:p>
            <a:pPr algn="ctr"/>
            <a:r>
              <a:rPr lang="en-GB" sz="1200" dirty="0">
                <a:solidFill>
                  <a:schemeClr val="tx1"/>
                </a:solidFill>
              </a:rPr>
              <a:t>Pollution </a:t>
            </a:r>
          </a:p>
          <a:p>
            <a:pPr algn="ctr"/>
            <a:r>
              <a:rPr lang="en-GB" sz="1200" dirty="0">
                <a:solidFill>
                  <a:schemeClr val="tx1"/>
                </a:solidFill>
              </a:rPr>
              <a:t>Mission </a:t>
            </a:r>
          </a:p>
          <a:p>
            <a:pPr algn="ctr"/>
            <a:r>
              <a:rPr lang="en-GB" sz="1200" dirty="0">
                <a:solidFill>
                  <a:schemeClr val="tx1"/>
                </a:solidFill>
              </a:rPr>
              <a:t>Recyclable </a:t>
            </a:r>
          </a:p>
        </p:txBody>
      </p:sp>
      <p:graphicFrame>
        <p:nvGraphicFramePr>
          <p:cNvPr id="14" name="Table 13">
            <a:extLst>
              <a:ext uri="{FF2B5EF4-FFF2-40B4-BE49-F238E27FC236}">
                <a16:creationId xmlns:a16="http://schemas.microsoft.com/office/drawing/2014/main" id="{65CAB6DA-2C44-3465-0B3B-6BEDD9F8A99B}"/>
              </a:ext>
            </a:extLst>
          </p:cNvPr>
          <p:cNvGraphicFramePr>
            <a:graphicFrameLocks noGrp="1"/>
          </p:cNvGraphicFramePr>
          <p:nvPr>
            <p:extLst>
              <p:ext uri="{D42A27DB-BD31-4B8C-83A1-F6EECF244321}">
                <p14:modId xmlns:p14="http://schemas.microsoft.com/office/powerpoint/2010/main" val="2970177216"/>
              </p:ext>
            </p:extLst>
          </p:nvPr>
        </p:nvGraphicFramePr>
        <p:xfrm>
          <a:off x="2126316" y="1011787"/>
          <a:ext cx="3302000" cy="951864"/>
        </p:xfrm>
        <a:graphic>
          <a:graphicData uri="http://schemas.openxmlformats.org/drawingml/2006/table">
            <a:tbl>
              <a:tblPr firstRow="1" bandRow="1">
                <a:tableStyleId>{D7AC3CCA-C797-4891-BE02-D94E43425B78}</a:tableStyleId>
              </a:tblPr>
              <a:tblGrid>
                <a:gridCol w="1340784">
                  <a:extLst>
                    <a:ext uri="{9D8B030D-6E8A-4147-A177-3AD203B41FA5}">
                      <a16:colId xmlns:a16="http://schemas.microsoft.com/office/drawing/2014/main" val="972976858"/>
                    </a:ext>
                  </a:extLst>
                </a:gridCol>
                <a:gridCol w="1961216">
                  <a:extLst>
                    <a:ext uri="{9D8B030D-6E8A-4147-A177-3AD203B41FA5}">
                      <a16:colId xmlns:a16="http://schemas.microsoft.com/office/drawing/2014/main" val="3070624918"/>
                    </a:ext>
                  </a:extLst>
                </a:gridCol>
              </a:tblGrid>
              <a:tr h="475932">
                <a:tc>
                  <a:txBody>
                    <a:bodyPr/>
                    <a:lstStyle/>
                    <a:p>
                      <a:r>
                        <a:rPr lang="en-GB" sz="1200" b="0" dirty="0">
                          <a:solidFill>
                            <a:schemeClr val="tx1"/>
                          </a:solidFill>
                        </a:rPr>
                        <a:t>Information Text </a:t>
                      </a:r>
                    </a:p>
                  </a:txBody>
                  <a:tcPr/>
                </a:tc>
                <a:tc>
                  <a:txBody>
                    <a:bodyPr/>
                    <a:lstStyle/>
                    <a:p>
                      <a:r>
                        <a:rPr lang="en-GB" sz="1200" b="0" dirty="0">
                          <a:solidFill>
                            <a:schemeClr val="tx1"/>
                          </a:solidFill>
                        </a:rPr>
                        <a:t>The son of a Viking chieftain, living peacefully.</a:t>
                      </a:r>
                    </a:p>
                  </a:txBody>
                  <a:tcPr/>
                </a:tc>
                <a:extLst>
                  <a:ext uri="{0D108BD9-81ED-4DB2-BD59-A6C34878D82A}">
                    <a16:rowId xmlns:a16="http://schemas.microsoft.com/office/drawing/2014/main" val="4239780014"/>
                  </a:ext>
                </a:extLst>
              </a:tr>
              <a:tr h="475932">
                <a:tc>
                  <a:txBody>
                    <a:bodyPr/>
                    <a:lstStyle/>
                    <a:p>
                      <a:r>
                        <a:rPr lang="en-GB" sz="1200" b="0" dirty="0">
                          <a:solidFill>
                            <a:schemeClr val="tx1"/>
                          </a:solidFill>
                        </a:rPr>
                        <a:t>Persuasive </a:t>
                      </a:r>
                    </a:p>
                  </a:txBody>
                  <a:tcPr/>
                </a:tc>
                <a:tc>
                  <a:txBody>
                    <a:bodyPr/>
                    <a:lstStyle/>
                    <a:p>
                      <a:r>
                        <a:rPr lang="en-GB" sz="1200" b="0" dirty="0">
                          <a:solidFill>
                            <a:schemeClr val="tx1"/>
                          </a:solidFill>
                        </a:rPr>
                        <a:t>Raze Gunnar home and take his fathers life. </a:t>
                      </a:r>
                    </a:p>
                  </a:txBody>
                  <a:tcPr/>
                </a:tc>
                <a:extLst>
                  <a:ext uri="{0D108BD9-81ED-4DB2-BD59-A6C34878D82A}">
                    <a16:rowId xmlns:a16="http://schemas.microsoft.com/office/drawing/2014/main" val="303914148"/>
                  </a:ext>
                </a:extLst>
              </a:tr>
            </a:tbl>
          </a:graphicData>
        </a:graphic>
      </p:graphicFrame>
      <p:sp>
        <p:nvSpPr>
          <p:cNvPr id="15" name="Rectangle 14">
            <a:extLst>
              <a:ext uri="{FF2B5EF4-FFF2-40B4-BE49-F238E27FC236}">
                <a16:creationId xmlns:a16="http://schemas.microsoft.com/office/drawing/2014/main" id="{FDF52DAD-8EB3-1D87-2337-FA102D7FF2DA}"/>
              </a:ext>
            </a:extLst>
          </p:cNvPr>
          <p:cNvSpPr/>
          <p:nvPr/>
        </p:nvSpPr>
        <p:spPr>
          <a:xfrm>
            <a:off x="2651053" y="2211719"/>
            <a:ext cx="2606140" cy="249478"/>
          </a:xfrm>
          <a:prstGeom prst="rect">
            <a:avLst/>
          </a:prstGeom>
          <a:solidFill>
            <a:srgbClr val="EF00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Key Vocabulary</a:t>
            </a:r>
          </a:p>
        </p:txBody>
      </p:sp>
      <p:pic>
        <p:nvPicPr>
          <p:cNvPr id="2" name="Picture 1">
            <a:extLst>
              <a:ext uri="{FF2B5EF4-FFF2-40B4-BE49-F238E27FC236}">
                <a16:creationId xmlns:a16="http://schemas.microsoft.com/office/drawing/2014/main" id="{51100B56-927F-030C-E682-CC7CA54E56B2}"/>
              </a:ext>
            </a:extLst>
          </p:cNvPr>
          <p:cNvPicPr>
            <a:picLocks noChangeAspect="1"/>
          </p:cNvPicPr>
          <p:nvPr/>
        </p:nvPicPr>
        <p:blipFill>
          <a:blip r:embed="rId2"/>
          <a:stretch>
            <a:fillRect/>
          </a:stretch>
        </p:blipFill>
        <p:spPr>
          <a:xfrm>
            <a:off x="419266" y="340515"/>
            <a:ext cx="1466199" cy="1889432"/>
          </a:xfrm>
          <a:prstGeom prst="rect">
            <a:avLst/>
          </a:prstGeom>
        </p:spPr>
      </p:pic>
      <p:pic>
        <p:nvPicPr>
          <p:cNvPr id="12" name="Picture 11">
            <a:extLst>
              <a:ext uri="{FF2B5EF4-FFF2-40B4-BE49-F238E27FC236}">
                <a16:creationId xmlns:a16="http://schemas.microsoft.com/office/drawing/2014/main" id="{9566ABFC-D5CA-302A-BFFD-853C5920D49C}"/>
              </a:ext>
            </a:extLst>
          </p:cNvPr>
          <p:cNvPicPr>
            <a:picLocks noChangeAspect="1"/>
          </p:cNvPicPr>
          <p:nvPr/>
        </p:nvPicPr>
        <p:blipFill rotWithShape="1">
          <a:blip r:embed="rId3"/>
          <a:srcRect l="13115" t="19794" r="53860" b="31111"/>
          <a:stretch/>
        </p:blipFill>
        <p:spPr>
          <a:xfrm>
            <a:off x="417443" y="2305359"/>
            <a:ext cx="1438369" cy="2476154"/>
          </a:xfrm>
          <a:prstGeom prst="rect">
            <a:avLst/>
          </a:prstGeom>
        </p:spPr>
      </p:pic>
    </p:spTree>
    <p:extLst>
      <p:ext uri="{BB962C8B-B14F-4D97-AF65-F5344CB8AC3E}">
        <p14:creationId xmlns:p14="http://schemas.microsoft.com/office/powerpoint/2010/main" val="34672857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2327</TotalTime>
  <Words>431</Words>
  <Application>Microsoft Macintosh PowerPoint</Application>
  <PresentationFormat>A4 Paper (210x297 mm)</PresentationFormat>
  <Paragraphs>49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ArialMT</vt:lpstr>
      <vt:lpstr>Calibri</vt:lpstr>
      <vt:lpstr>Calibri Light</vt:lpstr>
      <vt:lpstr>CenturyGothic</vt:lpstr>
      <vt:lpstr>MyriadPro</vt:lpstr>
      <vt:lpstr>SymbolMT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Ellie-Jayne Pearce</dc:creator>
  <cp:lastModifiedBy>Ellie-Jayne Pearce</cp:lastModifiedBy>
  <cp:revision>4</cp:revision>
  <dcterms:created xsi:type="dcterms:W3CDTF">2023-12-08T22:51:22Z</dcterms:created>
  <dcterms:modified xsi:type="dcterms:W3CDTF">2024-03-14T16:37:09Z</dcterms:modified>
</cp:coreProperties>
</file>