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 id="258" r:id="rId7"/>
    <p:sldId id="260" r:id="rId8"/>
    <p:sldId id="261" r:id="rId9"/>
  </p:sldIdLst>
  <p:sldSz cx="6858000" cy="9906000" type="A4"/>
  <p:notesSz cx="6858000" cy="9144000"/>
  <p:custDataLst>
    <p:tags r:id="rId1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86DA"/>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61" autoAdjust="0"/>
    <p:restoredTop sz="94660"/>
  </p:normalViewPr>
  <p:slideViewPr>
    <p:cSldViewPr snapToGrid="0">
      <p:cViewPr>
        <p:scale>
          <a:sx n="85" d="100"/>
          <a:sy n="85" d="100"/>
        </p:scale>
        <p:origin x="1704" y="-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17/02/2024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1399763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17/02/2024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3154383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17/02/2024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3740597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17/02/2024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2671181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76B9D2C-66A7-4B86-A859-2F4B78008ADB}" type="datetimeFigureOut">
              <a:rPr lang="en-GB" smtClean="0"/>
              <a:t>17/02/2024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2721181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6B9D2C-66A7-4B86-A859-2F4B78008ADB}" type="datetimeFigureOut">
              <a:rPr lang="en-GB" smtClean="0"/>
              <a:t>17/02/2024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4109478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6B9D2C-66A7-4B86-A859-2F4B78008ADB}" type="datetimeFigureOut">
              <a:rPr lang="en-GB" smtClean="0"/>
              <a:t>17/02/2024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2105461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6B9D2C-66A7-4B86-A859-2F4B78008ADB}" type="datetimeFigureOut">
              <a:rPr lang="en-GB" smtClean="0"/>
              <a:t>17/02/2024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2815440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6B9D2C-66A7-4B86-A859-2F4B78008ADB}" type="datetimeFigureOut">
              <a:rPr lang="en-GB" smtClean="0"/>
              <a:t>17/02/2024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2907862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76B9D2C-66A7-4B86-A859-2F4B78008ADB}" type="datetimeFigureOut">
              <a:rPr lang="en-GB" smtClean="0"/>
              <a:t>17/02/2024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509977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76B9D2C-66A7-4B86-A859-2F4B78008ADB}" type="datetimeFigureOut">
              <a:rPr lang="en-GB" smtClean="0"/>
              <a:t>17/02/2024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1578886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6B9D2C-66A7-4B86-A859-2F4B78008ADB}" type="datetimeFigureOut">
              <a:rPr lang="en-GB" smtClean="0"/>
              <a:t>17/02/2024</a:t>
            </a:fld>
            <a:endParaRPr lang="en-GB"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EFA0A0E-F88A-40DF-BAF8-1259F2982C77}" type="slidenum">
              <a:rPr lang="en-GB" smtClean="0"/>
              <a:t>‹#›</a:t>
            </a:fld>
            <a:endParaRPr lang="en-GB" dirty="0"/>
          </a:p>
        </p:txBody>
      </p:sp>
    </p:spTree>
    <p:extLst>
      <p:ext uri="{BB962C8B-B14F-4D97-AF65-F5344CB8AC3E}">
        <p14:creationId xmlns:p14="http://schemas.microsoft.com/office/powerpoint/2010/main" val="2913752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Year5@st-patricksrc.notts.sch.uk"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09835"/>
            <a:ext cx="5829300" cy="3448756"/>
          </a:xfrm>
        </p:spPr>
        <p:txBody>
          <a:bodyPr/>
          <a:lstStyle/>
          <a:p>
            <a:r>
              <a:rPr lang="en-GB" dirty="0">
                <a:latin typeface="Gill Sans MT" panose="020B0502020104020203" pitchFamily="34" charset="77"/>
              </a:rPr>
              <a:t>Year 5 </a:t>
            </a:r>
            <a:br>
              <a:rPr lang="en-GB" dirty="0">
                <a:latin typeface="Gill Sans MT" panose="020B0502020104020203" pitchFamily="34" charset="77"/>
              </a:rPr>
            </a:br>
            <a:r>
              <a:rPr lang="en-GB" dirty="0">
                <a:latin typeface="Gill Sans MT" panose="020B0502020104020203" pitchFamily="34" charset="77"/>
              </a:rPr>
              <a:t>Class information </a:t>
            </a:r>
            <a:br>
              <a:rPr lang="en-GB" dirty="0">
                <a:latin typeface="Gill Sans MT" panose="020B0502020104020203" pitchFamily="34" charset="77"/>
              </a:rPr>
            </a:br>
            <a:r>
              <a:rPr lang="en-GB" dirty="0">
                <a:latin typeface="Gill Sans MT" panose="020B0502020104020203" pitchFamily="34" charset="77"/>
              </a:rPr>
              <a:t>2024</a:t>
            </a:r>
            <a:br>
              <a:rPr lang="en-GB" dirty="0">
                <a:latin typeface="Gill Sans MT" panose="020B0502020104020203" pitchFamily="34" charset="77"/>
              </a:rPr>
            </a:br>
            <a:r>
              <a:rPr lang="en-GB" dirty="0">
                <a:latin typeface="Gill Sans MT" panose="020B0502020104020203" pitchFamily="34" charset="77"/>
              </a:rPr>
              <a:t>Lent Term 2</a:t>
            </a:r>
          </a:p>
        </p:txBody>
      </p:sp>
      <p:pic>
        <p:nvPicPr>
          <p:cNvPr id="4" name="Picture 3"/>
          <p:cNvPicPr>
            <a:picLocks noChangeAspect="1"/>
          </p:cNvPicPr>
          <p:nvPr/>
        </p:nvPicPr>
        <p:blipFill>
          <a:blip r:embed="rId2"/>
          <a:stretch>
            <a:fillRect/>
          </a:stretch>
        </p:blipFill>
        <p:spPr>
          <a:xfrm>
            <a:off x="2039880" y="3805737"/>
            <a:ext cx="2778239" cy="3481587"/>
          </a:xfrm>
          <a:prstGeom prst="rect">
            <a:avLst/>
          </a:prstGeom>
        </p:spPr>
      </p:pic>
      <p:sp>
        <p:nvSpPr>
          <p:cNvPr id="3" name="Subtitle 2"/>
          <p:cNvSpPr>
            <a:spLocks noGrp="1"/>
          </p:cNvSpPr>
          <p:nvPr>
            <p:ph type="subTitle" idx="1"/>
          </p:nvPr>
        </p:nvSpPr>
        <p:spPr>
          <a:xfrm>
            <a:off x="1110698" y="7434470"/>
            <a:ext cx="4733511" cy="1372704"/>
          </a:xfrm>
        </p:spPr>
        <p:txBody>
          <a:bodyPr>
            <a:normAutofit/>
          </a:bodyPr>
          <a:lstStyle/>
          <a:p>
            <a:r>
              <a:rPr lang="en-GB" sz="3200" dirty="0">
                <a:latin typeface="Gill Sans MT" panose="020B0502020104020203" pitchFamily="34" charset="77"/>
              </a:rPr>
              <a:t>St Patrick’s Catholic Primary School</a:t>
            </a:r>
          </a:p>
        </p:txBody>
      </p:sp>
      <p:sp>
        <p:nvSpPr>
          <p:cNvPr id="5" name="Rectangle 4">
            <a:extLst>
              <a:ext uri="{FF2B5EF4-FFF2-40B4-BE49-F238E27FC236}">
                <a16:creationId xmlns:a16="http://schemas.microsoft.com/office/drawing/2014/main" id="{84517AFF-7B63-F84E-9BA0-EA806D1AE6C8}"/>
              </a:ext>
            </a:extLst>
          </p:cNvPr>
          <p:cNvSpPr/>
          <p:nvPr/>
        </p:nvSpPr>
        <p:spPr>
          <a:xfrm>
            <a:off x="349135" y="349135"/>
            <a:ext cx="6184669" cy="9260378"/>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773761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2775" y="2340072"/>
            <a:ext cx="5829300" cy="699932"/>
          </a:xfrm>
        </p:spPr>
        <p:txBody>
          <a:bodyPr>
            <a:noAutofit/>
          </a:bodyPr>
          <a:lstStyle/>
          <a:p>
            <a:pPr algn="l">
              <a:lnSpc>
                <a:spcPct val="100000"/>
              </a:lnSpc>
            </a:pPr>
            <a:r>
              <a:rPr lang="en-GB" b="1" dirty="0">
                <a:latin typeface="Gill Sans MT" panose="020B0502020104020203" pitchFamily="34" charset="77"/>
              </a:rPr>
              <a:t>Staff working in Y5</a:t>
            </a:r>
          </a:p>
          <a:p>
            <a:pPr algn="l">
              <a:lnSpc>
                <a:spcPct val="100000"/>
              </a:lnSpc>
            </a:pPr>
            <a:r>
              <a:rPr lang="en-GB" sz="1400" dirty="0">
                <a:latin typeface="Gill Sans MT" panose="020B0502020104020203" pitchFamily="34" charset="77"/>
              </a:rPr>
              <a:t>Miss Pearce and Mrs Kelly</a:t>
            </a:r>
          </a:p>
        </p:txBody>
      </p:sp>
      <p:sp>
        <p:nvSpPr>
          <p:cNvPr id="5" name="Subtitle 2"/>
          <p:cNvSpPr txBox="1">
            <a:spLocks/>
          </p:cNvSpPr>
          <p:nvPr/>
        </p:nvSpPr>
        <p:spPr>
          <a:xfrm>
            <a:off x="514350" y="3665492"/>
            <a:ext cx="5829300" cy="2569457"/>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b="1" dirty="0">
                <a:latin typeface="Gill Sans MT" panose="020B0502020104020203" pitchFamily="34" charset="77"/>
              </a:rPr>
              <a:t>What will we be doing this half term? </a:t>
            </a:r>
          </a:p>
          <a:p>
            <a:pPr algn="l"/>
            <a:endParaRPr lang="en-GB" dirty="0">
              <a:latin typeface="Gill Sans MT" panose="020B0502020104020203" pitchFamily="34" charset="77"/>
            </a:endParaRPr>
          </a:p>
          <a:p>
            <a:pPr algn="l"/>
            <a:endParaRPr lang="en-GB" dirty="0">
              <a:latin typeface="Gill Sans MT" panose="020B0502020104020203" pitchFamily="34" charset="77"/>
            </a:endParaRPr>
          </a:p>
          <a:p>
            <a:pPr algn="l"/>
            <a:endParaRPr lang="en-GB" dirty="0">
              <a:latin typeface="Gill Sans MT" panose="020B0502020104020203" pitchFamily="34" charset="77"/>
            </a:endParaRPr>
          </a:p>
        </p:txBody>
      </p:sp>
      <p:graphicFrame>
        <p:nvGraphicFramePr>
          <p:cNvPr id="6" name="Table 5"/>
          <p:cNvGraphicFramePr>
            <a:graphicFrameLocks noGrp="1"/>
          </p:cNvGraphicFramePr>
          <p:nvPr>
            <p:extLst>
              <p:ext uri="{D42A27DB-BD31-4B8C-83A1-F6EECF244321}">
                <p14:modId xmlns:p14="http://schemas.microsoft.com/office/powerpoint/2010/main" val="3355232363"/>
              </p:ext>
            </p:extLst>
          </p:nvPr>
        </p:nvGraphicFramePr>
        <p:xfrm>
          <a:off x="502774" y="4076459"/>
          <a:ext cx="5840874" cy="2185214"/>
        </p:xfrm>
        <a:graphic>
          <a:graphicData uri="http://schemas.openxmlformats.org/drawingml/2006/table">
            <a:tbl>
              <a:tblPr>
                <a:tableStyleId>{5C22544A-7EE6-4342-B048-85BDC9FD1C3A}</a:tableStyleId>
              </a:tblPr>
              <a:tblGrid>
                <a:gridCol w="1946958">
                  <a:extLst>
                    <a:ext uri="{9D8B030D-6E8A-4147-A177-3AD203B41FA5}">
                      <a16:colId xmlns:a16="http://schemas.microsoft.com/office/drawing/2014/main" val="2779605599"/>
                    </a:ext>
                  </a:extLst>
                </a:gridCol>
                <a:gridCol w="1946958">
                  <a:extLst>
                    <a:ext uri="{9D8B030D-6E8A-4147-A177-3AD203B41FA5}">
                      <a16:colId xmlns:a16="http://schemas.microsoft.com/office/drawing/2014/main" val="922544227"/>
                    </a:ext>
                  </a:extLst>
                </a:gridCol>
                <a:gridCol w="1946958">
                  <a:extLst>
                    <a:ext uri="{9D8B030D-6E8A-4147-A177-3AD203B41FA5}">
                      <a16:colId xmlns:a16="http://schemas.microsoft.com/office/drawing/2014/main" val="477874595"/>
                    </a:ext>
                  </a:extLst>
                </a:gridCol>
              </a:tblGrid>
              <a:tr h="383947">
                <a:tc>
                  <a:txBody>
                    <a:bodyPr/>
                    <a:lstStyle/>
                    <a:p>
                      <a:r>
                        <a:rPr lang="en-GB" b="0" dirty="0">
                          <a:latin typeface="Gill Sans MT" panose="020B0502020104020203" pitchFamily="34" charset="77"/>
                        </a:rPr>
                        <a:t>English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GB" b="0" dirty="0">
                          <a:latin typeface="Gill Sans MT" panose="020B0502020104020203" pitchFamily="34" charset="77"/>
                        </a:rPr>
                        <a:t>Maths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GB" b="0" dirty="0">
                          <a:latin typeface="Gill Sans MT" panose="020B0502020104020203" pitchFamily="34" charset="77"/>
                        </a:rPr>
                        <a:t>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extLst>
                  <a:ext uri="{0D108BD9-81ED-4DB2-BD59-A6C34878D82A}">
                    <a16:rowId xmlns:a16="http://schemas.microsoft.com/office/drawing/2014/main" val="3975624325"/>
                  </a:ext>
                </a:extLst>
              </a:tr>
              <a:tr h="383947">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dirty="0">
                          <a:latin typeface="Gill Sans MT" panose="020B0502020104020203" pitchFamily="34" charset="77"/>
                        </a:rPr>
                        <a:t>Plastic Sucks </a:t>
                      </a:r>
                      <a:r>
                        <a:rPr lang="en-GB" dirty="0">
                          <a:latin typeface="Gill Sans MT" panose="020B0502020104020203" pitchFamily="34" charset="77"/>
                        </a:rPr>
                        <a:t>by Dougie Poynter</a:t>
                      </a:r>
                      <a:endParaRPr lang="en-US"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indent="-342900">
                        <a:buFont typeface="+mj-lt"/>
                        <a:buAutoNum type="arabicPeriod"/>
                      </a:pPr>
                      <a:r>
                        <a:rPr lang="en-US" dirty="0">
                          <a:latin typeface="Gill Sans MT" panose="020B0502020104020203" pitchFamily="34" charset="77"/>
                        </a:rPr>
                        <a:t>Decimals and Percentage</a:t>
                      </a:r>
                    </a:p>
                    <a:p>
                      <a:pPr marL="342900" indent="-342900">
                        <a:buFont typeface="+mj-lt"/>
                        <a:buAutoNum type="arabicPeriod"/>
                      </a:pPr>
                      <a:r>
                        <a:rPr lang="en-US" dirty="0">
                          <a:latin typeface="Gill Sans MT" panose="020B0502020104020203" pitchFamily="34" charset="77"/>
                        </a:rPr>
                        <a:t>Perimeter and Area</a:t>
                      </a:r>
                    </a:p>
                    <a:p>
                      <a:pPr marL="342900" indent="-342900">
                        <a:buFont typeface="+mj-lt"/>
                        <a:buAutoNum type="arabicPeriod"/>
                      </a:pPr>
                      <a:r>
                        <a:rPr lang="en-US" dirty="0">
                          <a:latin typeface="Gill Sans MT" panose="020B0502020104020203" pitchFamily="34" charset="77"/>
                        </a:rPr>
                        <a:t>Statistics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indent="-342900">
                        <a:buFont typeface="+mj-lt"/>
                        <a:buAutoNum type="arabicPeriod"/>
                      </a:pPr>
                      <a:r>
                        <a:rPr lang="en-GB" dirty="0">
                          <a:latin typeface="Gill Sans MT" panose="020B0502020104020203" pitchFamily="34" charset="77"/>
                        </a:rPr>
                        <a:t>Memorial Sacrifice</a:t>
                      </a:r>
                    </a:p>
                    <a:p>
                      <a:pPr marL="342900" indent="-342900">
                        <a:buFont typeface="+mj-lt"/>
                        <a:buAutoNum type="arabicPeriod"/>
                      </a:pPr>
                      <a:r>
                        <a:rPr lang="en-GB" dirty="0">
                          <a:latin typeface="Gill Sans MT" panose="020B0502020104020203" pitchFamily="34" charset="77"/>
                        </a:rPr>
                        <a:t>Sacrifice</a:t>
                      </a:r>
                      <a:endParaRPr lang="en-US"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50593807"/>
                  </a:ext>
                </a:extLst>
              </a:tr>
              <a:tr h="383947">
                <a:tc>
                  <a:txBody>
                    <a:bodyPr/>
                    <a:lstStyle/>
                    <a:p>
                      <a:r>
                        <a:rPr lang="en-GB" dirty="0">
                          <a:latin typeface="Gill Sans MT" panose="020B0502020104020203" pitchFamily="34" charset="77"/>
                        </a:rPr>
                        <a:t>Science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GB" dirty="0">
                          <a:latin typeface="Gill Sans MT" panose="020B0502020104020203" pitchFamily="34" charset="77"/>
                        </a:rPr>
                        <a:t>Topic –</a:t>
                      </a:r>
                      <a:r>
                        <a:rPr lang="en-GB" baseline="0" dirty="0">
                          <a:latin typeface="Gill Sans MT" panose="020B0502020104020203" pitchFamily="34" charset="77"/>
                        </a:rPr>
                        <a:t> Geography</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GB" dirty="0">
                          <a:latin typeface="Gill Sans MT" panose="020B0502020104020203" pitchFamily="34" charset="77"/>
                        </a:rPr>
                        <a:t>PE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extLst>
                  <a:ext uri="{0D108BD9-81ED-4DB2-BD59-A6C34878D82A}">
                    <a16:rowId xmlns:a16="http://schemas.microsoft.com/office/drawing/2014/main" val="1286051953"/>
                  </a:ext>
                </a:extLst>
              </a:tr>
              <a:tr h="383947">
                <a:tc>
                  <a:txBody>
                    <a:bodyPr/>
                    <a:lstStyle/>
                    <a:p>
                      <a:r>
                        <a:rPr lang="en-GB" dirty="0">
                          <a:latin typeface="Gill Sans MT" panose="020B0502020104020203" pitchFamily="34" charset="77"/>
                        </a:rPr>
                        <a:t>Animals – Living things and their habitat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latin typeface="Gill Sans MT" panose="020B0502020104020203" pitchFamily="34" charset="77"/>
                        </a:rPr>
                        <a:t>Rivers</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latin typeface="Gill Sans MT" panose="020B0502020104020203" pitchFamily="34" charset="77"/>
                        </a:rPr>
                        <a:t>Tennis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50579823"/>
                  </a:ext>
                </a:extLst>
              </a:tr>
            </a:tbl>
          </a:graphicData>
        </a:graphic>
      </p:graphicFrame>
      <p:sp>
        <p:nvSpPr>
          <p:cNvPr id="7" name="Subtitle 2"/>
          <p:cNvSpPr txBox="1">
            <a:spLocks/>
          </p:cNvSpPr>
          <p:nvPr/>
        </p:nvSpPr>
        <p:spPr>
          <a:xfrm>
            <a:off x="514350" y="6553846"/>
            <a:ext cx="5829300" cy="1464964"/>
          </a:xfrm>
          <a:prstGeom prst="rect">
            <a:avLst/>
          </a:prstGeom>
        </p:spPr>
        <p:txBody>
          <a:bodyPr vert="horz" lIns="91440" tIns="45720" rIns="91440" bIns="45720" rtlCol="0">
            <a:normAutofit fontScale="92500" lnSpcReduction="2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ct val="100000"/>
              </a:lnSpc>
            </a:pPr>
            <a:r>
              <a:rPr lang="en-GB" b="1" dirty="0">
                <a:latin typeface="Gill Sans MT" panose="020B0502020104020203" pitchFamily="34" charset="77"/>
              </a:rPr>
              <a:t>English</a:t>
            </a:r>
          </a:p>
          <a:p>
            <a:pPr algn="l">
              <a:lnSpc>
                <a:spcPct val="100000"/>
              </a:lnSpc>
            </a:pPr>
            <a:r>
              <a:rPr lang="en-GB" sz="1400" dirty="0">
                <a:latin typeface="Gill Sans MT" panose="020B0502020104020203" pitchFamily="34" charset="77"/>
              </a:rPr>
              <a:t>Our class text for this half term is ‘Plastic Sucks’. We will be writing in a range of different styles, including letter writing focusing on writing with formability and persuasion about plastic pollution and the impact this is having on our world. The children will also be looking at explanation texts focusing on a newspaper report. The children will be particularly focusing on spelling and their grammar including: modal verbs, imperative verbs and expanded noun phrases for exaggeration.</a:t>
            </a:r>
          </a:p>
        </p:txBody>
      </p:sp>
      <p:sp>
        <p:nvSpPr>
          <p:cNvPr id="8" name="Subtitle 2"/>
          <p:cNvSpPr txBox="1">
            <a:spLocks/>
          </p:cNvSpPr>
          <p:nvPr/>
        </p:nvSpPr>
        <p:spPr>
          <a:xfrm>
            <a:off x="502775" y="8018810"/>
            <a:ext cx="5829300" cy="2760167"/>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ct val="100000"/>
              </a:lnSpc>
            </a:pPr>
            <a:r>
              <a:rPr lang="en-GB" b="1" dirty="0">
                <a:latin typeface="Gill Sans MT" panose="020B0502020104020203" pitchFamily="34" charset="77"/>
              </a:rPr>
              <a:t>Maths</a:t>
            </a:r>
          </a:p>
          <a:p>
            <a:pPr algn="l">
              <a:lnSpc>
                <a:spcPct val="100000"/>
              </a:lnSpc>
            </a:pPr>
            <a:r>
              <a:rPr lang="en-US" sz="1400" dirty="0">
                <a:latin typeface="Gill Sans MT" panose="020B0502020104020203" pitchFamily="34" charset="77"/>
              </a:rPr>
              <a:t>This half term we will be focusing Decimals and Percentages with the focus on different methods used in reason and problem solving. Following this we will continue to develop and build our understanding of area and perimeter, particularly focusing on the mastery of mathematics.</a:t>
            </a:r>
            <a:endParaRPr lang="en-GB" sz="1400" dirty="0">
              <a:latin typeface="Gill Sans MT" panose="020B0502020104020203" pitchFamily="34" charset="0"/>
            </a:endParaRPr>
          </a:p>
        </p:txBody>
      </p:sp>
      <p:sp>
        <p:nvSpPr>
          <p:cNvPr id="9" name="TextBox 8"/>
          <p:cNvSpPr txBox="1"/>
          <p:nvPr/>
        </p:nvSpPr>
        <p:spPr>
          <a:xfrm>
            <a:off x="458479" y="1140035"/>
            <a:ext cx="5941041" cy="1231106"/>
          </a:xfrm>
          <a:prstGeom prst="rect">
            <a:avLst/>
          </a:prstGeom>
          <a:noFill/>
        </p:spPr>
        <p:txBody>
          <a:bodyPr wrap="square" rtlCol="0">
            <a:spAutoFit/>
          </a:bodyPr>
          <a:lstStyle/>
          <a:p>
            <a:r>
              <a:rPr lang="en-GB" b="1" dirty="0">
                <a:latin typeface="Gill Sans MT" panose="020B0502020104020203" pitchFamily="34" charset="77"/>
              </a:rPr>
              <a:t>What to bring to school </a:t>
            </a:r>
          </a:p>
          <a:p>
            <a:pPr marL="171450" indent="-171450">
              <a:buFont typeface="Arial" panose="020B0604020202020204" pitchFamily="34" charset="0"/>
              <a:buChar char="•"/>
            </a:pPr>
            <a:r>
              <a:rPr lang="en-GB" sz="1400" dirty="0">
                <a:latin typeface="Gill Sans MT" panose="020B0502020104020203" pitchFamily="34" charset="77"/>
              </a:rPr>
              <a:t>2 water bottles containing water</a:t>
            </a:r>
          </a:p>
          <a:p>
            <a:pPr marL="171450" indent="-171450">
              <a:buFont typeface="Arial" panose="020B0604020202020204" pitchFamily="34" charset="0"/>
              <a:buChar char="•"/>
            </a:pPr>
            <a:r>
              <a:rPr lang="en-GB" sz="1400" dirty="0">
                <a:latin typeface="Gill Sans MT" panose="020B0502020104020203" pitchFamily="34" charset="77"/>
              </a:rPr>
              <a:t>Healthy snack - no chocolate bars or sweets if children are seen with these at break times they may be asked to be put away and taken home. </a:t>
            </a:r>
          </a:p>
          <a:p>
            <a:pPr marL="171450" indent="-171450">
              <a:buFont typeface="Arial" panose="020B0604020202020204" pitchFamily="34" charset="0"/>
              <a:buChar char="•"/>
            </a:pPr>
            <a:r>
              <a:rPr lang="en-GB" sz="1400" dirty="0">
                <a:latin typeface="Gill Sans MT" panose="020B0502020104020203" pitchFamily="34" charset="77"/>
              </a:rPr>
              <a:t>Outdoor shoes </a:t>
            </a:r>
          </a:p>
        </p:txBody>
      </p:sp>
      <p:sp>
        <p:nvSpPr>
          <p:cNvPr id="4" name="Rectangle 3">
            <a:extLst>
              <a:ext uri="{FF2B5EF4-FFF2-40B4-BE49-F238E27FC236}">
                <a16:creationId xmlns:a16="http://schemas.microsoft.com/office/drawing/2014/main" id="{E5B16CB0-ADB7-CD4F-985A-B8B69218B86C}"/>
              </a:ext>
            </a:extLst>
          </p:cNvPr>
          <p:cNvSpPr/>
          <p:nvPr/>
        </p:nvSpPr>
        <p:spPr>
          <a:xfrm>
            <a:off x="525925" y="3057800"/>
            <a:ext cx="4769975" cy="584775"/>
          </a:xfrm>
          <a:prstGeom prst="rect">
            <a:avLst/>
          </a:prstGeom>
        </p:spPr>
        <p:txBody>
          <a:bodyPr wrap="square">
            <a:spAutoFit/>
          </a:bodyPr>
          <a:lstStyle/>
          <a:p>
            <a:r>
              <a:rPr lang="en-GB" b="1" dirty="0">
                <a:latin typeface="Gill Sans MT" panose="020B0502020104020203" pitchFamily="34" charset="77"/>
              </a:rPr>
              <a:t>PE Day </a:t>
            </a:r>
          </a:p>
          <a:p>
            <a:r>
              <a:rPr lang="en-GB" sz="1400" dirty="0">
                <a:latin typeface="Gill Sans MT" panose="020B0502020104020203" pitchFamily="34" charset="77"/>
              </a:rPr>
              <a:t>Your child should bring their PE kit on Tuesday and Friday.</a:t>
            </a:r>
            <a:endParaRPr lang="en-GB" sz="1400" b="1" dirty="0">
              <a:latin typeface="Gill Sans MT" panose="020B0502020104020203" pitchFamily="34" charset="77"/>
            </a:endParaRPr>
          </a:p>
        </p:txBody>
      </p:sp>
      <p:sp>
        <p:nvSpPr>
          <p:cNvPr id="10" name="Title 1">
            <a:extLst>
              <a:ext uri="{FF2B5EF4-FFF2-40B4-BE49-F238E27FC236}">
                <a16:creationId xmlns:a16="http://schemas.microsoft.com/office/drawing/2014/main" id="{3F47BF5B-6268-D048-B85B-560CC3EF6DA3}"/>
              </a:ext>
            </a:extLst>
          </p:cNvPr>
          <p:cNvSpPr txBox="1">
            <a:spLocks/>
          </p:cNvSpPr>
          <p:nvPr/>
        </p:nvSpPr>
        <p:spPr>
          <a:xfrm>
            <a:off x="514350" y="341339"/>
            <a:ext cx="5829300" cy="556591"/>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sz="3200" dirty="0">
                <a:latin typeface="Gill Sans MT" panose="020B0502020104020203" pitchFamily="34" charset="77"/>
              </a:rPr>
              <a:t>Year 5 Lent Term 2 2024</a:t>
            </a:r>
          </a:p>
        </p:txBody>
      </p:sp>
    </p:spTree>
    <p:extLst>
      <p:ext uri="{BB962C8B-B14F-4D97-AF65-F5344CB8AC3E}">
        <p14:creationId xmlns:p14="http://schemas.microsoft.com/office/powerpoint/2010/main" val="1966596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654550" y="897930"/>
            <a:ext cx="5829300" cy="9233297"/>
          </a:xfrm>
          <a:prstGeom prst="rect">
            <a:avLst/>
          </a:prstGeom>
          <a:noFill/>
        </p:spPr>
        <p:txBody>
          <a:bodyPr wrap="square" rtlCol="0">
            <a:spAutoFit/>
          </a:bodyPr>
          <a:lstStyle/>
          <a:p>
            <a:r>
              <a:rPr lang="en-GB" dirty="0">
                <a:latin typeface="Gill Sans MT" panose="020B0502020104020203" pitchFamily="34" charset="77"/>
              </a:rPr>
              <a:t>English Vocab </a:t>
            </a: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US" dirty="0">
              <a:latin typeface="Gill Sans MT" panose="020B0502020104020203" pitchFamily="34" charset="77"/>
            </a:endParaRPr>
          </a:p>
          <a:p>
            <a:endParaRPr lang="en-GB" dirty="0">
              <a:latin typeface="Gill Sans MT" panose="020B0502020104020203" pitchFamily="34" charset="77"/>
            </a:endParaRPr>
          </a:p>
          <a:p>
            <a:r>
              <a:rPr lang="en-GB" dirty="0">
                <a:latin typeface="Gill Sans MT" panose="020B0502020104020203" pitchFamily="34" charset="77"/>
              </a:rPr>
              <a:t>Maths Vocab </a:t>
            </a: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r>
              <a:rPr lang="en-GB" dirty="0">
                <a:latin typeface="Gill Sans MT" panose="020B0502020104020203" pitchFamily="34" charset="77"/>
              </a:rPr>
              <a:t>RE topic word</a:t>
            </a:r>
          </a:p>
          <a:p>
            <a:r>
              <a:rPr lang="en-GB" dirty="0">
                <a:latin typeface="Gill Sans MT" panose="020B0502020104020203" pitchFamily="34" charset="77"/>
              </a:rPr>
              <a:t> </a:t>
            </a: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r>
              <a:rPr lang="en-GB" dirty="0">
                <a:latin typeface="Gill Sans MT" panose="020B0502020104020203" pitchFamily="34" charset="77"/>
              </a:rPr>
              <a:t>Science key words </a:t>
            </a: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r>
              <a:rPr lang="en-GB" dirty="0">
                <a:latin typeface="Gill Sans MT" panose="020B0502020104020203" pitchFamily="34" charset="77"/>
              </a:rPr>
              <a:t>Topic key words </a:t>
            </a: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p:txBody>
      </p:sp>
      <p:graphicFrame>
        <p:nvGraphicFramePr>
          <p:cNvPr id="11" name="Table 10"/>
          <p:cNvGraphicFramePr>
            <a:graphicFrameLocks noGrp="1"/>
          </p:cNvGraphicFramePr>
          <p:nvPr>
            <p:extLst>
              <p:ext uri="{D42A27DB-BD31-4B8C-83A1-F6EECF244321}">
                <p14:modId xmlns:p14="http://schemas.microsoft.com/office/powerpoint/2010/main" val="2940334275"/>
              </p:ext>
            </p:extLst>
          </p:nvPr>
        </p:nvGraphicFramePr>
        <p:xfrm>
          <a:off x="794757" y="1293121"/>
          <a:ext cx="5517227" cy="1376680"/>
        </p:xfrm>
        <a:graphic>
          <a:graphicData uri="http://schemas.openxmlformats.org/drawingml/2006/table">
            <a:tbl>
              <a:tblPr>
                <a:tableStyleId>{5C22544A-7EE6-4342-B048-85BDC9FD1C3A}</a:tableStyleId>
              </a:tblPr>
              <a:tblGrid>
                <a:gridCol w="1360468">
                  <a:extLst>
                    <a:ext uri="{9D8B030D-6E8A-4147-A177-3AD203B41FA5}">
                      <a16:colId xmlns:a16="http://schemas.microsoft.com/office/drawing/2014/main" val="2036518538"/>
                    </a:ext>
                  </a:extLst>
                </a:gridCol>
                <a:gridCol w="1435823">
                  <a:extLst>
                    <a:ext uri="{9D8B030D-6E8A-4147-A177-3AD203B41FA5}">
                      <a16:colId xmlns:a16="http://schemas.microsoft.com/office/drawing/2014/main" val="2896228299"/>
                    </a:ext>
                  </a:extLst>
                </a:gridCol>
                <a:gridCol w="1360468">
                  <a:extLst>
                    <a:ext uri="{9D8B030D-6E8A-4147-A177-3AD203B41FA5}">
                      <a16:colId xmlns:a16="http://schemas.microsoft.com/office/drawing/2014/main" val="1314980792"/>
                    </a:ext>
                  </a:extLst>
                </a:gridCol>
                <a:gridCol w="1360468">
                  <a:extLst>
                    <a:ext uri="{9D8B030D-6E8A-4147-A177-3AD203B41FA5}">
                      <a16:colId xmlns:a16="http://schemas.microsoft.com/office/drawing/2014/main" val="2857556178"/>
                    </a:ext>
                  </a:extLst>
                </a:gridCol>
              </a:tblGrid>
              <a:tr h="370840">
                <a:tc>
                  <a:txBody>
                    <a:bodyPr/>
                    <a:lstStyle/>
                    <a:p>
                      <a:r>
                        <a:rPr lang="en-US" b="0" dirty="0">
                          <a:latin typeface="Gill Sans MT" panose="020B0502020104020203" pitchFamily="34" charset="77"/>
                        </a:rPr>
                        <a:t>Pollution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Modal Verbs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Imperative Verbs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Nouns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extLst>
                  <a:ext uri="{0D108BD9-81ED-4DB2-BD59-A6C34878D82A}">
                    <a16:rowId xmlns:a16="http://schemas.microsoft.com/office/drawing/2014/main" val="3850176522"/>
                  </a:ext>
                </a:extLst>
              </a:tr>
              <a:tr h="370840">
                <a:tc>
                  <a:txBody>
                    <a:bodyPr/>
                    <a:lstStyle/>
                    <a:p>
                      <a:r>
                        <a:rPr lang="en-US" b="0" dirty="0">
                          <a:latin typeface="Gill Sans MT" panose="020B0502020104020203" pitchFamily="34" charset="77"/>
                        </a:rPr>
                        <a:t>Expanded noun phrase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Determiner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Persuasion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Information text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extLst>
                  <a:ext uri="{0D108BD9-81ED-4DB2-BD59-A6C34878D82A}">
                    <a16:rowId xmlns:a16="http://schemas.microsoft.com/office/drawing/2014/main" val="1819289851"/>
                  </a:ext>
                </a:extLst>
              </a:tr>
              <a:tr h="370840">
                <a:tc>
                  <a:txBody>
                    <a:bodyPr/>
                    <a:lstStyle/>
                    <a:p>
                      <a:r>
                        <a:rPr lang="en-US" b="0" dirty="0">
                          <a:latin typeface="Gill Sans MT" panose="020B0502020104020203" pitchFamily="34" charset="77"/>
                        </a:rPr>
                        <a:t>Single – use plastic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Newspaper Report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Formal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Grammar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extLst>
                  <a:ext uri="{0D108BD9-81ED-4DB2-BD59-A6C34878D82A}">
                    <a16:rowId xmlns:a16="http://schemas.microsoft.com/office/drawing/2014/main" val="3783027259"/>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758076827"/>
              </p:ext>
            </p:extLst>
          </p:nvPr>
        </p:nvGraphicFramePr>
        <p:xfrm>
          <a:off x="810585" y="3486271"/>
          <a:ext cx="5485570" cy="1244600"/>
        </p:xfrm>
        <a:graphic>
          <a:graphicData uri="http://schemas.openxmlformats.org/drawingml/2006/table">
            <a:tbl>
              <a:tblPr>
                <a:tableStyleId>{5C22544A-7EE6-4342-B048-85BDC9FD1C3A}</a:tableStyleId>
              </a:tblPr>
              <a:tblGrid>
                <a:gridCol w="1350608">
                  <a:extLst>
                    <a:ext uri="{9D8B030D-6E8A-4147-A177-3AD203B41FA5}">
                      <a16:colId xmlns:a16="http://schemas.microsoft.com/office/drawing/2014/main" val="2036518538"/>
                    </a:ext>
                  </a:extLst>
                </a:gridCol>
                <a:gridCol w="1350608">
                  <a:extLst>
                    <a:ext uri="{9D8B030D-6E8A-4147-A177-3AD203B41FA5}">
                      <a16:colId xmlns:a16="http://schemas.microsoft.com/office/drawing/2014/main" val="2896228299"/>
                    </a:ext>
                  </a:extLst>
                </a:gridCol>
                <a:gridCol w="1433746">
                  <a:extLst>
                    <a:ext uri="{9D8B030D-6E8A-4147-A177-3AD203B41FA5}">
                      <a16:colId xmlns:a16="http://schemas.microsoft.com/office/drawing/2014/main" val="1314980792"/>
                    </a:ext>
                  </a:extLst>
                </a:gridCol>
                <a:gridCol w="1350608">
                  <a:extLst>
                    <a:ext uri="{9D8B030D-6E8A-4147-A177-3AD203B41FA5}">
                      <a16:colId xmlns:a16="http://schemas.microsoft.com/office/drawing/2014/main" val="2857556178"/>
                    </a:ext>
                  </a:extLst>
                </a:gridCol>
              </a:tblGrid>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latin typeface="Gill Sans MT" panose="020B0502020104020203" pitchFamily="34" charset="77"/>
                        </a:rPr>
                        <a:t>Decimal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Percentage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Place Value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t>Tenths </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50176522"/>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latin typeface="Gill Sans MT" panose="020B0502020104020203" pitchFamily="34" charset="77"/>
                        </a:rPr>
                        <a:t>Hundredths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Thousandths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latin typeface="Gill Sans MT" panose="020B0502020104020203" pitchFamily="34" charset="77"/>
                        </a:rPr>
                        <a:t>Area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Perimeter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19289851"/>
                  </a:ext>
                </a:extLst>
              </a:tr>
              <a:tr h="370840">
                <a:tc>
                  <a:txBody>
                    <a:bodyPr/>
                    <a:lstStyle/>
                    <a:p>
                      <a:r>
                        <a:rPr lang="en-US" dirty="0">
                          <a:latin typeface="Gill Sans MT" panose="020B0502020104020203" pitchFamily="34" charset="77"/>
                        </a:rPr>
                        <a:t>Compound shape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Squared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Measurement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783027259"/>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468682424"/>
              </p:ext>
            </p:extLst>
          </p:nvPr>
        </p:nvGraphicFramePr>
        <p:xfrm>
          <a:off x="810585" y="5175129"/>
          <a:ext cx="5485568" cy="741680"/>
        </p:xfrm>
        <a:graphic>
          <a:graphicData uri="http://schemas.openxmlformats.org/drawingml/2006/table">
            <a:tbl>
              <a:tblPr>
                <a:tableStyleId>{5C22544A-7EE6-4342-B048-85BDC9FD1C3A}</a:tableStyleId>
              </a:tblPr>
              <a:tblGrid>
                <a:gridCol w="1371392">
                  <a:extLst>
                    <a:ext uri="{9D8B030D-6E8A-4147-A177-3AD203B41FA5}">
                      <a16:colId xmlns:a16="http://schemas.microsoft.com/office/drawing/2014/main" val="2036518538"/>
                    </a:ext>
                  </a:extLst>
                </a:gridCol>
                <a:gridCol w="1371392">
                  <a:extLst>
                    <a:ext uri="{9D8B030D-6E8A-4147-A177-3AD203B41FA5}">
                      <a16:colId xmlns:a16="http://schemas.microsoft.com/office/drawing/2014/main" val="2896228299"/>
                    </a:ext>
                  </a:extLst>
                </a:gridCol>
                <a:gridCol w="1371392">
                  <a:extLst>
                    <a:ext uri="{9D8B030D-6E8A-4147-A177-3AD203B41FA5}">
                      <a16:colId xmlns:a16="http://schemas.microsoft.com/office/drawing/2014/main" val="1314980792"/>
                    </a:ext>
                  </a:extLst>
                </a:gridCol>
                <a:gridCol w="1371392">
                  <a:extLst>
                    <a:ext uri="{9D8B030D-6E8A-4147-A177-3AD203B41FA5}">
                      <a16:colId xmlns:a16="http://schemas.microsoft.com/office/drawing/2014/main" val="2857556178"/>
                    </a:ext>
                  </a:extLst>
                </a:gridCol>
              </a:tblGrid>
              <a:tr h="370840">
                <a:tc>
                  <a:txBody>
                    <a:bodyPr/>
                    <a:lstStyle/>
                    <a:p>
                      <a:r>
                        <a:rPr lang="en-US" dirty="0">
                          <a:latin typeface="Gill Sans MT" panose="020B0502020104020203" pitchFamily="34" charset="77"/>
                        </a:rPr>
                        <a:t>Memorial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US" dirty="0">
                          <a:latin typeface="Gill Sans MT" panose="020B0502020104020203" pitchFamily="34" charset="77"/>
                        </a:rPr>
                        <a:t>Sacrifice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US" dirty="0">
                          <a:latin typeface="Gill Sans MT" panose="020B0502020104020203" pitchFamily="34" charset="77"/>
                        </a:rPr>
                        <a:t>Memory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US" dirty="0">
                          <a:latin typeface="Gill Sans MT" panose="020B0502020104020203" pitchFamily="34" charset="77"/>
                        </a:rPr>
                        <a:t>Passover</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extLst>
                  <a:ext uri="{0D108BD9-81ED-4DB2-BD59-A6C34878D82A}">
                    <a16:rowId xmlns:a16="http://schemas.microsoft.com/office/drawing/2014/main" val="3850176522"/>
                  </a:ext>
                </a:extLst>
              </a:tr>
              <a:tr h="370840">
                <a:tc>
                  <a:txBody>
                    <a:bodyPr/>
                    <a:lstStyle/>
                    <a:p>
                      <a:r>
                        <a:rPr lang="en-US" dirty="0" err="1">
                          <a:latin typeface="Gill Sans MT" panose="020B0502020104020203" pitchFamily="34" charset="77"/>
                        </a:rPr>
                        <a:t>Peasch</a:t>
                      </a:r>
                      <a:r>
                        <a:rPr lang="en-US" dirty="0">
                          <a:latin typeface="Gill Sans MT" panose="020B0502020104020203" pitchFamily="34" charset="77"/>
                        </a:rPr>
                        <a:t>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US" dirty="0">
                          <a:latin typeface="Gill Sans MT" panose="020B0502020104020203" pitchFamily="34" charset="77"/>
                        </a:rPr>
                        <a:t>Eucharist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US" dirty="0">
                          <a:latin typeface="Gill Sans MT" panose="020B0502020104020203" pitchFamily="34" charset="77"/>
                        </a:rPr>
                        <a:t>Consecration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US" dirty="0">
                          <a:latin typeface="Gill Sans MT" panose="020B0502020104020203" pitchFamily="34" charset="77"/>
                        </a:rPr>
                        <a:t>Chalice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extLst>
                  <a:ext uri="{0D108BD9-81ED-4DB2-BD59-A6C34878D82A}">
                    <a16:rowId xmlns:a16="http://schemas.microsoft.com/office/drawing/2014/main" val="1819289851"/>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191428798"/>
              </p:ext>
            </p:extLst>
          </p:nvPr>
        </p:nvGraphicFramePr>
        <p:xfrm>
          <a:off x="826417" y="6592128"/>
          <a:ext cx="5485567" cy="1112520"/>
        </p:xfrm>
        <a:graphic>
          <a:graphicData uri="http://schemas.openxmlformats.org/drawingml/2006/table">
            <a:tbl>
              <a:tblPr>
                <a:tableStyleId>{5C22544A-7EE6-4342-B048-85BDC9FD1C3A}</a:tableStyleId>
              </a:tblPr>
              <a:tblGrid>
                <a:gridCol w="1389181">
                  <a:extLst>
                    <a:ext uri="{9D8B030D-6E8A-4147-A177-3AD203B41FA5}">
                      <a16:colId xmlns:a16="http://schemas.microsoft.com/office/drawing/2014/main" val="2036518538"/>
                    </a:ext>
                  </a:extLst>
                </a:gridCol>
                <a:gridCol w="1507028">
                  <a:extLst>
                    <a:ext uri="{9D8B030D-6E8A-4147-A177-3AD203B41FA5}">
                      <a16:colId xmlns:a16="http://schemas.microsoft.com/office/drawing/2014/main" val="2896228299"/>
                    </a:ext>
                  </a:extLst>
                </a:gridCol>
                <a:gridCol w="1157083">
                  <a:extLst>
                    <a:ext uri="{9D8B030D-6E8A-4147-A177-3AD203B41FA5}">
                      <a16:colId xmlns:a16="http://schemas.microsoft.com/office/drawing/2014/main" val="1314980792"/>
                    </a:ext>
                  </a:extLst>
                </a:gridCol>
                <a:gridCol w="1432275">
                  <a:extLst>
                    <a:ext uri="{9D8B030D-6E8A-4147-A177-3AD203B41FA5}">
                      <a16:colId xmlns:a16="http://schemas.microsoft.com/office/drawing/2014/main" val="2857556178"/>
                    </a:ext>
                  </a:extLst>
                </a:gridCol>
              </a:tblGrid>
              <a:tr h="370840">
                <a:tc>
                  <a:txBody>
                    <a:bodyPr/>
                    <a:lstStyle/>
                    <a:p>
                      <a:r>
                        <a:rPr lang="en-US" dirty="0">
                          <a:latin typeface="Gill Sans MT" panose="020B0502020104020203" pitchFamily="34" charset="77"/>
                        </a:rPr>
                        <a:t>Womb</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Foetus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Embryo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GB" dirty="0">
                          <a:latin typeface="Gill Sans MT" panose="020B0502020104020203" pitchFamily="34" charset="77"/>
                        </a:rPr>
                        <a:t>Gestation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850176522"/>
                  </a:ext>
                </a:extLst>
              </a:tr>
              <a:tr h="370840">
                <a:tc>
                  <a:txBody>
                    <a:bodyPr/>
                    <a:lstStyle/>
                    <a:p>
                      <a:r>
                        <a:rPr lang="en-US" dirty="0">
                          <a:latin typeface="Gill Sans MT" panose="020B0502020104020203" pitchFamily="34" charset="77"/>
                        </a:rPr>
                        <a:t>Baby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Toddler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Teenager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Elderly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19289851"/>
                  </a:ext>
                </a:extLst>
              </a:tr>
              <a:tr h="370840">
                <a:tc>
                  <a:txBody>
                    <a:bodyPr/>
                    <a:lstStyle/>
                    <a:p>
                      <a:r>
                        <a:rPr lang="en-US" dirty="0">
                          <a:latin typeface="Gill Sans MT" panose="020B0502020104020203" pitchFamily="34" charset="77"/>
                        </a:rPr>
                        <a:t>Growth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Puberty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Data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Scientifically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783027259"/>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580535025"/>
              </p:ext>
            </p:extLst>
          </p:nvPr>
        </p:nvGraphicFramePr>
        <p:xfrm>
          <a:off x="826416" y="8379967"/>
          <a:ext cx="5485568" cy="1244600"/>
        </p:xfrm>
        <a:graphic>
          <a:graphicData uri="http://schemas.openxmlformats.org/drawingml/2006/table">
            <a:tbl>
              <a:tblPr firstRow="1" bandRow="1">
                <a:tableStyleId>{5C22544A-7EE6-4342-B048-85BDC9FD1C3A}</a:tableStyleId>
              </a:tblPr>
              <a:tblGrid>
                <a:gridCol w="1115118">
                  <a:extLst>
                    <a:ext uri="{9D8B030D-6E8A-4147-A177-3AD203B41FA5}">
                      <a16:colId xmlns:a16="http://schemas.microsoft.com/office/drawing/2014/main" val="993266430"/>
                    </a:ext>
                  </a:extLst>
                </a:gridCol>
                <a:gridCol w="1627666">
                  <a:extLst>
                    <a:ext uri="{9D8B030D-6E8A-4147-A177-3AD203B41FA5}">
                      <a16:colId xmlns:a16="http://schemas.microsoft.com/office/drawing/2014/main" val="3910798640"/>
                    </a:ext>
                  </a:extLst>
                </a:gridCol>
                <a:gridCol w="1371392">
                  <a:extLst>
                    <a:ext uri="{9D8B030D-6E8A-4147-A177-3AD203B41FA5}">
                      <a16:colId xmlns:a16="http://schemas.microsoft.com/office/drawing/2014/main" val="696544870"/>
                    </a:ext>
                  </a:extLst>
                </a:gridCol>
                <a:gridCol w="1371392">
                  <a:extLst>
                    <a:ext uri="{9D8B030D-6E8A-4147-A177-3AD203B41FA5}">
                      <a16:colId xmlns:a16="http://schemas.microsoft.com/office/drawing/2014/main" val="3215351055"/>
                    </a:ext>
                  </a:extLst>
                </a:gridCol>
              </a:tblGrid>
              <a:tr h="370840">
                <a:tc>
                  <a:txBody>
                    <a:bodyPr/>
                    <a:lstStyle/>
                    <a:p>
                      <a:r>
                        <a:rPr lang="en-US" b="0" dirty="0">
                          <a:solidFill>
                            <a:schemeClr val="tx1"/>
                          </a:solidFill>
                          <a:latin typeface="Gill Sans MT" panose="020B0502020104020203" pitchFamily="34" charset="77"/>
                        </a:rPr>
                        <a:t>Source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b="0" dirty="0">
                          <a:solidFill>
                            <a:schemeClr val="tx1"/>
                          </a:solidFill>
                          <a:latin typeface="Gill Sans MT" panose="020B0502020104020203" pitchFamily="34" charset="77"/>
                        </a:rPr>
                        <a:t>Mouth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b="0" dirty="0">
                          <a:solidFill>
                            <a:schemeClr val="tx1"/>
                          </a:solidFill>
                          <a:latin typeface="Gill Sans MT" panose="020B0502020104020203" pitchFamily="34" charset="77"/>
                        </a:rPr>
                        <a:t>Erosion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b="0" dirty="0">
                          <a:solidFill>
                            <a:schemeClr val="tx1"/>
                          </a:solidFill>
                          <a:latin typeface="Gill Sans MT" panose="020B0502020104020203" pitchFamily="34" charset="77"/>
                        </a:rPr>
                        <a:t>Deposition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085409676"/>
                  </a:ext>
                </a:extLst>
              </a:tr>
              <a:tr h="370840">
                <a:tc>
                  <a:txBody>
                    <a:bodyPr/>
                    <a:lstStyle/>
                    <a:p>
                      <a:r>
                        <a:rPr lang="en-US" b="0" dirty="0">
                          <a:solidFill>
                            <a:schemeClr val="tx1"/>
                          </a:solidFill>
                          <a:latin typeface="Gill Sans MT" panose="020B0502020104020203" pitchFamily="34" charset="77"/>
                        </a:rPr>
                        <a:t>Meander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b="0" dirty="0">
                          <a:solidFill>
                            <a:schemeClr val="tx1"/>
                          </a:solidFill>
                          <a:latin typeface="Gill Sans MT" panose="020B0502020104020203" pitchFamily="34" charset="77"/>
                        </a:rPr>
                        <a:t>Oxbow lake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b="0" dirty="0">
                          <a:solidFill>
                            <a:schemeClr val="tx1"/>
                          </a:solidFill>
                          <a:latin typeface="Gill Sans MT" panose="020B0502020104020203" pitchFamily="34" charset="77"/>
                        </a:rPr>
                        <a:t>Delta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b="0" dirty="0">
                          <a:solidFill>
                            <a:schemeClr val="tx1"/>
                          </a:solidFill>
                          <a:latin typeface="Gill Sans MT" panose="020B0502020104020203" pitchFamily="34" charset="77"/>
                        </a:rPr>
                        <a:t>Solution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818378398"/>
                  </a:ext>
                </a:extLst>
              </a:tr>
              <a:tr h="370840">
                <a:tc>
                  <a:txBody>
                    <a:bodyPr/>
                    <a:lstStyle/>
                    <a:p>
                      <a:r>
                        <a:rPr lang="en-US" b="0" dirty="0">
                          <a:solidFill>
                            <a:schemeClr val="tx1"/>
                          </a:solidFill>
                          <a:latin typeface="Gill Sans MT" panose="020B0502020104020203" pitchFamily="34" charset="77"/>
                        </a:rPr>
                        <a:t>V-shaped valley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b="0" dirty="0">
                          <a:solidFill>
                            <a:schemeClr val="tx1"/>
                          </a:solidFill>
                          <a:latin typeface="Gill Sans MT" panose="020B0502020104020203" pitchFamily="34" charset="77"/>
                        </a:rPr>
                        <a:t>Flooding </a:t>
                      </a:r>
                    </a:p>
                    <a:p>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b="0" dirty="0">
                          <a:solidFill>
                            <a:schemeClr val="tx1"/>
                          </a:solidFill>
                          <a:latin typeface="Gill Sans MT" panose="020B0502020104020203" pitchFamily="34" charset="77"/>
                        </a:rPr>
                        <a:t>Tractions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b="0" dirty="0">
                          <a:solidFill>
                            <a:schemeClr val="tx1"/>
                          </a:solidFill>
                          <a:latin typeface="Gill Sans MT" panose="020B0502020104020203" pitchFamily="34" charset="77"/>
                        </a:rPr>
                        <a:t>Suspension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394311571"/>
                  </a:ext>
                </a:extLst>
              </a:tr>
            </a:tbl>
          </a:graphicData>
        </a:graphic>
      </p:graphicFrame>
      <p:sp>
        <p:nvSpPr>
          <p:cNvPr id="16" name="Title 1">
            <a:extLst>
              <a:ext uri="{FF2B5EF4-FFF2-40B4-BE49-F238E27FC236}">
                <a16:creationId xmlns:a16="http://schemas.microsoft.com/office/drawing/2014/main" id="{3F47BF5B-6268-D048-B85B-560CC3EF6DA3}"/>
              </a:ext>
            </a:extLst>
          </p:cNvPr>
          <p:cNvSpPr txBox="1">
            <a:spLocks/>
          </p:cNvSpPr>
          <p:nvPr/>
        </p:nvSpPr>
        <p:spPr>
          <a:xfrm>
            <a:off x="514350" y="341339"/>
            <a:ext cx="5829300" cy="556591"/>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sz="3200" dirty="0">
                <a:latin typeface="Gill Sans MT" panose="020B0502020104020203" pitchFamily="34" charset="77"/>
              </a:rPr>
              <a:t>Year 5 Lent Term 2 2024</a:t>
            </a:r>
          </a:p>
        </p:txBody>
      </p:sp>
    </p:spTree>
    <p:extLst>
      <p:ext uri="{BB962C8B-B14F-4D97-AF65-F5344CB8AC3E}">
        <p14:creationId xmlns:p14="http://schemas.microsoft.com/office/powerpoint/2010/main" val="2195269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37322" y="1009981"/>
            <a:ext cx="5829300" cy="369332"/>
          </a:xfrm>
          <a:prstGeom prst="rect">
            <a:avLst/>
          </a:prstGeom>
          <a:noFill/>
        </p:spPr>
        <p:txBody>
          <a:bodyPr wrap="square" rtlCol="0">
            <a:spAutoFit/>
          </a:bodyPr>
          <a:lstStyle/>
          <a:p>
            <a:r>
              <a:rPr lang="en-US" b="1" dirty="0">
                <a:latin typeface="Gill Sans MT" panose="020B0502020104020203" pitchFamily="34" charset="77"/>
              </a:rPr>
              <a:t>Key Events in Y5</a:t>
            </a:r>
            <a:endParaRPr lang="en-GB" b="1" dirty="0">
              <a:latin typeface="Gill Sans MT" panose="020B0502020104020203" pitchFamily="34" charset="77"/>
            </a:endParaRPr>
          </a:p>
        </p:txBody>
      </p:sp>
      <p:graphicFrame>
        <p:nvGraphicFramePr>
          <p:cNvPr id="2" name="Table 1"/>
          <p:cNvGraphicFramePr>
            <a:graphicFrameLocks noGrp="1"/>
          </p:cNvGraphicFramePr>
          <p:nvPr>
            <p:extLst>
              <p:ext uri="{D42A27DB-BD31-4B8C-83A1-F6EECF244321}">
                <p14:modId xmlns:p14="http://schemas.microsoft.com/office/powerpoint/2010/main" val="4071380694"/>
              </p:ext>
            </p:extLst>
          </p:nvPr>
        </p:nvGraphicFramePr>
        <p:xfrm>
          <a:off x="360294" y="1491364"/>
          <a:ext cx="5906328" cy="6818264"/>
        </p:xfrm>
        <a:graphic>
          <a:graphicData uri="http://schemas.openxmlformats.org/drawingml/2006/table">
            <a:tbl>
              <a:tblPr firstRow="1" bandRow="1">
                <a:tableStyleId>{5C22544A-7EE6-4342-B048-85BDC9FD1C3A}</a:tableStyleId>
              </a:tblPr>
              <a:tblGrid>
                <a:gridCol w="1909638">
                  <a:extLst>
                    <a:ext uri="{9D8B030D-6E8A-4147-A177-3AD203B41FA5}">
                      <a16:colId xmlns:a16="http://schemas.microsoft.com/office/drawing/2014/main" val="965799185"/>
                    </a:ext>
                  </a:extLst>
                </a:gridCol>
                <a:gridCol w="2631852">
                  <a:extLst>
                    <a:ext uri="{9D8B030D-6E8A-4147-A177-3AD203B41FA5}">
                      <a16:colId xmlns:a16="http://schemas.microsoft.com/office/drawing/2014/main" val="1915606229"/>
                    </a:ext>
                  </a:extLst>
                </a:gridCol>
                <a:gridCol w="1364838">
                  <a:extLst>
                    <a:ext uri="{9D8B030D-6E8A-4147-A177-3AD203B41FA5}">
                      <a16:colId xmlns:a16="http://schemas.microsoft.com/office/drawing/2014/main" val="1174169838"/>
                    </a:ext>
                  </a:extLst>
                </a:gridCol>
              </a:tblGrid>
              <a:tr h="370840">
                <a:tc>
                  <a:txBody>
                    <a:bodyPr/>
                    <a:lstStyle/>
                    <a:p>
                      <a:r>
                        <a:rPr lang="en-US" dirty="0">
                          <a:solidFill>
                            <a:schemeClr val="tx1"/>
                          </a:solidFill>
                          <a:latin typeface="Gill Sans MT" panose="020B0502020104020203" pitchFamily="34" charset="0"/>
                        </a:rPr>
                        <a:t>Event</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tc>
                  <a:txBody>
                    <a:bodyPr/>
                    <a:lstStyle/>
                    <a:p>
                      <a:r>
                        <a:rPr lang="en-US" dirty="0">
                          <a:solidFill>
                            <a:schemeClr val="tx1"/>
                          </a:solidFill>
                          <a:latin typeface="Gill Sans MT" panose="020B0502020104020203" pitchFamily="34" charset="0"/>
                        </a:rPr>
                        <a:t>Date and time </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tc>
                  <a:txBody>
                    <a:bodyPr/>
                    <a:lstStyle/>
                    <a:p>
                      <a:r>
                        <a:rPr lang="en-US" dirty="0">
                          <a:solidFill>
                            <a:schemeClr val="tx1"/>
                          </a:solidFill>
                          <a:latin typeface="Gill Sans MT" panose="020B0502020104020203" pitchFamily="34" charset="0"/>
                        </a:rPr>
                        <a:t>Parents</a:t>
                      </a:r>
                      <a:r>
                        <a:rPr lang="en-US" baseline="0" dirty="0">
                          <a:solidFill>
                            <a:schemeClr val="tx1"/>
                          </a:solidFill>
                          <a:latin typeface="Gill Sans MT" panose="020B0502020104020203" pitchFamily="34" charset="0"/>
                        </a:rPr>
                        <a:t> invited?</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extLst>
                  <a:ext uri="{0D108BD9-81ED-4DB2-BD59-A6C34878D82A}">
                    <a16:rowId xmlns:a16="http://schemas.microsoft.com/office/drawing/2014/main" val="1589053035"/>
                  </a:ext>
                </a:extLst>
              </a:tr>
              <a:tr h="526928">
                <a:tc>
                  <a:txBody>
                    <a:bodyPr/>
                    <a:lstStyle/>
                    <a:p>
                      <a:r>
                        <a:rPr lang="en-GB" dirty="0">
                          <a:solidFill>
                            <a:schemeClr val="tx1"/>
                          </a:solidFill>
                          <a:latin typeface="Gill Sans MT" panose="020B0502020104020203" pitchFamily="34" charset="0"/>
                        </a:rPr>
                        <a:t>Wicked Writer competition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Monday 19</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February – Monday 11</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March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No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64583479"/>
                  </a:ext>
                </a:extLst>
              </a:tr>
              <a:tr h="526928">
                <a:tc>
                  <a:txBody>
                    <a:bodyPr/>
                    <a:lstStyle/>
                    <a:p>
                      <a:r>
                        <a:rPr lang="en-US" dirty="0">
                          <a:solidFill>
                            <a:schemeClr val="tx1"/>
                          </a:solidFill>
                          <a:latin typeface="Gill Sans MT" panose="020B0502020104020203" pitchFamily="34" charset="0"/>
                        </a:rPr>
                        <a:t>Swimming Gala</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dirty="0">
                          <a:solidFill>
                            <a:schemeClr val="tx1"/>
                          </a:solidFill>
                          <a:latin typeface="Gill Sans MT" panose="020B0502020104020203" pitchFamily="34" charset="0"/>
                        </a:rPr>
                        <a:t>Tuesday </a:t>
                      </a:r>
                      <a:r>
                        <a:rPr lang="en-GB" dirty="0">
                          <a:solidFill>
                            <a:schemeClr val="tx1"/>
                          </a:solidFill>
                          <a:latin typeface="Gill Sans MT" panose="020B0502020104020203" pitchFamily="34" charset="0"/>
                        </a:rPr>
                        <a:t>20</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February – 8:30am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dirty="0">
                          <a:solidFill>
                            <a:schemeClr val="tx1"/>
                          </a:solidFill>
                          <a:latin typeface="Gill Sans MT" panose="020B0502020104020203" pitchFamily="34" charset="0"/>
                        </a:rPr>
                        <a:t>No</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44089571"/>
                  </a:ext>
                </a:extLst>
              </a:tr>
              <a:tr h="526928">
                <a:tc>
                  <a:txBody>
                    <a:bodyPr/>
                    <a:lstStyle/>
                    <a:p>
                      <a:r>
                        <a:rPr lang="en-GB" dirty="0">
                          <a:solidFill>
                            <a:schemeClr val="tx1"/>
                          </a:solidFill>
                          <a:latin typeface="Gill Sans MT" panose="020B0502020104020203" pitchFamily="34" charset="0"/>
                        </a:rPr>
                        <a:t>Parents Evening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Thursday 22</a:t>
                      </a:r>
                      <a:r>
                        <a:rPr lang="en-GB" baseline="30000" dirty="0">
                          <a:solidFill>
                            <a:schemeClr val="tx1"/>
                          </a:solidFill>
                          <a:latin typeface="Gill Sans MT" panose="020B0502020104020203" pitchFamily="34" charset="0"/>
                        </a:rPr>
                        <a:t>nd</a:t>
                      </a:r>
                      <a:r>
                        <a:rPr lang="en-GB" dirty="0">
                          <a:solidFill>
                            <a:schemeClr val="tx1"/>
                          </a:solidFill>
                          <a:latin typeface="Gill Sans MT" panose="020B0502020104020203" pitchFamily="34" charset="0"/>
                        </a:rPr>
                        <a:t> February – 3:30 – 6:30pm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35899249"/>
                  </a:ext>
                </a:extLst>
              </a:tr>
              <a:tr h="370840">
                <a:tc>
                  <a:txBody>
                    <a:bodyPr/>
                    <a:lstStyle/>
                    <a:p>
                      <a:r>
                        <a:rPr lang="en-GB" dirty="0">
                          <a:solidFill>
                            <a:schemeClr val="tx1"/>
                          </a:solidFill>
                          <a:latin typeface="Gill Sans MT" panose="020B0502020104020203" pitchFamily="34" charset="0"/>
                        </a:rPr>
                        <a:t>CAFOD Family fast day and Big Lent walk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Friday 23</a:t>
                      </a:r>
                      <a:r>
                        <a:rPr lang="en-GB" baseline="30000" dirty="0">
                          <a:solidFill>
                            <a:schemeClr val="tx1"/>
                          </a:solidFill>
                          <a:latin typeface="Gill Sans MT" panose="020B0502020104020203" pitchFamily="34" charset="0"/>
                        </a:rPr>
                        <a:t>rd</a:t>
                      </a:r>
                      <a:r>
                        <a:rPr lang="en-GB" dirty="0">
                          <a:solidFill>
                            <a:schemeClr val="tx1"/>
                          </a:solidFill>
                          <a:latin typeface="Gill Sans MT" panose="020B0502020104020203" pitchFamily="34" charset="0"/>
                        </a:rPr>
                        <a:t> February – All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02323983"/>
                  </a:ext>
                </a:extLst>
              </a:tr>
              <a:tr h="370840">
                <a:tc>
                  <a:txBody>
                    <a:bodyPr/>
                    <a:lstStyle/>
                    <a:p>
                      <a:r>
                        <a:rPr lang="en-GB" dirty="0">
                          <a:solidFill>
                            <a:schemeClr val="tx1"/>
                          </a:solidFill>
                          <a:latin typeface="Gill Sans MT" panose="020B0502020104020203" pitchFamily="34" charset="0"/>
                        </a:rPr>
                        <a:t>KS2 Arts Showcase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Friday 23</a:t>
                      </a:r>
                      <a:r>
                        <a:rPr lang="en-GB" baseline="30000" dirty="0">
                          <a:solidFill>
                            <a:schemeClr val="tx1"/>
                          </a:solidFill>
                          <a:latin typeface="Gill Sans MT" panose="020B0502020104020203" pitchFamily="34" charset="0"/>
                        </a:rPr>
                        <a:t>rd</a:t>
                      </a:r>
                      <a:r>
                        <a:rPr lang="en-GB" dirty="0">
                          <a:solidFill>
                            <a:schemeClr val="tx1"/>
                          </a:solidFill>
                          <a:latin typeface="Gill Sans MT" panose="020B0502020104020203" pitchFamily="34" charset="0"/>
                        </a:rPr>
                        <a:t> February – 2:15pm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52706792"/>
                  </a:ext>
                </a:extLst>
              </a:tr>
              <a:tr h="370840">
                <a:tc>
                  <a:txBody>
                    <a:bodyPr/>
                    <a:lstStyle/>
                    <a:p>
                      <a:r>
                        <a:rPr lang="en-GB" dirty="0">
                          <a:solidFill>
                            <a:schemeClr val="tx1"/>
                          </a:solidFill>
                          <a:latin typeface="Gill Sans MT" panose="020B0502020104020203" pitchFamily="34" charset="0"/>
                        </a:rPr>
                        <a:t>Parent Voice 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Thursday 18</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January – 9:00am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59101250"/>
                  </a:ext>
                </a:extLst>
              </a:tr>
              <a:tr h="370840">
                <a:tc>
                  <a:txBody>
                    <a:bodyPr/>
                    <a:lstStyle/>
                    <a:p>
                      <a:r>
                        <a:rPr lang="en-GB" dirty="0">
                          <a:solidFill>
                            <a:schemeClr val="tx1"/>
                          </a:solidFill>
                          <a:latin typeface="Gill Sans MT" panose="020B0502020104020203" pitchFamily="34" charset="0"/>
                        </a:rPr>
                        <a:t>World Book Day</a:t>
                      </a:r>
                    </a:p>
                    <a:p>
                      <a:r>
                        <a:rPr lang="en-GB" dirty="0">
                          <a:solidFill>
                            <a:schemeClr val="tx1"/>
                          </a:solidFill>
                          <a:latin typeface="Gill Sans MT" panose="020B0502020104020203" pitchFamily="34" charset="0"/>
                        </a:rPr>
                        <a:t>PJ’s to school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Thursday 7</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March – All. Day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71143620"/>
                  </a:ext>
                </a:extLst>
              </a:tr>
              <a:tr h="396240">
                <a:tc>
                  <a:txBody>
                    <a:bodyPr/>
                    <a:lstStyle/>
                    <a:p>
                      <a:r>
                        <a:rPr lang="en-GB" dirty="0">
                          <a:solidFill>
                            <a:schemeClr val="tx1"/>
                          </a:solidFill>
                          <a:latin typeface="Gill Sans MT" panose="020B0502020104020203" pitchFamily="34" charset="0"/>
                        </a:rPr>
                        <a:t>Parent Voice group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Thursday 7</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March – 3:00pm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16764116"/>
                  </a:ext>
                </a:extLst>
              </a:tr>
              <a:tr h="396240">
                <a:tc>
                  <a:txBody>
                    <a:bodyPr/>
                    <a:lstStyle/>
                    <a:p>
                      <a:r>
                        <a:rPr lang="en-GB" dirty="0">
                          <a:solidFill>
                            <a:schemeClr val="tx1"/>
                          </a:solidFill>
                          <a:latin typeface="Gill Sans MT" panose="020B0502020104020203" pitchFamily="34" charset="0"/>
                        </a:rPr>
                        <a:t>National Science Week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Monday 11</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March – All Week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No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42857441"/>
                  </a:ext>
                </a:extLst>
              </a:tr>
              <a:tr h="396240">
                <a:tc>
                  <a:txBody>
                    <a:bodyPr/>
                    <a:lstStyle/>
                    <a:p>
                      <a:r>
                        <a:rPr lang="en-GB" dirty="0">
                          <a:solidFill>
                            <a:schemeClr val="tx1"/>
                          </a:solidFill>
                          <a:latin typeface="Gill Sans MT" panose="020B0502020104020203" pitchFamily="34" charset="0"/>
                        </a:rPr>
                        <a:t>Come and See Assembly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dirty="0">
                          <a:solidFill>
                            <a:schemeClr val="tx1"/>
                          </a:solidFill>
                          <a:latin typeface="Gill Sans MT" panose="020B0502020104020203" pitchFamily="34" charset="0"/>
                        </a:rPr>
                        <a:t>Thursday 14</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March – 2:45pm </a:t>
                      </a:r>
                    </a:p>
                    <a:p>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49789480"/>
                  </a:ext>
                </a:extLst>
              </a:tr>
              <a:tr h="396240">
                <a:tc>
                  <a:txBody>
                    <a:bodyPr/>
                    <a:lstStyle/>
                    <a:p>
                      <a:r>
                        <a:rPr lang="en-GB" dirty="0">
                          <a:solidFill>
                            <a:schemeClr val="tx1"/>
                          </a:solidFill>
                          <a:latin typeface="Gill Sans MT" panose="020B0502020104020203" pitchFamily="34" charset="0"/>
                        </a:rPr>
                        <a:t>St Patricks Day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Monday 18</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March -  All Day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No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39897946"/>
                  </a:ext>
                </a:extLst>
              </a:tr>
              <a:tr h="396240">
                <a:tc>
                  <a:txBody>
                    <a:bodyPr/>
                    <a:lstStyle/>
                    <a:p>
                      <a:r>
                        <a:rPr lang="en-GB" dirty="0">
                          <a:solidFill>
                            <a:schemeClr val="tx1"/>
                          </a:solidFill>
                          <a:latin typeface="Gill Sans MT" panose="020B0502020104020203" pitchFamily="34" charset="0"/>
                        </a:rPr>
                        <a:t>Hathersage Residential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Monday 25</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March – Wednesday 27</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March – All Day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No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44538672"/>
                  </a:ext>
                </a:extLst>
              </a:tr>
              <a:tr h="396240">
                <a:tc>
                  <a:txBody>
                    <a:bodyPr/>
                    <a:lstStyle/>
                    <a:p>
                      <a:r>
                        <a:rPr lang="en-GB" dirty="0">
                          <a:solidFill>
                            <a:schemeClr val="tx1"/>
                          </a:solidFill>
                          <a:latin typeface="Gill Sans MT" panose="020B0502020104020203" pitchFamily="34" charset="0"/>
                        </a:rPr>
                        <a:t>Good Friday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Friday 29</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March – Bank Holiday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39167827"/>
                  </a:ext>
                </a:extLst>
              </a:tr>
              <a:tr h="396240">
                <a:tc>
                  <a:txBody>
                    <a:bodyPr/>
                    <a:lstStyle/>
                    <a:p>
                      <a:r>
                        <a:rPr lang="en-GB" dirty="0">
                          <a:solidFill>
                            <a:schemeClr val="tx1"/>
                          </a:solidFill>
                          <a:latin typeface="Gill Sans MT" panose="020B0502020104020203" pitchFamily="34" charset="0"/>
                        </a:rPr>
                        <a:t>Half Term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Friday 29</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March – Bank Holiday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10194489"/>
                  </a:ext>
                </a:extLst>
              </a:tr>
            </a:tbl>
          </a:graphicData>
        </a:graphic>
      </p:graphicFrame>
      <p:sp>
        <p:nvSpPr>
          <p:cNvPr id="5" name="Title 1">
            <a:extLst>
              <a:ext uri="{FF2B5EF4-FFF2-40B4-BE49-F238E27FC236}">
                <a16:creationId xmlns:a16="http://schemas.microsoft.com/office/drawing/2014/main" id="{3F47BF5B-6268-D048-B85B-560CC3EF6DA3}"/>
              </a:ext>
            </a:extLst>
          </p:cNvPr>
          <p:cNvSpPr txBox="1">
            <a:spLocks/>
          </p:cNvSpPr>
          <p:nvPr/>
        </p:nvSpPr>
        <p:spPr>
          <a:xfrm>
            <a:off x="514350" y="341339"/>
            <a:ext cx="5829300" cy="556591"/>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sz="3200" dirty="0">
                <a:latin typeface="Gill Sans MT" panose="020B0502020104020203" pitchFamily="34" charset="77"/>
              </a:rPr>
              <a:t>Year 5 Lent Term 2 2024</a:t>
            </a:r>
          </a:p>
        </p:txBody>
      </p:sp>
    </p:spTree>
    <p:extLst>
      <p:ext uri="{BB962C8B-B14F-4D97-AF65-F5344CB8AC3E}">
        <p14:creationId xmlns:p14="http://schemas.microsoft.com/office/powerpoint/2010/main" val="1791988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47BF5B-6268-D048-B85B-560CC3EF6DA3}"/>
              </a:ext>
            </a:extLst>
          </p:cNvPr>
          <p:cNvSpPr txBox="1">
            <a:spLocks/>
          </p:cNvSpPr>
          <p:nvPr/>
        </p:nvSpPr>
        <p:spPr>
          <a:xfrm>
            <a:off x="514348" y="183556"/>
            <a:ext cx="5829300" cy="556591"/>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sz="3200" dirty="0">
                <a:latin typeface="Gill Sans MT" panose="020B0502020104020203" pitchFamily="34" charset="77"/>
              </a:rPr>
              <a:t>Year 5 Lent </a:t>
            </a:r>
            <a:r>
              <a:rPr lang="en-GB" sz="3200">
                <a:latin typeface="Gill Sans MT" panose="020B0502020104020203" pitchFamily="34" charset="77"/>
              </a:rPr>
              <a:t>Term 2024</a:t>
            </a:r>
            <a:endParaRPr lang="en-GB" sz="3200" dirty="0">
              <a:latin typeface="Gill Sans MT" panose="020B0502020104020203" pitchFamily="34" charset="77"/>
            </a:endParaRPr>
          </a:p>
        </p:txBody>
      </p:sp>
      <p:sp>
        <p:nvSpPr>
          <p:cNvPr id="3" name="TextBox 2">
            <a:extLst>
              <a:ext uri="{FF2B5EF4-FFF2-40B4-BE49-F238E27FC236}">
                <a16:creationId xmlns:a16="http://schemas.microsoft.com/office/drawing/2014/main" id="{6ADF5A96-28DC-DF78-E8D8-2477E5A693FF}"/>
              </a:ext>
            </a:extLst>
          </p:cNvPr>
          <p:cNvSpPr txBox="1"/>
          <p:nvPr/>
        </p:nvSpPr>
        <p:spPr>
          <a:xfrm>
            <a:off x="131519" y="644247"/>
            <a:ext cx="6594953" cy="3539430"/>
          </a:xfrm>
          <a:prstGeom prst="rect">
            <a:avLst/>
          </a:prstGeom>
          <a:noFill/>
        </p:spPr>
        <p:txBody>
          <a:bodyPr wrap="square" rtlCol="0">
            <a:spAutoFit/>
          </a:bodyPr>
          <a:lstStyle/>
          <a:p>
            <a:r>
              <a:rPr lang="en-GB" sz="1400" b="1" dirty="0"/>
              <a:t>Year 5 – Important Notices</a:t>
            </a:r>
            <a:endParaRPr lang="en-GB" sz="1400" dirty="0"/>
          </a:p>
          <a:p>
            <a:r>
              <a:rPr lang="en-GB" sz="1400" dirty="0"/>
              <a:t>A date for the diary, Year 5 will be attending All Saints Catholic Academy on Tuesday 19</a:t>
            </a:r>
            <a:r>
              <a:rPr lang="en-GB" sz="1400" baseline="30000" dirty="0"/>
              <a:t>th</a:t>
            </a:r>
            <a:r>
              <a:rPr lang="en-GB" sz="1400" dirty="0"/>
              <a:t> March to watch the production of Wizard of Oz. The children will need to be dropped at All Saints Catholic Academy for 9:00am, however will return to school for lunchtime and picked up from St. Patricks as normal. A letter will follow closer to the time. </a:t>
            </a:r>
          </a:p>
          <a:p>
            <a:endParaRPr lang="en-GB" sz="1400" dirty="0"/>
          </a:p>
          <a:p>
            <a:r>
              <a:rPr lang="en-GB" sz="1400" dirty="0"/>
              <a:t>Year 5 will be taking part in a technology taster session at All Saints’ Catholic Academy on the 16</a:t>
            </a:r>
            <a:r>
              <a:rPr lang="en-GB" sz="1400" baseline="30000" dirty="0"/>
              <a:t>th</a:t>
            </a:r>
            <a:r>
              <a:rPr lang="en-GB" sz="1400" dirty="0"/>
              <a:t> July. More information about the day will follow closer to the time. </a:t>
            </a:r>
          </a:p>
          <a:p>
            <a:endParaRPr lang="en-GB" sz="1400" dirty="0"/>
          </a:p>
          <a:p>
            <a:r>
              <a:rPr lang="en-GB" sz="1400" b="1" dirty="0"/>
              <a:t>Residential School Trip - </a:t>
            </a:r>
            <a:endParaRPr lang="en-GB" sz="1400" dirty="0"/>
          </a:p>
          <a:p>
            <a:pPr algn="l" rtl="0" fontAlgn="base"/>
            <a:r>
              <a:rPr lang="en-GB" sz="1400" dirty="0"/>
              <a:t>Hathersage will be Monday 25</a:t>
            </a:r>
            <a:r>
              <a:rPr lang="en-GB" sz="1400" baseline="30000" dirty="0"/>
              <a:t>th</a:t>
            </a:r>
            <a:r>
              <a:rPr lang="en-GB" sz="1400" dirty="0"/>
              <a:t> – Wednesday 27th March 2024. W</a:t>
            </a:r>
            <a:r>
              <a:rPr lang="en-GB" sz="1400" b="0" i="0" u="none" strike="noStrike" dirty="0">
                <a:effectLst/>
              </a:rPr>
              <a:t>e really hope all of the Year 5 children will be able to attend, please could you indicate via Arbor if your child will be attending and the final balance to be paid by Monday 18</a:t>
            </a:r>
            <a:r>
              <a:rPr lang="en-GB" sz="1400" b="0" i="0" u="none" strike="noStrike" baseline="30000" dirty="0">
                <a:effectLst/>
              </a:rPr>
              <a:t>th</a:t>
            </a:r>
            <a:r>
              <a:rPr lang="en-GB" sz="1400" b="0" i="0" u="none" strike="noStrike" dirty="0">
                <a:effectLst/>
              </a:rPr>
              <a:t> March.  We are very respectful to everyone’s circumstances and encourage you to speak to Mrs Smedley or Mrs </a:t>
            </a:r>
            <a:r>
              <a:rPr lang="en-GB" sz="1400" b="0" i="0" u="none" strike="noStrike" dirty="0" err="1">
                <a:effectLst/>
              </a:rPr>
              <a:t>Pyatt</a:t>
            </a:r>
            <a:r>
              <a:rPr lang="en-GB" sz="1400" b="0" i="0" u="none" strike="noStrike" dirty="0">
                <a:effectLst/>
              </a:rPr>
              <a:t> should you have queries at all regarding the visit including the payment.  </a:t>
            </a:r>
          </a:p>
          <a:p>
            <a:endParaRPr lang="en-GB" sz="1400" dirty="0"/>
          </a:p>
        </p:txBody>
      </p:sp>
      <p:sp>
        <p:nvSpPr>
          <p:cNvPr id="8" name="TextBox 7">
            <a:extLst>
              <a:ext uri="{FF2B5EF4-FFF2-40B4-BE49-F238E27FC236}">
                <a16:creationId xmlns:a16="http://schemas.microsoft.com/office/drawing/2014/main" id="{23D1727A-6DBB-566F-A191-80B08210133B}"/>
              </a:ext>
            </a:extLst>
          </p:cNvPr>
          <p:cNvSpPr txBox="1"/>
          <p:nvPr/>
        </p:nvSpPr>
        <p:spPr>
          <a:xfrm>
            <a:off x="131522" y="6628336"/>
            <a:ext cx="6594953" cy="3308598"/>
          </a:xfrm>
          <a:prstGeom prst="rect">
            <a:avLst/>
          </a:prstGeom>
          <a:noFill/>
        </p:spPr>
        <p:txBody>
          <a:bodyPr wrap="square" rtlCol="0">
            <a:spAutoFit/>
          </a:bodyPr>
          <a:lstStyle/>
          <a:p>
            <a:r>
              <a:rPr lang="en-GB" sz="1300" b="1" dirty="0"/>
              <a:t>Keeping in touch</a:t>
            </a:r>
          </a:p>
          <a:p>
            <a:r>
              <a:rPr lang="en-US" sz="1300" dirty="0"/>
              <a:t>As parents, you are the first educators of your child and at this school we </a:t>
            </a:r>
            <a:r>
              <a:rPr lang="en-GB" sz="1300" dirty="0"/>
              <a:t>recognise</a:t>
            </a:r>
            <a:r>
              <a:rPr lang="en-US" sz="1300" dirty="0"/>
              <a:t> that the partnership between home and school is fundamental to a child’s success. School staff are always happy to speak to parents during the week before or after school, please just make an appointment through the school office. This year, to support teachers in their workload management, and to ensure that the e-mail system is used in the most appropriate way, parents are asked to use e-mails to teachers only for the sharing of information about your child. Information can also be passed on at the beginning or end of the day, but parents are reminded to keep this brief, or to pass the information on to the school office. Should parents at any point wish to meet with the class teacher, the school office should be contacted, and they will make an appointment in line with the availability of the class teacher and parents. </a:t>
            </a:r>
          </a:p>
          <a:p>
            <a:endParaRPr lang="en-US" sz="1300" dirty="0"/>
          </a:p>
          <a:p>
            <a:r>
              <a:rPr lang="en-US" sz="1300" dirty="0"/>
              <a:t>My email address is:  </a:t>
            </a:r>
            <a:r>
              <a:rPr lang="en-US" sz="1300" dirty="0">
                <a:hlinkClick r:id="rId2"/>
              </a:rPr>
              <a:t>Year5@st-patricksrc.notts.sch.uk</a:t>
            </a:r>
            <a:r>
              <a:rPr lang="en-US" sz="1300" dirty="0"/>
              <a:t> </a:t>
            </a:r>
          </a:p>
          <a:p>
            <a:endParaRPr lang="en-US" sz="1300" dirty="0"/>
          </a:p>
          <a:p>
            <a:r>
              <a:rPr lang="en-US" sz="1300" dirty="0"/>
              <a:t>We will also keep you informed when we have additional adults working in a class or when there are changes to the staff members. </a:t>
            </a:r>
            <a:endParaRPr lang="en-GB" sz="1300" dirty="0"/>
          </a:p>
        </p:txBody>
      </p:sp>
      <p:pic>
        <p:nvPicPr>
          <p:cNvPr id="6" name="Picture 5">
            <a:extLst>
              <a:ext uri="{FF2B5EF4-FFF2-40B4-BE49-F238E27FC236}">
                <a16:creationId xmlns:a16="http://schemas.microsoft.com/office/drawing/2014/main" id="{E9DAA3A5-A194-F140-381B-0A3F1F18B948}"/>
              </a:ext>
            </a:extLst>
          </p:cNvPr>
          <p:cNvPicPr>
            <a:picLocks noChangeAspect="1"/>
          </p:cNvPicPr>
          <p:nvPr/>
        </p:nvPicPr>
        <p:blipFill rotWithShape="1">
          <a:blip r:embed="rId3">
            <a:extLst>
              <a:ext uri="{28A0092B-C50C-407E-A947-70E740481C1C}">
                <a14:useLocalDpi xmlns:a14="http://schemas.microsoft.com/office/drawing/2010/main" val="0"/>
              </a:ext>
            </a:extLst>
          </a:blip>
          <a:srcRect l="13912" t="29948" r="14066" b="28293"/>
          <a:stretch/>
        </p:blipFill>
        <p:spPr>
          <a:xfrm>
            <a:off x="1405322" y="3963011"/>
            <a:ext cx="4047345" cy="2665325"/>
          </a:xfrm>
          <a:prstGeom prst="rect">
            <a:avLst/>
          </a:prstGeom>
        </p:spPr>
      </p:pic>
    </p:spTree>
    <p:extLst>
      <p:ext uri="{BB962C8B-B14F-4D97-AF65-F5344CB8AC3E}">
        <p14:creationId xmlns:p14="http://schemas.microsoft.com/office/powerpoint/2010/main" val="59788896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a29915b9-518e-47a7-bd3d-eec3b623d5c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AE6798F46EF9409B91DB13534A377C" ma:contentTypeVersion="14" ma:contentTypeDescription="Create a new document." ma:contentTypeScope="" ma:versionID="2bf9d4e5d97246c3efb98828a3e94d05">
  <xsd:schema xmlns:xsd="http://www.w3.org/2001/XMLSchema" xmlns:xs="http://www.w3.org/2001/XMLSchema" xmlns:p="http://schemas.microsoft.com/office/2006/metadata/properties" xmlns:ns3="7e20ec35-8b10-46d0-8c49-0e3648dcaa1e" xmlns:ns4="24b9961b-b023-45ca-ba96-e5cad97eff6c" targetNamespace="http://schemas.microsoft.com/office/2006/metadata/properties" ma:root="true" ma:fieldsID="536019ef0f62a2765e03f6c166eafa87" ns3:_="" ns4:_="">
    <xsd:import namespace="7e20ec35-8b10-46d0-8c49-0e3648dcaa1e"/>
    <xsd:import namespace="24b9961b-b023-45ca-ba96-e5cad97eff6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20ec35-8b10-46d0-8c49-0e3648dcaa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4b9961b-b023-45ca-ba96-e5cad97eff6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7e20ec35-8b10-46d0-8c49-0e3648dcaa1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4AB098D-3721-43A7-B922-45369385E8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20ec35-8b10-46d0-8c49-0e3648dcaa1e"/>
    <ds:schemaRef ds:uri="24b9961b-b023-45ca-ba96-e5cad97eff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2ED860E-8E0E-4C5A-9F6D-E720ADA6F7DE}">
  <ds:schemaRefs>
    <ds:schemaRef ds:uri="http://www.w3.org/XML/1998/namespace"/>
    <ds:schemaRef ds:uri="http://schemas.microsoft.com/office/2006/documentManagement/types"/>
    <ds:schemaRef ds:uri="http://purl.org/dc/terms/"/>
    <ds:schemaRef ds:uri="http://schemas.microsoft.com/office/2006/metadata/properties"/>
    <ds:schemaRef ds:uri="http://schemas.openxmlformats.org/package/2006/metadata/core-properties"/>
    <ds:schemaRef ds:uri="http://schemas.microsoft.com/office/infopath/2007/PartnerControls"/>
    <ds:schemaRef ds:uri="http://purl.org/dc/dcmitype/"/>
    <ds:schemaRef ds:uri="24b9961b-b023-45ca-ba96-e5cad97eff6c"/>
    <ds:schemaRef ds:uri="7e20ec35-8b10-46d0-8c49-0e3648dcaa1e"/>
    <ds:schemaRef ds:uri="http://purl.org/dc/elements/1.1/"/>
  </ds:schemaRefs>
</ds:datastoreItem>
</file>

<file path=customXml/itemProps3.xml><?xml version="1.0" encoding="utf-8"?>
<ds:datastoreItem xmlns:ds="http://schemas.openxmlformats.org/officeDocument/2006/customXml" ds:itemID="{BFCA77F0-87EB-45CE-BF3A-5CD39A7367D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937</TotalTime>
  <Words>928</Words>
  <Application>Microsoft Macintosh PowerPoint</Application>
  <PresentationFormat>A4 Paper (210x297 mm)</PresentationFormat>
  <Paragraphs>181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Gill Sans MT</vt:lpstr>
      <vt:lpstr>Office Theme</vt:lpstr>
      <vt:lpstr>Year 5  Class information  2024 Lent Term 2</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6 Class information  2020-2021 Pentecost term 2</dc:title>
  <dc:creator>Clare Pyatt</dc:creator>
  <cp:lastModifiedBy>Ellie-Jayne Pearce</cp:lastModifiedBy>
  <cp:revision>62</cp:revision>
  <dcterms:created xsi:type="dcterms:W3CDTF">2021-03-01T11:31:52Z</dcterms:created>
  <dcterms:modified xsi:type="dcterms:W3CDTF">2024-02-17T18:36:33Z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0x010100F9AE6798F46EF9409B91DB13534A377C</vt:lpwstr>
  </property>
</Properties>
</file>