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60" r:id="rId8"/>
    <p:sldId id="261" r:id="rId9"/>
  </p:sldIdLst>
  <p:sldSz cx="6858000" cy="9906000" type="A4"/>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4103"/>
    <a:srgbClr val="B686DA"/>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361" autoAdjust="0"/>
    <p:restoredTop sz="94660"/>
  </p:normalViewPr>
  <p:slideViewPr>
    <p:cSldViewPr snapToGrid="0">
      <p:cViewPr>
        <p:scale>
          <a:sx n="107" d="100"/>
          <a:sy n="107" d="100"/>
        </p:scale>
        <p:origin x="2088" y="-3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139976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315438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3740597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671181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72118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410947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105461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815440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290786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509977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76B9D2C-66A7-4B86-A859-2F4B78008ADB}" type="datetimeFigureOut">
              <a:rPr lang="en-GB" smtClean="0"/>
              <a:t>22/04/2024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FA0A0E-F88A-40DF-BAF8-1259F2982C77}" type="slidenum">
              <a:rPr lang="en-GB" smtClean="0"/>
              <a:t>‹#›</a:t>
            </a:fld>
            <a:endParaRPr lang="en-GB" dirty="0"/>
          </a:p>
        </p:txBody>
      </p:sp>
    </p:spTree>
    <p:extLst>
      <p:ext uri="{BB962C8B-B14F-4D97-AF65-F5344CB8AC3E}">
        <p14:creationId xmlns:p14="http://schemas.microsoft.com/office/powerpoint/2010/main" val="1578886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76B9D2C-66A7-4B86-A859-2F4B78008ADB}" type="datetimeFigureOut">
              <a:rPr lang="en-GB" smtClean="0"/>
              <a:t>22/04/2024</a:t>
            </a:fld>
            <a:endParaRPr lang="en-GB"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EFA0A0E-F88A-40DF-BAF8-1259F2982C77}" type="slidenum">
              <a:rPr lang="en-GB" smtClean="0"/>
              <a:t>‹#›</a:t>
            </a:fld>
            <a:endParaRPr lang="en-GB" dirty="0"/>
          </a:p>
        </p:txBody>
      </p:sp>
    </p:spTree>
    <p:extLst>
      <p:ext uri="{BB962C8B-B14F-4D97-AF65-F5344CB8AC3E}">
        <p14:creationId xmlns:p14="http://schemas.microsoft.com/office/powerpoint/2010/main" val="2913752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Year5@st-patricksrc.notts.sch.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09835"/>
            <a:ext cx="5829300" cy="3448756"/>
          </a:xfrm>
        </p:spPr>
        <p:txBody>
          <a:bodyPr/>
          <a:lstStyle/>
          <a:p>
            <a:r>
              <a:rPr lang="en-GB" dirty="0">
                <a:latin typeface="Gill Sans MT" panose="020B0502020104020203" pitchFamily="34" charset="77"/>
              </a:rPr>
              <a:t>Year 5 </a:t>
            </a:r>
            <a:br>
              <a:rPr lang="en-GB" dirty="0">
                <a:latin typeface="Gill Sans MT" panose="020B0502020104020203" pitchFamily="34" charset="77"/>
              </a:rPr>
            </a:br>
            <a:r>
              <a:rPr lang="en-GB" dirty="0">
                <a:latin typeface="Gill Sans MT" panose="020B0502020104020203" pitchFamily="34" charset="77"/>
              </a:rPr>
              <a:t>Class information </a:t>
            </a:r>
            <a:br>
              <a:rPr lang="en-GB" dirty="0">
                <a:latin typeface="Gill Sans MT" panose="020B0502020104020203" pitchFamily="34" charset="77"/>
              </a:rPr>
            </a:br>
            <a:r>
              <a:rPr lang="en-GB" dirty="0">
                <a:latin typeface="Gill Sans MT" panose="020B0502020104020203" pitchFamily="34" charset="77"/>
              </a:rPr>
              <a:t>2024</a:t>
            </a:r>
            <a:br>
              <a:rPr lang="en-GB" dirty="0">
                <a:latin typeface="Gill Sans MT" panose="020B0502020104020203" pitchFamily="34" charset="77"/>
              </a:rPr>
            </a:br>
            <a:r>
              <a:rPr lang="en-GB" dirty="0">
                <a:latin typeface="Gill Sans MT" panose="020B0502020104020203" pitchFamily="34" charset="77"/>
              </a:rPr>
              <a:t>Pentecost Term 1</a:t>
            </a:r>
          </a:p>
        </p:txBody>
      </p:sp>
      <p:pic>
        <p:nvPicPr>
          <p:cNvPr id="4" name="Picture 3"/>
          <p:cNvPicPr>
            <a:picLocks noChangeAspect="1"/>
          </p:cNvPicPr>
          <p:nvPr/>
        </p:nvPicPr>
        <p:blipFill>
          <a:blip r:embed="rId2"/>
          <a:stretch>
            <a:fillRect/>
          </a:stretch>
        </p:blipFill>
        <p:spPr>
          <a:xfrm>
            <a:off x="2039880" y="3805737"/>
            <a:ext cx="2778239" cy="3481587"/>
          </a:xfrm>
          <a:prstGeom prst="rect">
            <a:avLst/>
          </a:prstGeom>
        </p:spPr>
      </p:pic>
      <p:sp>
        <p:nvSpPr>
          <p:cNvPr id="3" name="Subtitle 2"/>
          <p:cNvSpPr>
            <a:spLocks noGrp="1"/>
          </p:cNvSpPr>
          <p:nvPr>
            <p:ph type="subTitle" idx="1"/>
          </p:nvPr>
        </p:nvSpPr>
        <p:spPr>
          <a:xfrm>
            <a:off x="1110698" y="7434470"/>
            <a:ext cx="4733511" cy="1372704"/>
          </a:xfrm>
        </p:spPr>
        <p:txBody>
          <a:bodyPr>
            <a:normAutofit/>
          </a:bodyPr>
          <a:lstStyle/>
          <a:p>
            <a:r>
              <a:rPr lang="en-GB" sz="3200" dirty="0">
                <a:latin typeface="Gill Sans MT" panose="020B0502020104020203" pitchFamily="34" charset="77"/>
              </a:rPr>
              <a:t>St Patrick’s Catholic Primary School</a:t>
            </a:r>
          </a:p>
        </p:txBody>
      </p:sp>
      <p:sp>
        <p:nvSpPr>
          <p:cNvPr id="5" name="Rectangle 4">
            <a:extLst>
              <a:ext uri="{FF2B5EF4-FFF2-40B4-BE49-F238E27FC236}">
                <a16:creationId xmlns:a16="http://schemas.microsoft.com/office/drawing/2014/main" id="{84517AFF-7B63-F84E-9BA0-EA806D1AE6C8}"/>
              </a:ext>
            </a:extLst>
          </p:cNvPr>
          <p:cNvSpPr/>
          <p:nvPr/>
        </p:nvSpPr>
        <p:spPr>
          <a:xfrm>
            <a:off x="349135" y="349135"/>
            <a:ext cx="6184669" cy="9260378"/>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773761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02775" y="2340072"/>
            <a:ext cx="5829300" cy="699932"/>
          </a:xfrm>
        </p:spPr>
        <p:txBody>
          <a:bodyPr>
            <a:noAutofit/>
          </a:bodyPr>
          <a:lstStyle/>
          <a:p>
            <a:pPr algn="l">
              <a:lnSpc>
                <a:spcPct val="100000"/>
              </a:lnSpc>
            </a:pPr>
            <a:r>
              <a:rPr lang="en-GB" b="1" dirty="0">
                <a:latin typeface="Gill Sans MT" panose="020B0502020104020203" pitchFamily="34" charset="77"/>
              </a:rPr>
              <a:t>Staff working in Y5</a:t>
            </a:r>
          </a:p>
          <a:p>
            <a:pPr algn="l">
              <a:lnSpc>
                <a:spcPct val="100000"/>
              </a:lnSpc>
            </a:pPr>
            <a:r>
              <a:rPr lang="en-GB" sz="1400" dirty="0">
                <a:latin typeface="Gill Sans MT" panose="020B0502020104020203" pitchFamily="34" charset="77"/>
              </a:rPr>
              <a:t>Miss Pearce and Mrs Kelly</a:t>
            </a:r>
          </a:p>
        </p:txBody>
      </p:sp>
      <p:sp>
        <p:nvSpPr>
          <p:cNvPr id="5" name="Subtitle 2"/>
          <p:cNvSpPr txBox="1">
            <a:spLocks/>
          </p:cNvSpPr>
          <p:nvPr/>
        </p:nvSpPr>
        <p:spPr>
          <a:xfrm>
            <a:off x="514350" y="3665492"/>
            <a:ext cx="5829300" cy="256945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r>
              <a:rPr lang="en-GB" b="1" dirty="0">
                <a:latin typeface="Gill Sans MT" panose="020B0502020104020203" pitchFamily="34" charset="77"/>
              </a:rPr>
              <a:t>What will we be doing this half term? </a:t>
            </a:r>
          </a:p>
          <a:p>
            <a:pPr algn="l"/>
            <a:endParaRPr lang="en-GB" dirty="0">
              <a:latin typeface="Gill Sans MT" panose="020B0502020104020203" pitchFamily="34" charset="77"/>
            </a:endParaRPr>
          </a:p>
          <a:p>
            <a:pPr algn="l"/>
            <a:endParaRPr lang="en-GB" dirty="0">
              <a:latin typeface="Gill Sans MT" panose="020B0502020104020203" pitchFamily="34" charset="77"/>
            </a:endParaRPr>
          </a:p>
          <a:p>
            <a:pPr algn="l"/>
            <a:endParaRPr lang="en-GB" dirty="0">
              <a:latin typeface="Gill Sans MT" panose="020B0502020104020203" pitchFamily="34" charset="77"/>
            </a:endParaRPr>
          </a:p>
        </p:txBody>
      </p:sp>
      <p:graphicFrame>
        <p:nvGraphicFramePr>
          <p:cNvPr id="6" name="Table 5"/>
          <p:cNvGraphicFramePr>
            <a:graphicFrameLocks noGrp="1"/>
          </p:cNvGraphicFramePr>
          <p:nvPr>
            <p:extLst>
              <p:ext uri="{D42A27DB-BD31-4B8C-83A1-F6EECF244321}">
                <p14:modId xmlns:p14="http://schemas.microsoft.com/office/powerpoint/2010/main" val="4172675133"/>
              </p:ext>
            </p:extLst>
          </p:nvPr>
        </p:nvGraphicFramePr>
        <p:xfrm>
          <a:off x="502774" y="4076459"/>
          <a:ext cx="5840874" cy="2185214"/>
        </p:xfrm>
        <a:graphic>
          <a:graphicData uri="http://schemas.openxmlformats.org/drawingml/2006/table">
            <a:tbl>
              <a:tblPr>
                <a:tableStyleId>{5C22544A-7EE6-4342-B048-85BDC9FD1C3A}</a:tableStyleId>
              </a:tblPr>
              <a:tblGrid>
                <a:gridCol w="1946958">
                  <a:extLst>
                    <a:ext uri="{9D8B030D-6E8A-4147-A177-3AD203B41FA5}">
                      <a16:colId xmlns:a16="http://schemas.microsoft.com/office/drawing/2014/main" val="2779605599"/>
                    </a:ext>
                  </a:extLst>
                </a:gridCol>
                <a:gridCol w="1946958">
                  <a:extLst>
                    <a:ext uri="{9D8B030D-6E8A-4147-A177-3AD203B41FA5}">
                      <a16:colId xmlns:a16="http://schemas.microsoft.com/office/drawing/2014/main" val="922544227"/>
                    </a:ext>
                  </a:extLst>
                </a:gridCol>
                <a:gridCol w="1946958">
                  <a:extLst>
                    <a:ext uri="{9D8B030D-6E8A-4147-A177-3AD203B41FA5}">
                      <a16:colId xmlns:a16="http://schemas.microsoft.com/office/drawing/2014/main" val="477874595"/>
                    </a:ext>
                  </a:extLst>
                </a:gridCol>
              </a:tblGrid>
              <a:tr h="383947">
                <a:tc>
                  <a:txBody>
                    <a:bodyPr/>
                    <a:lstStyle/>
                    <a:p>
                      <a:r>
                        <a:rPr lang="en-GB" b="0" dirty="0">
                          <a:latin typeface="Gill Sans MT" panose="020B0502020104020203" pitchFamily="34" charset="77"/>
                        </a:rPr>
                        <a:t>English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b="0" dirty="0">
                          <a:latin typeface="Gill Sans MT" panose="020B0502020104020203" pitchFamily="34" charset="77"/>
                        </a:rPr>
                        <a:t>Maths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b="0" dirty="0">
                          <a:latin typeface="Gill Sans MT" panose="020B0502020104020203" pitchFamily="34" charset="77"/>
                        </a:rPr>
                        <a:t>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975624325"/>
                  </a:ext>
                </a:extLst>
              </a:tr>
              <a:tr h="383947">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dirty="0">
                          <a:latin typeface="Gill Sans MT" panose="020B0502020104020203" pitchFamily="34" charset="77"/>
                        </a:rPr>
                        <a:t>Survivor Titanic by Stephen Davis </a:t>
                      </a:r>
                      <a:endParaRPr lang="en-US"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r>
                        <a:rPr lang="en-US" dirty="0">
                          <a:latin typeface="Gill Sans MT" panose="020B0502020104020203" pitchFamily="34" charset="77"/>
                        </a:rPr>
                        <a:t>Shape </a:t>
                      </a:r>
                    </a:p>
                    <a:p>
                      <a:pPr marL="342900" indent="-342900">
                        <a:buFont typeface="+mj-lt"/>
                        <a:buAutoNum type="arabicPeriod"/>
                      </a:pPr>
                      <a:r>
                        <a:rPr lang="en-US" dirty="0">
                          <a:latin typeface="Gill Sans MT" panose="020B0502020104020203" pitchFamily="34" charset="77"/>
                        </a:rPr>
                        <a:t>Position and Direction</a:t>
                      </a:r>
                    </a:p>
                    <a:p>
                      <a:pPr marL="342900" indent="-342900">
                        <a:buFont typeface="+mj-lt"/>
                        <a:buAutoNum type="arabicPeriod"/>
                      </a:pPr>
                      <a:r>
                        <a:rPr lang="en-US" dirty="0">
                          <a:latin typeface="Gill Sans MT" panose="020B0502020104020203" pitchFamily="34" charset="77"/>
                        </a:rPr>
                        <a:t>Decimals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indent="-342900">
                        <a:buFont typeface="+mj-lt"/>
                        <a:buAutoNum type="arabicPeriod"/>
                      </a:pPr>
                      <a:r>
                        <a:rPr lang="en-GB" dirty="0">
                          <a:latin typeface="Gill Sans MT" panose="020B0502020104020203" pitchFamily="34" charset="77"/>
                        </a:rPr>
                        <a:t>Transformation </a:t>
                      </a:r>
                    </a:p>
                    <a:p>
                      <a:pPr marL="342900" indent="-342900">
                        <a:buFont typeface="+mj-lt"/>
                        <a:buAutoNum type="arabicPeriod"/>
                      </a:pPr>
                      <a:r>
                        <a:rPr lang="en-GB" dirty="0">
                          <a:latin typeface="Gill Sans MT" panose="020B0502020104020203" pitchFamily="34" charset="77"/>
                        </a:rPr>
                        <a:t>Freedom and responsibility </a:t>
                      </a:r>
                      <a:endParaRPr lang="en-US"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0593807"/>
                  </a:ext>
                </a:extLst>
              </a:tr>
              <a:tr h="383947">
                <a:tc>
                  <a:txBody>
                    <a:bodyPr/>
                    <a:lstStyle/>
                    <a:p>
                      <a:r>
                        <a:rPr lang="en-GB" dirty="0">
                          <a:latin typeface="Gill Sans MT" panose="020B0502020104020203" pitchFamily="34" charset="77"/>
                        </a:rPr>
                        <a:t>Science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dirty="0">
                          <a:latin typeface="Gill Sans MT" panose="020B0502020104020203" pitchFamily="34" charset="77"/>
                        </a:rPr>
                        <a:t>Topic –</a:t>
                      </a:r>
                      <a:r>
                        <a:rPr lang="en-GB" baseline="0" dirty="0">
                          <a:latin typeface="Gill Sans MT" panose="020B0502020104020203" pitchFamily="34" charset="77"/>
                        </a:rPr>
                        <a:t> History</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GB" dirty="0">
                          <a:latin typeface="Gill Sans MT" panose="020B0502020104020203" pitchFamily="34" charset="77"/>
                        </a:rPr>
                        <a:t>PE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286051953"/>
                  </a:ext>
                </a:extLst>
              </a:tr>
              <a:tr h="383947">
                <a:tc>
                  <a:txBody>
                    <a:bodyPr/>
                    <a:lstStyle/>
                    <a:p>
                      <a:r>
                        <a:rPr lang="en-GB" dirty="0">
                          <a:latin typeface="Gill Sans MT" panose="020B0502020104020203" pitchFamily="34" charset="77"/>
                        </a:rPr>
                        <a:t>Reproduction and Life cycle of animals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Gill Sans MT" panose="020B0502020104020203" pitchFamily="34" charset="77"/>
                        </a:rPr>
                        <a:t>Journey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dirty="0">
                          <a:latin typeface="Gill Sans MT" panose="020B0502020104020203" pitchFamily="34" charset="77"/>
                        </a:rPr>
                        <a:t>Rounders</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50579823"/>
                  </a:ext>
                </a:extLst>
              </a:tr>
            </a:tbl>
          </a:graphicData>
        </a:graphic>
      </p:graphicFrame>
      <p:sp>
        <p:nvSpPr>
          <p:cNvPr id="7" name="Subtitle 2"/>
          <p:cNvSpPr txBox="1">
            <a:spLocks/>
          </p:cNvSpPr>
          <p:nvPr/>
        </p:nvSpPr>
        <p:spPr>
          <a:xfrm>
            <a:off x="514350" y="6553846"/>
            <a:ext cx="5829300" cy="1464964"/>
          </a:xfrm>
          <a:prstGeom prst="rect">
            <a:avLst/>
          </a:prstGeom>
        </p:spPr>
        <p:txBody>
          <a:bodyPr vert="horz" lIns="91440" tIns="45720" rIns="91440" bIns="45720" rtlCol="0">
            <a:normAutofit fontScale="85000" lnSpcReduction="20000"/>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b="1" dirty="0">
                <a:latin typeface="Gill Sans MT" panose="020B0502020104020203" pitchFamily="34" charset="77"/>
              </a:rPr>
              <a:t>English</a:t>
            </a:r>
          </a:p>
          <a:p>
            <a:pPr algn="l">
              <a:lnSpc>
                <a:spcPct val="100000"/>
              </a:lnSpc>
            </a:pPr>
            <a:r>
              <a:rPr lang="en-GB" sz="1400" dirty="0">
                <a:latin typeface="Gill Sans MT" panose="020B0502020104020203" pitchFamily="34" charset="77"/>
              </a:rPr>
              <a:t>Our class text for this half term is ‘Survivor Titanic’. We will be writing in a range of different styles from Newspaper based on the sinking of the Titanic as well as diary writing focusing on writing from a range of different perspectives. The children will also have a particular focus on spelling and their grammar including: relative clauses and conjunctive adverbs for cause and effect. Also, expanding independent clauses with subordinating clauses – this will require and challenge the children to use all the knowledge they already have from throughout the year to develop their writing style, technique and structure.</a:t>
            </a:r>
          </a:p>
        </p:txBody>
      </p:sp>
      <p:sp>
        <p:nvSpPr>
          <p:cNvPr id="8" name="Subtitle 2"/>
          <p:cNvSpPr txBox="1">
            <a:spLocks/>
          </p:cNvSpPr>
          <p:nvPr/>
        </p:nvSpPr>
        <p:spPr>
          <a:xfrm>
            <a:off x="502775" y="8018810"/>
            <a:ext cx="5829300" cy="2760167"/>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l">
              <a:lnSpc>
                <a:spcPct val="100000"/>
              </a:lnSpc>
            </a:pPr>
            <a:r>
              <a:rPr lang="en-GB" b="1" dirty="0">
                <a:latin typeface="Gill Sans MT" panose="020B0502020104020203" pitchFamily="34" charset="77"/>
              </a:rPr>
              <a:t>Maths</a:t>
            </a:r>
          </a:p>
          <a:p>
            <a:pPr algn="l">
              <a:lnSpc>
                <a:spcPct val="100000"/>
              </a:lnSpc>
            </a:pPr>
            <a:r>
              <a:rPr lang="en-US" sz="1400" dirty="0">
                <a:latin typeface="Gill Sans MT" panose="020B0502020104020203" pitchFamily="34" charset="77"/>
              </a:rPr>
              <a:t>This half term we will be focusing shape, position and direction as well as decimals working within the negative.  The children will focus on different methods used in reason and problem solving allowing the children to continue with their development and build our understanding on the mastery of mathematics.</a:t>
            </a:r>
            <a:endParaRPr lang="en-GB" sz="1400" dirty="0">
              <a:latin typeface="Gill Sans MT" panose="020B0502020104020203" pitchFamily="34" charset="0"/>
            </a:endParaRPr>
          </a:p>
        </p:txBody>
      </p:sp>
      <p:sp>
        <p:nvSpPr>
          <p:cNvPr id="9" name="TextBox 8"/>
          <p:cNvSpPr txBox="1"/>
          <p:nvPr/>
        </p:nvSpPr>
        <p:spPr>
          <a:xfrm>
            <a:off x="458479" y="1140035"/>
            <a:ext cx="5941041" cy="1231106"/>
          </a:xfrm>
          <a:prstGeom prst="rect">
            <a:avLst/>
          </a:prstGeom>
          <a:noFill/>
        </p:spPr>
        <p:txBody>
          <a:bodyPr wrap="square" rtlCol="0">
            <a:spAutoFit/>
          </a:bodyPr>
          <a:lstStyle/>
          <a:p>
            <a:r>
              <a:rPr lang="en-GB" b="1" dirty="0">
                <a:latin typeface="Gill Sans MT" panose="020B0502020104020203" pitchFamily="34" charset="77"/>
              </a:rPr>
              <a:t>What to bring to school </a:t>
            </a:r>
          </a:p>
          <a:p>
            <a:pPr marL="171450" indent="-171450">
              <a:buFont typeface="Arial" panose="020B0604020202020204" pitchFamily="34" charset="0"/>
              <a:buChar char="•"/>
            </a:pPr>
            <a:r>
              <a:rPr lang="en-GB" sz="1400" dirty="0">
                <a:latin typeface="Gill Sans MT" panose="020B0502020104020203" pitchFamily="34" charset="77"/>
              </a:rPr>
              <a:t>2 water bottles containing water</a:t>
            </a:r>
          </a:p>
          <a:p>
            <a:pPr marL="171450" indent="-171450">
              <a:buFont typeface="Arial" panose="020B0604020202020204" pitchFamily="34" charset="0"/>
              <a:buChar char="•"/>
            </a:pPr>
            <a:r>
              <a:rPr lang="en-GB" sz="1400" dirty="0">
                <a:latin typeface="Gill Sans MT" panose="020B0502020104020203" pitchFamily="34" charset="77"/>
              </a:rPr>
              <a:t>Healthy snack - no chocolate bars or sweets if children are seen with these at break times they may be asked to be put away and taken home. </a:t>
            </a:r>
          </a:p>
          <a:p>
            <a:pPr marL="171450" indent="-171450">
              <a:buFont typeface="Arial" panose="020B0604020202020204" pitchFamily="34" charset="0"/>
              <a:buChar char="•"/>
            </a:pPr>
            <a:r>
              <a:rPr lang="en-GB" sz="1400" dirty="0">
                <a:latin typeface="Gill Sans MT" panose="020B0502020104020203" pitchFamily="34" charset="77"/>
              </a:rPr>
              <a:t>Outdoor shoes </a:t>
            </a:r>
          </a:p>
        </p:txBody>
      </p:sp>
      <p:sp>
        <p:nvSpPr>
          <p:cNvPr id="4" name="Rectangle 3">
            <a:extLst>
              <a:ext uri="{FF2B5EF4-FFF2-40B4-BE49-F238E27FC236}">
                <a16:creationId xmlns:a16="http://schemas.microsoft.com/office/drawing/2014/main" id="{E5B16CB0-ADB7-CD4F-985A-B8B69218B86C}"/>
              </a:ext>
            </a:extLst>
          </p:cNvPr>
          <p:cNvSpPr/>
          <p:nvPr/>
        </p:nvSpPr>
        <p:spPr>
          <a:xfrm>
            <a:off x="525925" y="3057800"/>
            <a:ext cx="4769975" cy="584775"/>
          </a:xfrm>
          <a:prstGeom prst="rect">
            <a:avLst/>
          </a:prstGeom>
        </p:spPr>
        <p:txBody>
          <a:bodyPr wrap="square">
            <a:spAutoFit/>
          </a:bodyPr>
          <a:lstStyle/>
          <a:p>
            <a:r>
              <a:rPr lang="en-GB" b="1" dirty="0">
                <a:latin typeface="Gill Sans MT" panose="020B0502020104020203" pitchFamily="34" charset="77"/>
              </a:rPr>
              <a:t>PE Day </a:t>
            </a:r>
          </a:p>
          <a:p>
            <a:r>
              <a:rPr lang="en-GB" sz="1400" dirty="0">
                <a:latin typeface="Gill Sans MT" panose="020B0502020104020203" pitchFamily="34" charset="77"/>
              </a:rPr>
              <a:t>Your child should bring their PE kit on Tuesday and Friday.</a:t>
            </a:r>
            <a:endParaRPr lang="en-GB" sz="1400" b="1" dirty="0">
              <a:latin typeface="Gill Sans MT" panose="020B0502020104020203" pitchFamily="34" charset="77"/>
            </a:endParaRPr>
          </a:p>
        </p:txBody>
      </p:sp>
      <p:sp>
        <p:nvSpPr>
          <p:cNvPr id="10"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Pentecost Term 1 2024</a:t>
            </a:r>
          </a:p>
        </p:txBody>
      </p:sp>
    </p:spTree>
    <p:extLst>
      <p:ext uri="{BB962C8B-B14F-4D97-AF65-F5344CB8AC3E}">
        <p14:creationId xmlns:p14="http://schemas.microsoft.com/office/powerpoint/2010/main" val="196659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54550" y="897930"/>
            <a:ext cx="5829300" cy="9233297"/>
          </a:xfrm>
          <a:prstGeom prst="rect">
            <a:avLst/>
          </a:prstGeom>
          <a:noFill/>
        </p:spPr>
        <p:txBody>
          <a:bodyPr wrap="square" rtlCol="0">
            <a:spAutoFit/>
          </a:bodyPr>
          <a:lstStyle/>
          <a:p>
            <a:r>
              <a:rPr lang="en-GB" dirty="0">
                <a:latin typeface="Gill Sans MT" panose="020B0502020104020203" pitchFamily="34" charset="77"/>
              </a:rPr>
              <a:t>English Vocab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US"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Maths Vocab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RE topic word</a:t>
            </a:r>
          </a:p>
          <a:p>
            <a:r>
              <a:rPr lang="en-GB" dirty="0">
                <a:latin typeface="Gill Sans MT" panose="020B0502020104020203" pitchFamily="34" charset="77"/>
              </a:rPr>
              <a:t>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Science key words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Topic key words </a:t>
            </a: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a:p>
            <a:endParaRPr lang="en-GB" dirty="0">
              <a:latin typeface="Gill Sans MT" panose="020B0502020104020203" pitchFamily="34" charset="77"/>
            </a:endParaRPr>
          </a:p>
        </p:txBody>
      </p:sp>
      <p:graphicFrame>
        <p:nvGraphicFramePr>
          <p:cNvPr id="11" name="Table 10"/>
          <p:cNvGraphicFramePr>
            <a:graphicFrameLocks noGrp="1"/>
          </p:cNvGraphicFramePr>
          <p:nvPr>
            <p:extLst>
              <p:ext uri="{D42A27DB-BD31-4B8C-83A1-F6EECF244321}">
                <p14:modId xmlns:p14="http://schemas.microsoft.com/office/powerpoint/2010/main" val="4274222861"/>
              </p:ext>
            </p:extLst>
          </p:nvPr>
        </p:nvGraphicFramePr>
        <p:xfrm>
          <a:off x="794757" y="1293121"/>
          <a:ext cx="5673262" cy="1244600"/>
        </p:xfrm>
        <a:graphic>
          <a:graphicData uri="http://schemas.openxmlformats.org/drawingml/2006/table">
            <a:tbl>
              <a:tblPr>
                <a:tableStyleId>{5C22544A-7EE6-4342-B048-85BDC9FD1C3A}</a:tableStyleId>
              </a:tblPr>
              <a:tblGrid>
                <a:gridCol w="1398944">
                  <a:extLst>
                    <a:ext uri="{9D8B030D-6E8A-4147-A177-3AD203B41FA5}">
                      <a16:colId xmlns:a16="http://schemas.microsoft.com/office/drawing/2014/main" val="2036518538"/>
                    </a:ext>
                  </a:extLst>
                </a:gridCol>
                <a:gridCol w="1476430">
                  <a:extLst>
                    <a:ext uri="{9D8B030D-6E8A-4147-A177-3AD203B41FA5}">
                      <a16:colId xmlns:a16="http://schemas.microsoft.com/office/drawing/2014/main" val="2896228299"/>
                    </a:ext>
                  </a:extLst>
                </a:gridCol>
                <a:gridCol w="1398944">
                  <a:extLst>
                    <a:ext uri="{9D8B030D-6E8A-4147-A177-3AD203B41FA5}">
                      <a16:colId xmlns:a16="http://schemas.microsoft.com/office/drawing/2014/main" val="1314980792"/>
                    </a:ext>
                  </a:extLst>
                </a:gridCol>
                <a:gridCol w="1398944">
                  <a:extLst>
                    <a:ext uri="{9D8B030D-6E8A-4147-A177-3AD203B41FA5}">
                      <a16:colId xmlns:a16="http://schemas.microsoft.com/office/drawing/2014/main" val="2857556178"/>
                    </a:ext>
                  </a:extLst>
                </a:gridCol>
              </a:tblGrid>
              <a:tr h="370840">
                <a:tc>
                  <a:txBody>
                    <a:bodyPr/>
                    <a:lstStyle/>
                    <a:p>
                      <a:r>
                        <a:rPr lang="en-US" b="0" dirty="0">
                          <a:latin typeface="Gill Sans MT" panose="020B0502020104020203" pitchFamily="34" charset="77"/>
                        </a:rPr>
                        <a:t>Survivor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Conjunctive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Adverbs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Cause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850176522"/>
                  </a:ext>
                </a:extLst>
              </a:tr>
              <a:tr h="370840">
                <a:tc>
                  <a:txBody>
                    <a:bodyPr/>
                    <a:lstStyle/>
                    <a:p>
                      <a:r>
                        <a:rPr lang="en-US" b="0" dirty="0">
                          <a:latin typeface="Gill Sans MT" panose="020B0502020104020203" pitchFamily="34" charset="77"/>
                        </a:rPr>
                        <a:t>Effect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Subordinating conjunction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Independent clause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Information text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1819289851"/>
                  </a:ext>
                </a:extLst>
              </a:tr>
              <a:tr h="370840">
                <a:tc>
                  <a:txBody>
                    <a:bodyPr/>
                    <a:lstStyle/>
                    <a:p>
                      <a:r>
                        <a:rPr lang="en-US" b="0" dirty="0">
                          <a:latin typeface="Gill Sans MT" panose="020B0502020104020203" pitchFamily="34" charset="77"/>
                        </a:rPr>
                        <a:t>Perspective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Diary writing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Titanic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tc>
                  <a:txBody>
                    <a:bodyPr/>
                    <a:lstStyle/>
                    <a:p>
                      <a:r>
                        <a:rPr lang="en-US" b="0" dirty="0">
                          <a:latin typeface="Gill Sans MT" panose="020B0502020104020203" pitchFamily="34" charset="77"/>
                        </a:rPr>
                        <a:t>Grammar </a:t>
                      </a:r>
                      <a:endParaRPr lang="en-GB" b="0"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CC"/>
                    </a:solidFill>
                  </a:tcPr>
                </a:tc>
                <a:extLst>
                  <a:ext uri="{0D108BD9-81ED-4DB2-BD59-A6C34878D82A}">
                    <a16:rowId xmlns:a16="http://schemas.microsoft.com/office/drawing/2014/main" val="3783027259"/>
                  </a:ext>
                </a:extLst>
              </a:tr>
            </a:tbl>
          </a:graphicData>
        </a:graphic>
      </p:graphicFrame>
      <mc:AlternateContent xmlns:mc="http://schemas.openxmlformats.org/markup-compatibility/2006" xmlns:a14="http://schemas.microsoft.com/office/drawing/2010/main">
        <mc:Choice Requires="a14">
          <p:graphicFrame>
            <p:nvGraphicFramePr>
              <p:cNvPr id="12" name="Table 11"/>
              <p:cNvGraphicFramePr>
                <a:graphicFrameLocks noGrp="1"/>
              </p:cNvGraphicFramePr>
              <p:nvPr>
                <p:extLst>
                  <p:ext uri="{D42A27DB-BD31-4B8C-83A1-F6EECF244321}">
                    <p14:modId xmlns:p14="http://schemas.microsoft.com/office/powerpoint/2010/main" val="3728522753"/>
                  </p:ext>
                </p:extLst>
              </p:nvPr>
            </p:nvGraphicFramePr>
            <p:xfrm>
              <a:off x="810585" y="3486271"/>
              <a:ext cx="5673262" cy="1244600"/>
            </p:xfrm>
            <a:graphic>
              <a:graphicData uri="http://schemas.openxmlformats.org/drawingml/2006/table">
                <a:tbl>
                  <a:tblPr>
                    <a:tableStyleId>{5C22544A-7EE6-4342-B048-85BDC9FD1C3A}</a:tableStyleId>
                  </a:tblPr>
                  <a:tblGrid>
                    <a:gridCol w="1396820">
                      <a:extLst>
                        <a:ext uri="{9D8B030D-6E8A-4147-A177-3AD203B41FA5}">
                          <a16:colId xmlns:a16="http://schemas.microsoft.com/office/drawing/2014/main" val="2036518538"/>
                        </a:ext>
                      </a:extLst>
                    </a:gridCol>
                    <a:gridCol w="1396820">
                      <a:extLst>
                        <a:ext uri="{9D8B030D-6E8A-4147-A177-3AD203B41FA5}">
                          <a16:colId xmlns:a16="http://schemas.microsoft.com/office/drawing/2014/main" val="2896228299"/>
                        </a:ext>
                      </a:extLst>
                    </a:gridCol>
                    <a:gridCol w="1482802">
                      <a:extLst>
                        <a:ext uri="{9D8B030D-6E8A-4147-A177-3AD203B41FA5}">
                          <a16:colId xmlns:a16="http://schemas.microsoft.com/office/drawing/2014/main" val="1314980792"/>
                        </a:ext>
                      </a:extLst>
                    </a:gridCol>
                    <a:gridCol w="1396820">
                      <a:extLst>
                        <a:ext uri="{9D8B030D-6E8A-4147-A177-3AD203B41FA5}">
                          <a16:colId xmlns:a16="http://schemas.microsoft.com/office/drawing/2014/main" val="2857556178"/>
                        </a:ext>
                      </a:extLst>
                    </a:gridCol>
                  </a:tblGrid>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Decimal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Shape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Position</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t>Direction </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50176522"/>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Hundredths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Thousandths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Negative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Degrees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19289851"/>
                      </a:ext>
                    </a:extLst>
                  </a:tr>
                  <a:tr h="370840">
                    <a:tc>
                      <a:txBody>
                        <a:bodyPr/>
                        <a:lstStyle/>
                        <a:p>
                          <a:r>
                            <a:rPr lang="en-US" dirty="0">
                              <a:latin typeface="Gill Sans MT" panose="020B0502020104020203" pitchFamily="34" charset="77"/>
                            </a:rPr>
                            <a:t>Compound shape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Polygon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Irregular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14:m>
                            <m:oMathPara xmlns:m="http://schemas.openxmlformats.org/officeDocument/2006/math">
                              <m:oMathParaPr>
                                <m:jc m:val="centerGroup"/>
                              </m:oMathParaPr>
                              <m:oMath xmlns:m="http://schemas.openxmlformats.org/officeDocument/2006/math">
                                <m:r>
                                  <a:rPr lang="en-GB" i="1" smtClean="0">
                                    <a:latin typeface="Cambria Math" panose="02040503050406030204" pitchFamily="18" charset="0"/>
                                    <a:ea typeface="Cambria Math" panose="02040503050406030204" pitchFamily="18" charset="0"/>
                                  </a:rPr>
                                  <m:t>°</m:t>
                                </m:r>
                              </m:oMath>
                            </m:oMathPara>
                          </a14:m>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783027259"/>
                      </a:ext>
                    </a:extLst>
                  </a:tr>
                </a:tbl>
              </a:graphicData>
            </a:graphic>
          </p:graphicFrame>
        </mc:Choice>
        <mc:Fallback xmlns="">
          <p:graphicFrame>
            <p:nvGraphicFramePr>
              <p:cNvPr id="12" name="Table 11"/>
              <p:cNvGraphicFramePr>
                <a:graphicFrameLocks noGrp="1"/>
              </p:cNvGraphicFramePr>
              <p:nvPr>
                <p:extLst>
                  <p:ext uri="{D42A27DB-BD31-4B8C-83A1-F6EECF244321}">
                    <p14:modId xmlns:p14="http://schemas.microsoft.com/office/powerpoint/2010/main" val="3728522753"/>
                  </p:ext>
                </p:extLst>
              </p:nvPr>
            </p:nvGraphicFramePr>
            <p:xfrm>
              <a:off x="810585" y="3486271"/>
              <a:ext cx="5673262" cy="1244600"/>
            </p:xfrm>
            <a:graphic>
              <a:graphicData uri="http://schemas.openxmlformats.org/drawingml/2006/table">
                <a:tbl>
                  <a:tblPr>
                    <a:tableStyleId>{5C22544A-7EE6-4342-B048-85BDC9FD1C3A}</a:tableStyleId>
                  </a:tblPr>
                  <a:tblGrid>
                    <a:gridCol w="1396820">
                      <a:extLst>
                        <a:ext uri="{9D8B030D-6E8A-4147-A177-3AD203B41FA5}">
                          <a16:colId xmlns:a16="http://schemas.microsoft.com/office/drawing/2014/main" val="2036518538"/>
                        </a:ext>
                      </a:extLst>
                    </a:gridCol>
                    <a:gridCol w="1396820">
                      <a:extLst>
                        <a:ext uri="{9D8B030D-6E8A-4147-A177-3AD203B41FA5}">
                          <a16:colId xmlns:a16="http://schemas.microsoft.com/office/drawing/2014/main" val="2896228299"/>
                        </a:ext>
                      </a:extLst>
                    </a:gridCol>
                    <a:gridCol w="1482802">
                      <a:extLst>
                        <a:ext uri="{9D8B030D-6E8A-4147-A177-3AD203B41FA5}">
                          <a16:colId xmlns:a16="http://schemas.microsoft.com/office/drawing/2014/main" val="1314980792"/>
                        </a:ext>
                      </a:extLst>
                    </a:gridCol>
                    <a:gridCol w="1396820">
                      <a:extLst>
                        <a:ext uri="{9D8B030D-6E8A-4147-A177-3AD203B41FA5}">
                          <a16:colId xmlns:a16="http://schemas.microsoft.com/office/drawing/2014/main" val="2857556178"/>
                        </a:ext>
                      </a:extLst>
                    </a:gridCol>
                  </a:tblGrid>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Decimal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Shape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Position</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t>Direction </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50176522"/>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Hundredths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Thousandths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dirty="0">
                              <a:latin typeface="Gill Sans MT" panose="020B0502020104020203" pitchFamily="34" charset="77"/>
                            </a:rPr>
                            <a:t>Negative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Degrees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19289851"/>
                      </a:ext>
                    </a:extLst>
                  </a:tr>
                  <a:tr h="502920">
                    <a:tc>
                      <a:txBody>
                        <a:bodyPr/>
                        <a:lstStyle/>
                        <a:p>
                          <a:r>
                            <a:rPr lang="en-US" dirty="0">
                              <a:latin typeface="Gill Sans MT" panose="020B0502020104020203" pitchFamily="34" charset="77"/>
                            </a:rPr>
                            <a:t>Compound shape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Polygon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dirty="0">
                              <a:latin typeface="Gill Sans MT" panose="020B0502020104020203" pitchFamily="34" charset="77"/>
                            </a:rPr>
                            <a:t>Irregular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stretch>
                            <a:fillRect l="-308182" t="-150000" r="-909" b="-10000"/>
                          </a:stretch>
                        </a:blipFill>
                      </a:tcPr>
                    </a:tc>
                    <a:extLst>
                      <a:ext uri="{0D108BD9-81ED-4DB2-BD59-A6C34878D82A}">
                        <a16:rowId xmlns:a16="http://schemas.microsoft.com/office/drawing/2014/main" val="3783027259"/>
                      </a:ext>
                    </a:extLst>
                  </a:tr>
                </a:tbl>
              </a:graphicData>
            </a:graphic>
          </p:graphicFrame>
        </mc:Fallback>
      </mc:AlternateContent>
      <p:graphicFrame>
        <p:nvGraphicFramePr>
          <p:cNvPr id="13" name="Table 12"/>
          <p:cNvGraphicFramePr>
            <a:graphicFrameLocks noGrp="1"/>
          </p:cNvGraphicFramePr>
          <p:nvPr>
            <p:extLst>
              <p:ext uri="{D42A27DB-BD31-4B8C-83A1-F6EECF244321}">
                <p14:modId xmlns:p14="http://schemas.microsoft.com/office/powerpoint/2010/main" val="2809961181"/>
              </p:ext>
            </p:extLst>
          </p:nvPr>
        </p:nvGraphicFramePr>
        <p:xfrm>
          <a:off x="810583" y="5175129"/>
          <a:ext cx="5673264" cy="741680"/>
        </p:xfrm>
        <a:graphic>
          <a:graphicData uri="http://schemas.openxmlformats.org/drawingml/2006/table">
            <a:tbl>
              <a:tblPr>
                <a:tableStyleId>{5C22544A-7EE6-4342-B048-85BDC9FD1C3A}</a:tableStyleId>
              </a:tblPr>
              <a:tblGrid>
                <a:gridCol w="1418316">
                  <a:extLst>
                    <a:ext uri="{9D8B030D-6E8A-4147-A177-3AD203B41FA5}">
                      <a16:colId xmlns:a16="http://schemas.microsoft.com/office/drawing/2014/main" val="2036518538"/>
                    </a:ext>
                  </a:extLst>
                </a:gridCol>
                <a:gridCol w="1418316">
                  <a:extLst>
                    <a:ext uri="{9D8B030D-6E8A-4147-A177-3AD203B41FA5}">
                      <a16:colId xmlns:a16="http://schemas.microsoft.com/office/drawing/2014/main" val="2896228299"/>
                    </a:ext>
                  </a:extLst>
                </a:gridCol>
                <a:gridCol w="1418316">
                  <a:extLst>
                    <a:ext uri="{9D8B030D-6E8A-4147-A177-3AD203B41FA5}">
                      <a16:colId xmlns:a16="http://schemas.microsoft.com/office/drawing/2014/main" val="1314980792"/>
                    </a:ext>
                  </a:extLst>
                </a:gridCol>
                <a:gridCol w="1418316">
                  <a:extLst>
                    <a:ext uri="{9D8B030D-6E8A-4147-A177-3AD203B41FA5}">
                      <a16:colId xmlns:a16="http://schemas.microsoft.com/office/drawing/2014/main" val="2857556178"/>
                    </a:ext>
                  </a:extLst>
                </a:gridCol>
              </a:tblGrid>
              <a:tr h="370840">
                <a:tc>
                  <a:txBody>
                    <a:bodyPr/>
                    <a:lstStyle/>
                    <a:p>
                      <a:r>
                        <a:rPr lang="en-US" dirty="0">
                          <a:latin typeface="Gill Sans MT" panose="020B0502020104020203" pitchFamily="34" charset="77"/>
                        </a:rPr>
                        <a:t>Transformation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Freedom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Responsibility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Energy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3850176522"/>
                  </a:ext>
                </a:extLst>
              </a:tr>
              <a:tr h="370840">
                <a:tc>
                  <a:txBody>
                    <a:bodyPr/>
                    <a:lstStyle/>
                    <a:p>
                      <a:r>
                        <a:rPr lang="en-US" dirty="0">
                          <a:latin typeface="Gill Sans MT" panose="020B0502020104020203" pitchFamily="34" charset="77"/>
                        </a:rPr>
                        <a:t>Holy spirit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Pentecost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Gift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tc>
                  <a:txBody>
                    <a:bodyPr/>
                    <a:lstStyle/>
                    <a:p>
                      <a:r>
                        <a:rPr lang="en-US" dirty="0">
                          <a:latin typeface="Gill Sans MT" panose="020B0502020104020203" pitchFamily="34" charset="77"/>
                        </a:rPr>
                        <a:t>Reflection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686DA"/>
                    </a:solidFill>
                  </a:tcPr>
                </a:tc>
                <a:extLst>
                  <a:ext uri="{0D108BD9-81ED-4DB2-BD59-A6C34878D82A}">
                    <a16:rowId xmlns:a16="http://schemas.microsoft.com/office/drawing/2014/main" val="1819289851"/>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875716199"/>
              </p:ext>
            </p:extLst>
          </p:nvPr>
        </p:nvGraphicFramePr>
        <p:xfrm>
          <a:off x="826417" y="6592128"/>
          <a:ext cx="5657433" cy="1112520"/>
        </p:xfrm>
        <a:graphic>
          <a:graphicData uri="http://schemas.openxmlformats.org/drawingml/2006/table">
            <a:tbl>
              <a:tblPr>
                <a:tableStyleId>{5C22544A-7EE6-4342-B048-85BDC9FD1C3A}</a:tableStyleId>
              </a:tblPr>
              <a:tblGrid>
                <a:gridCol w="1432705">
                  <a:extLst>
                    <a:ext uri="{9D8B030D-6E8A-4147-A177-3AD203B41FA5}">
                      <a16:colId xmlns:a16="http://schemas.microsoft.com/office/drawing/2014/main" val="2036518538"/>
                    </a:ext>
                  </a:extLst>
                </a:gridCol>
                <a:gridCol w="1554244">
                  <a:extLst>
                    <a:ext uri="{9D8B030D-6E8A-4147-A177-3AD203B41FA5}">
                      <a16:colId xmlns:a16="http://schemas.microsoft.com/office/drawing/2014/main" val="2896228299"/>
                    </a:ext>
                  </a:extLst>
                </a:gridCol>
                <a:gridCol w="1193335">
                  <a:extLst>
                    <a:ext uri="{9D8B030D-6E8A-4147-A177-3AD203B41FA5}">
                      <a16:colId xmlns:a16="http://schemas.microsoft.com/office/drawing/2014/main" val="1314980792"/>
                    </a:ext>
                  </a:extLst>
                </a:gridCol>
                <a:gridCol w="1477149">
                  <a:extLst>
                    <a:ext uri="{9D8B030D-6E8A-4147-A177-3AD203B41FA5}">
                      <a16:colId xmlns:a16="http://schemas.microsoft.com/office/drawing/2014/main" val="2857556178"/>
                    </a:ext>
                  </a:extLst>
                </a:gridCol>
              </a:tblGrid>
              <a:tr h="370840">
                <a:tc>
                  <a:txBody>
                    <a:bodyPr/>
                    <a:lstStyle/>
                    <a:p>
                      <a:r>
                        <a:rPr lang="en-US" dirty="0">
                          <a:latin typeface="Gill Sans MT" panose="020B0502020104020203" pitchFamily="34" charset="77"/>
                        </a:rPr>
                        <a:t>Life cycle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Reproduction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Amphibian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GB" dirty="0">
                          <a:latin typeface="Gill Sans MT" panose="020B0502020104020203" pitchFamily="34" charset="77"/>
                        </a:rPr>
                        <a:t>Mammals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850176522"/>
                  </a:ext>
                </a:extLst>
              </a:tr>
              <a:tr h="370840">
                <a:tc>
                  <a:txBody>
                    <a:bodyPr/>
                    <a:lstStyle/>
                    <a:p>
                      <a:r>
                        <a:rPr lang="en-US" dirty="0">
                          <a:latin typeface="Gill Sans MT" panose="020B0502020104020203" pitchFamily="34" charset="77"/>
                        </a:rPr>
                        <a:t>Insect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Pollination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Stamen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Pistil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819289851"/>
                  </a:ext>
                </a:extLst>
              </a:tr>
              <a:tr h="370840">
                <a:tc>
                  <a:txBody>
                    <a:bodyPr/>
                    <a:lstStyle/>
                    <a:p>
                      <a:r>
                        <a:rPr lang="en-US" dirty="0">
                          <a:latin typeface="Gill Sans MT" panose="020B0502020104020203" pitchFamily="34" charset="77"/>
                        </a:rPr>
                        <a:t>Asexual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Clone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Bulb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r>
                        <a:rPr lang="en-US" dirty="0">
                          <a:latin typeface="Gill Sans MT" panose="020B0502020104020203" pitchFamily="34" charset="77"/>
                        </a:rPr>
                        <a:t>Tuber </a:t>
                      </a:r>
                      <a:endParaRPr lang="en-GB" dirty="0">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783027259"/>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966412837"/>
              </p:ext>
            </p:extLst>
          </p:nvPr>
        </p:nvGraphicFramePr>
        <p:xfrm>
          <a:off x="826416" y="8379967"/>
          <a:ext cx="5657433" cy="1450340"/>
        </p:xfrm>
        <a:graphic>
          <a:graphicData uri="http://schemas.openxmlformats.org/drawingml/2006/table">
            <a:tbl>
              <a:tblPr firstRow="1" bandRow="1">
                <a:tableStyleId>{5C22544A-7EE6-4342-B048-85BDC9FD1C3A}</a:tableStyleId>
              </a:tblPr>
              <a:tblGrid>
                <a:gridCol w="1150055">
                  <a:extLst>
                    <a:ext uri="{9D8B030D-6E8A-4147-A177-3AD203B41FA5}">
                      <a16:colId xmlns:a16="http://schemas.microsoft.com/office/drawing/2014/main" val="993266430"/>
                    </a:ext>
                  </a:extLst>
                </a:gridCol>
                <a:gridCol w="1678662">
                  <a:extLst>
                    <a:ext uri="{9D8B030D-6E8A-4147-A177-3AD203B41FA5}">
                      <a16:colId xmlns:a16="http://schemas.microsoft.com/office/drawing/2014/main" val="3910798640"/>
                    </a:ext>
                  </a:extLst>
                </a:gridCol>
                <a:gridCol w="1414358">
                  <a:extLst>
                    <a:ext uri="{9D8B030D-6E8A-4147-A177-3AD203B41FA5}">
                      <a16:colId xmlns:a16="http://schemas.microsoft.com/office/drawing/2014/main" val="696544870"/>
                    </a:ext>
                  </a:extLst>
                </a:gridCol>
                <a:gridCol w="1414358">
                  <a:extLst>
                    <a:ext uri="{9D8B030D-6E8A-4147-A177-3AD203B41FA5}">
                      <a16:colId xmlns:a16="http://schemas.microsoft.com/office/drawing/2014/main" val="3215351055"/>
                    </a:ext>
                  </a:extLst>
                </a:gridCol>
              </a:tblGrid>
              <a:tr h="370840">
                <a:tc>
                  <a:txBody>
                    <a:bodyPr/>
                    <a:lstStyle/>
                    <a:p>
                      <a:r>
                        <a:rPr lang="en-US" b="0" dirty="0">
                          <a:solidFill>
                            <a:schemeClr val="tx1"/>
                          </a:solidFill>
                          <a:latin typeface="Gill Sans MT" panose="020B0502020104020203" pitchFamily="34" charset="77"/>
                        </a:rPr>
                        <a:t>Journey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Walter Raleigh</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Sir Francis Drake</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Voyage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extLst>
                  <a:ext uri="{0D108BD9-81ED-4DB2-BD59-A6C34878D82A}">
                    <a16:rowId xmlns:a16="http://schemas.microsoft.com/office/drawing/2014/main" val="2085409676"/>
                  </a:ext>
                </a:extLst>
              </a:tr>
              <a:tr h="370840">
                <a:tc>
                  <a:txBody>
                    <a:bodyPr/>
                    <a:lstStyle/>
                    <a:p>
                      <a:r>
                        <a:rPr lang="en-US" b="0" dirty="0">
                          <a:solidFill>
                            <a:schemeClr val="tx1"/>
                          </a:solidFill>
                          <a:latin typeface="Gill Sans MT" panose="020B0502020104020203" pitchFamily="34" charset="77"/>
                        </a:rPr>
                        <a:t>Tudor Time</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Kindertransport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Positive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Negative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extLst>
                  <a:ext uri="{0D108BD9-81ED-4DB2-BD59-A6C34878D82A}">
                    <a16:rowId xmlns:a16="http://schemas.microsoft.com/office/drawing/2014/main" val="818378398"/>
                  </a:ext>
                </a:extLst>
              </a:tr>
              <a:tr h="370840">
                <a:tc>
                  <a:txBody>
                    <a:bodyPr/>
                    <a:lstStyle/>
                    <a:p>
                      <a:r>
                        <a:rPr lang="en-US" b="0" dirty="0">
                          <a:solidFill>
                            <a:schemeClr val="tx1"/>
                          </a:solidFill>
                          <a:latin typeface="Gill Sans MT" panose="020B0502020104020203" pitchFamily="34" charset="77"/>
                        </a:rPr>
                        <a:t>Long term effect</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Refugee </a:t>
                      </a:r>
                    </a:p>
                    <a:p>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Impact </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tc>
                  <a:txBody>
                    <a:bodyPr/>
                    <a:lstStyle/>
                    <a:p>
                      <a:r>
                        <a:rPr lang="en-US" b="0" dirty="0">
                          <a:solidFill>
                            <a:schemeClr val="tx1"/>
                          </a:solidFill>
                          <a:latin typeface="Gill Sans MT" panose="020B0502020104020203" pitchFamily="34" charset="77"/>
                        </a:rPr>
                        <a:t>Know, understand and why</a:t>
                      </a:r>
                      <a:endParaRPr lang="en-GB" b="0" dirty="0">
                        <a:solidFill>
                          <a:schemeClr val="tx1"/>
                        </a:solidFill>
                        <a:latin typeface="Gill Sans MT" panose="020B0502020104020203" pitchFamily="34" charset="77"/>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4103"/>
                    </a:solidFill>
                  </a:tcPr>
                </a:tc>
                <a:extLst>
                  <a:ext uri="{0D108BD9-81ED-4DB2-BD59-A6C34878D82A}">
                    <a16:rowId xmlns:a16="http://schemas.microsoft.com/office/drawing/2014/main" val="2394311571"/>
                  </a:ext>
                </a:extLst>
              </a:tr>
            </a:tbl>
          </a:graphicData>
        </a:graphic>
      </p:graphicFrame>
      <p:sp>
        <p:nvSpPr>
          <p:cNvPr id="16"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2 2024</a:t>
            </a:r>
          </a:p>
        </p:txBody>
      </p:sp>
    </p:spTree>
    <p:extLst>
      <p:ext uri="{BB962C8B-B14F-4D97-AF65-F5344CB8AC3E}">
        <p14:creationId xmlns:p14="http://schemas.microsoft.com/office/powerpoint/2010/main" val="2195269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437322" y="1009981"/>
            <a:ext cx="5829300" cy="369332"/>
          </a:xfrm>
          <a:prstGeom prst="rect">
            <a:avLst/>
          </a:prstGeom>
          <a:noFill/>
        </p:spPr>
        <p:txBody>
          <a:bodyPr wrap="square" rtlCol="0">
            <a:spAutoFit/>
          </a:bodyPr>
          <a:lstStyle/>
          <a:p>
            <a:r>
              <a:rPr lang="en-US" b="1" dirty="0">
                <a:latin typeface="Gill Sans MT" panose="020B0502020104020203" pitchFamily="34" charset="77"/>
              </a:rPr>
              <a:t>Key Events in Y5</a:t>
            </a:r>
            <a:endParaRPr lang="en-GB" b="1" dirty="0">
              <a:latin typeface="Gill Sans MT" panose="020B0502020104020203" pitchFamily="34" charset="77"/>
            </a:endParaRPr>
          </a:p>
        </p:txBody>
      </p:sp>
      <p:graphicFrame>
        <p:nvGraphicFramePr>
          <p:cNvPr id="2" name="Table 1"/>
          <p:cNvGraphicFramePr>
            <a:graphicFrameLocks noGrp="1"/>
          </p:cNvGraphicFramePr>
          <p:nvPr>
            <p:extLst>
              <p:ext uri="{D42A27DB-BD31-4B8C-83A1-F6EECF244321}">
                <p14:modId xmlns:p14="http://schemas.microsoft.com/office/powerpoint/2010/main" val="1454592057"/>
              </p:ext>
            </p:extLst>
          </p:nvPr>
        </p:nvGraphicFramePr>
        <p:xfrm>
          <a:off x="360294" y="1491364"/>
          <a:ext cx="5906328" cy="6400556"/>
        </p:xfrm>
        <a:graphic>
          <a:graphicData uri="http://schemas.openxmlformats.org/drawingml/2006/table">
            <a:tbl>
              <a:tblPr firstRow="1" bandRow="1">
                <a:tableStyleId>{5C22544A-7EE6-4342-B048-85BDC9FD1C3A}</a:tableStyleId>
              </a:tblPr>
              <a:tblGrid>
                <a:gridCol w="1909638">
                  <a:extLst>
                    <a:ext uri="{9D8B030D-6E8A-4147-A177-3AD203B41FA5}">
                      <a16:colId xmlns:a16="http://schemas.microsoft.com/office/drawing/2014/main" val="965799185"/>
                    </a:ext>
                  </a:extLst>
                </a:gridCol>
                <a:gridCol w="2631852">
                  <a:extLst>
                    <a:ext uri="{9D8B030D-6E8A-4147-A177-3AD203B41FA5}">
                      <a16:colId xmlns:a16="http://schemas.microsoft.com/office/drawing/2014/main" val="1915606229"/>
                    </a:ext>
                  </a:extLst>
                </a:gridCol>
                <a:gridCol w="1364838">
                  <a:extLst>
                    <a:ext uri="{9D8B030D-6E8A-4147-A177-3AD203B41FA5}">
                      <a16:colId xmlns:a16="http://schemas.microsoft.com/office/drawing/2014/main" val="1174169838"/>
                    </a:ext>
                  </a:extLst>
                </a:gridCol>
              </a:tblGrid>
              <a:tr h="370840">
                <a:tc>
                  <a:txBody>
                    <a:bodyPr/>
                    <a:lstStyle/>
                    <a:p>
                      <a:r>
                        <a:rPr lang="en-US" dirty="0">
                          <a:solidFill>
                            <a:schemeClr val="tx1"/>
                          </a:solidFill>
                          <a:latin typeface="Gill Sans MT" panose="020B0502020104020203" pitchFamily="34" charset="0"/>
                        </a:rPr>
                        <a:t>Event</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Date and time </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tc>
                  <a:txBody>
                    <a:bodyPr/>
                    <a:lstStyle/>
                    <a:p>
                      <a:r>
                        <a:rPr lang="en-US" dirty="0">
                          <a:solidFill>
                            <a:schemeClr val="tx1"/>
                          </a:solidFill>
                          <a:latin typeface="Gill Sans MT" panose="020B0502020104020203" pitchFamily="34" charset="0"/>
                        </a:rPr>
                        <a:t>Parents</a:t>
                      </a:r>
                      <a:r>
                        <a:rPr lang="en-US" baseline="0" dirty="0">
                          <a:solidFill>
                            <a:schemeClr val="tx1"/>
                          </a:solidFill>
                          <a:latin typeface="Gill Sans MT" panose="020B0502020104020203" pitchFamily="34" charset="0"/>
                        </a:rPr>
                        <a:t> invited?</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686DA"/>
                    </a:solidFill>
                  </a:tcPr>
                </a:tc>
                <a:extLst>
                  <a:ext uri="{0D108BD9-81ED-4DB2-BD59-A6C34878D82A}">
                    <a16:rowId xmlns:a16="http://schemas.microsoft.com/office/drawing/2014/main" val="1589053035"/>
                  </a:ext>
                </a:extLst>
              </a:tr>
              <a:tr h="526928">
                <a:tc>
                  <a:txBody>
                    <a:bodyPr/>
                    <a:lstStyle/>
                    <a:p>
                      <a:r>
                        <a:rPr lang="en-GB" dirty="0">
                          <a:solidFill>
                            <a:schemeClr val="tx1"/>
                          </a:solidFill>
                          <a:latin typeface="Gill Sans MT" panose="020B0502020104020203" pitchFamily="34" charset="0"/>
                        </a:rPr>
                        <a:t>Landing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16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April – 2:45pm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64583479"/>
                  </a:ext>
                </a:extLst>
              </a:tr>
              <a:tr h="526928">
                <a:tc>
                  <a:txBody>
                    <a:bodyPr/>
                    <a:lstStyle/>
                    <a:p>
                      <a:r>
                        <a:rPr lang="en-US" dirty="0">
                          <a:solidFill>
                            <a:schemeClr val="tx1"/>
                          </a:solidFill>
                          <a:latin typeface="Gill Sans MT" panose="020B0502020104020203" pitchFamily="34" charset="0"/>
                        </a:rPr>
                        <a:t>Aspiration week </a:t>
                      </a:r>
                    </a:p>
                    <a:p>
                      <a:r>
                        <a:rPr lang="en-US" sz="1100" dirty="0">
                          <a:solidFill>
                            <a:schemeClr val="tx1"/>
                          </a:solidFill>
                          <a:latin typeface="Gill Sans MT" panose="020B0502020104020203" pitchFamily="34" charset="0"/>
                        </a:rPr>
                        <a:t>Parents to come and discuss their jobs</a:t>
                      </a:r>
                      <a:endParaRPr lang="en-GB" sz="1100"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22</a:t>
                      </a:r>
                      <a:r>
                        <a:rPr lang="en-GB" baseline="30000" dirty="0">
                          <a:solidFill>
                            <a:schemeClr val="tx1"/>
                          </a:solidFill>
                          <a:latin typeface="Gill Sans MT" panose="020B0502020104020203" pitchFamily="34" charset="0"/>
                        </a:rPr>
                        <a:t>nd</a:t>
                      </a:r>
                      <a:r>
                        <a:rPr lang="en-GB" dirty="0">
                          <a:solidFill>
                            <a:schemeClr val="tx1"/>
                          </a:solidFill>
                          <a:latin typeface="Gill Sans MT" panose="020B0502020104020203" pitchFamily="34" charset="0"/>
                        </a:rPr>
                        <a:t> April – All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dirty="0">
                          <a:solidFill>
                            <a:schemeClr val="tx1"/>
                          </a:solidFill>
                          <a:latin typeface="Gill Sans MT" panose="020B0502020104020203" pitchFamily="34" charset="0"/>
                        </a:rPr>
                        <a:t>Yes</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44089571"/>
                  </a:ext>
                </a:extLst>
              </a:tr>
              <a:tr h="526928">
                <a:tc>
                  <a:txBody>
                    <a:bodyPr/>
                    <a:lstStyle/>
                    <a:p>
                      <a:r>
                        <a:rPr lang="en-GB" dirty="0">
                          <a:solidFill>
                            <a:schemeClr val="tx1"/>
                          </a:solidFill>
                          <a:latin typeface="Gill Sans MT" panose="020B0502020104020203" pitchFamily="34" charset="0"/>
                        </a:rPr>
                        <a:t>Celebration of the word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29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April – 9:00am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35899249"/>
                  </a:ext>
                </a:extLst>
              </a:tr>
              <a:tr h="370840">
                <a:tc>
                  <a:txBody>
                    <a:bodyPr/>
                    <a:lstStyle/>
                    <a:p>
                      <a:r>
                        <a:rPr lang="en-GB" dirty="0" err="1">
                          <a:solidFill>
                            <a:schemeClr val="tx1"/>
                          </a:solidFill>
                          <a:latin typeface="Gill Sans MT" panose="020B0502020104020203" pitchFamily="34" charset="0"/>
                        </a:rPr>
                        <a:t>Ascentation</a:t>
                      </a:r>
                      <a:r>
                        <a:rPr lang="en-GB" dirty="0">
                          <a:solidFill>
                            <a:schemeClr val="tx1"/>
                          </a:solidFill>
                          <a:latin typeface="Gill Sans MT" panose="020B0502020104020203" pitchFamily="34" charset="0"/>
                        </a:rPr>
                        <a:t> Mass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9</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May – 2:15pm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02323983"/>
                  </a:ext>
                </a:extLst>
              </a:tr>
              <a:tr h="370840">
                <a:tc>
                  <a:txBody>
                    <a:bodyPr/>
                    <a:lstStyle/>
                    <a:p>
                      <a:r>
                        <a:rPr lang="en-GB" dirty="0">
                          <a:solidFill>
                            <a:schemeClr val="tx1"/>
                          </a:solidFill>
                          <a:latin typeface="Gill Sans MT" panose="020B0502020104020203" pitchFamily="34" charset="0"/>
                        </a:rPr>
                        <a:t>Mass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4</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June – 9:00am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4700511"/>
                  </a:ext>
                </a:extLst>
              </a:tr>
              <a:tr h="370840">
                <a:tc>
                  <a:txBody>
                    <a:bodyPr/>
                    <a:lstStyle/>
                    <a:p>
                      <a:r>
                        <a:rPr lang="en-GB" dirty="0">
                          <a:solidFill>
                            <a:schemeClr val="tx1"/>
                          </a:solidFill>
                          <a:latin typeface="Gill Sans MT" panose="020B0502020104020203" pitchFamily="34" charset="0"/>
                        </a:rPr>
                        <a:t>Tennis Festival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Wednesday 5</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June – TBC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59187075"/>
                  </a:ext>
                </a:extLst>
              </a:tr>
              <a:tr h="370840">
                <a:tc>
                  <a:txBody>
                    <a:bodyPr/>
                    <a:lstStyle/>
                    <a:p>
                      <a:r>
                        <a:rPr lang="en-GB" dirty="0">
                          <a:solidFill>
                            <a:schemeClr val="tx1"/>
                          </a:solidFill>
                          <a:latin typeface="Gill Sans MT" panose="020B0502020104020203" pitchFamily="34" charset="0"/>
                        </a:rPr>
                        <a:t>Sports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20</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June – 13:30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95580561"/>
                  </a:ext>
                </a:extLst>
              </a:tr>
              <a:tr h="370840">
                <a:tc>
                  <a:txBody>
                    <a:bodyPr/>
                    <a:lstStyle/>
                    <a:p>
                      <a:r>
                        <a:rPr lang="en-GB" dirty="0">
                          <a:solidFill>
                            <a:schemeClr val="tx1"/>
                          </a:solidFill>
                          <a:latin typeface="Gill Sans MT" panose="020B0502020104020203" pitchFamily="34" charset="0"/>
                        </a:rPr>
                        <a:t>Inset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21st June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41198168"/>
                  </a:ext>
                </a:extLst>
              </a:tr>
              <a:tr h="370840">
                <a:tc>
                  <a:txBody>
                    <a:bodyPr/>
                    <a:lstStyle/>
                    <a:p>
                      <a:r>
                        <a:rPr lang="en-GB" dirty="0">
                          <a:solidFill>
                            <a:schemeClr val="tx1"/>
                          </a:solidFill>
                          <a:latin typeface="Gill Sans MT" panose="020B0502020104020203" pitchFamily="34" charset="0"/>
                        </a:rPr>
                        <a:t>Whole School Mass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25</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June – 9:00am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6251916"/>
                  </a:ext>
                </a:extLst>
              </a:tr>
              <a:tr h="370840">
                <a:tc>
                  <a:txBody>
                    <a:bodyPr/>
                    <a:lstStyle/>
                    <a:p>
                      <a:r>
                        <a:rPr lang="en-GB" dirty="0">
                          <a:solidFill>
                            <a:schemeClr val="tx1"/>
                          </a:solidFill>
                          <a:latin typeface="Gill Sans MT" panose="020B0502020104020203" pitchFamily="34" charset="0"/>
                        </a:rPr>
                        <a:t>Come and See Assembly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Thursday 27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June – 9:00am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55408058"/>
                  </a:ext>
                </a:extLst>
              </a:tr>
              <a:tr h="370840">
                <a:tc>
                  <a:txBody>
                    <a:bodyPr/>
                    <a:lstStyle/>
                    <a:p>
                      <a:r>
                        <a:rPr lang="en-GB" dirty="0">
                          <a:solidFill>
                            <a:schemeClr val="tx1"/>
                          </a:solidFill>
                          <a:latin typeface="Gill Sans MT" panose="020B0502020104020203" pitchFamily="34" charset="0"/>
                        </a:rPr>
                        <a:t>Transition day to All Saints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Monday 8</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July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923412"/>
                  </a:ext>
                </a:extLst>
              </a:tr>
              <a:tr h="370840">
                <a:tc>
                  <a:txBody>
                    <a:bodyPr/>
                    <a:lstStyle/>
                    <a:p>
                      <a:r>
                        <a:rPr lang="en-GB" dirty="0">
                          <a:solidFill>
                            <a:schemeClr val="tx1"/>
                          </a:solidFill>
                          <a:latin typeface="Gill Sans MT" panose="020B0502020104020203" pitchFamily="34" charset="0"/>
                        </a:rPr>
                        <a:t>Tester day at All Saints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Tuesday 16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July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No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73248359"/>
                  </a:ext>
                </a:extLst>
              </a:tr>
              <a:tr h="370840">
                <a:tc>
                  <a:txBody>
                    <a:bodyPr/>
                    <a:lstStyle/>
                    <a:p>
                      <a:r>
                        <a:rPr lang="en-GB" dirty="0">
                          <a:solidFill>
                            <a:schemeClr val="tx1"/>
                          </a:solidFill>
                          <a:latin typeface="Gill Sans MT" panose="020B0502020104020203" pitchFamily="34" charset="0"/>
                        </a:rPr>
                        <a:t>Celebration of Learning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Wednesday 17</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July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7268392"/>
                  </a:ext>
                </a:extLst>
              </a:tr>
              <a:tr h="370840">
                <a:tc>
                  <a:txBody>
                    <a:bodyPr/>
                    <a:lstStyle/>
                    <a:p>
                      <a:r>
                        <a:rPr lang="en-GB" dirty="0">
                          <a:solidFill>
                            <a:schemeClr val="tx1"/>
                          </a:solidFill>
                          <a:latin typeface="Gill Sans MT" panose="020B0502020104020203" pitchFamily="34" charset="0"/>
                        </a:rPr>
                        <a:t>Break up for Summer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dirty="0">
                          <a:solidFill>
                            <a:schemeClr val="tx1"/>
                          </a:solidFill>
                          <a:latin typeface="Gill Sans MT" panose="020B0502020104020203" pitchFamily="34" charset="0"/>
                        </a:rPr>
                        <a:t>Friday 26</a:t>
                      </a:r>
                      <a:r>
                        <a:rPr lang="en-GB" baseline="30000" dirty="0">
                          <a:solidFill>
                            <a:schemeClr val="tx1"/>
                          </a:solidFill>
                          <a:latin typeface="Gill Sans MT" panose="020B0502020104020203" pitchFamily="34" charset="0"/>
                        </a:rPr>
                        <a:t>th</a:t>
                      </a:r>
                      <a:r>
                        <a:rPr lang="en-GB" dirty="0">
                          <a:solidFill>
                            <a:schemeClr val="tx1"/>
                          </a:solidFill>
                          <a:latin typeface="Gill Sans MT" panose="020B0502020104020203" pitchFamily="34" charset="0"/>
                        </a:rPr>
                        <a:t> July – All Day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GB">
                          <a:solidFill>
                            <a:schemeClr val="tx1"/>
                          </a:solidFill>
                          <a:latin typeface="Gill Sans MT" panose="020B0502020104020203" pitchFamily="34" charset="0"/>
                        </a:rPr>
                        <a:t>No </a:t>
                      </a:r>
                      <a:endParaRPr lang="en-GB" dirty="0">
                        <a:solidFill>
                          <a:schemeClr val="tx1"/>
                        </a:solidFill>
                        <a:latin typeface="Gill Sans MT" panose="020B050202010402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8054802"/>
                  </a:ext>
                </a:extLst>
              </a:tr>
            </a:tbl>
          </a:graphicData>
        </a:graphic>
      </p:graphicFrame>
      <p:sp>
        <p:nvSpPr>
          <p:cNvPr id="5" name="Title 1">
            <a:extLst>
              <a:ext uri="{FF2B5EF4-FFF2-40B4-BE49-F238E27FC236}">
                <a16:creationId xmlns:a16="http://schemas.microsoft.com/office/drawing/2014/main" id="{3F47BF5B-6268-D048-B85B-560CC3EF6DA3}"/>
              </a:ext>
            </a:extLst>
          </p:cNvPr>
          <p:cNvSpPr txBox="1">
            <a:spLocks/>
          </p:cNvSpPr>
          <p:nvPr/>
        </p:nvSpPr>
        <p:spPr>
          <a:xfrm>
            <a:off x="514350" y="341339"/>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Term 2 2024</a:t>
            </a:r>
          </a:p>
        </p:txBody>
      </p:sp>
    </p:spTree>
    <p:extLst>
      <p:ext uri="{BB962C8B-B14F-4D97-AF65-F5344CB8AC3E}">
        <p14:creationId xmlns:p14="http://schemas.microsoft.com/office/powerpoint/2010/main" val="179198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47BF5B-6268-D048-B85B-560CC3EF6DA3}"/>
              </a:ext>
            </a:extLst>
          </p:cNvPr>
          <p:cNvSpPr txBox="1">
            <a:spLocks/>
          </p:cNvSpPr>
          <p:nvPr/>
        </p:nvSpPr>
        <p:spPr>
          <a:xfrm>
            <a:off x="514348" y="183556"/>
            <a:ext cx="5829300" cy="556591"/>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3200" dirty="0">
                <a:latin typeface="Gill Sans MT" panose="020B0502020104020203" pitchFamily="34" charset="77"/>
              </a:rPr>
              <a:t>Year 5 Lent </a:t>
            </a:r>
            <a:r>
              <a:rPr lang="en-GB" sz="3200">
                <a:latin typeface="Gill Sans MT" panose="020B0502020104020203" pitchFamily="34" charset="77"/>
              </a:rPr>
              <a:t>Term 2024</a:t>
            </a:r>
            <a:endParaRPr lang="en-GB" sz="3200" dirty="0">
              <a:latin typeface="Gill Sans MT" panose="020B0502020104020203" pitchFamily="34" charset="77"/>
            </a:endParaRPr>
          </a:p>
        </p:txBody>
      </p:sp>
      <p:sp>
        <p:nvSpPr>
          <p:cNvPr id="3" name="TextBox 2">
            <a:extLst>
              <a:ext uri="{FF2B5EF4-FFF2-40B4-BE49-F238E27FC236}">
                <a16:creationId xmlns:a16="http://schemas.microsoft.com/office/drawing/2014/main" id="{6ADF5A96-28DC-DF78-E8D8-2477E5A693FF}"/>
              </a:ext>
            </a:extLst>
          </p:cNvPr>
          <p:cNvSpPr txBox="1"/>
          <p:nvPr/>
        </p:nvSpPr>
        <p:spPr>
          <a:xfrm>
            <a:off x="131519" y="644247"/>
            <a:ext cx="6594953" cy="1815882"/>
          </a:xfrm>
          <a:prstGeom prst="rect">
            <a:avLst/>
          </a:prstGeom>
          <a:noFill/>
        </p:spPr>
        <p:txBody>
          <a:bodyPr wrap="square" rtlCol="0">
            <a:spAutoFit/>
          </a:bodyPr>
          <a:lstStyle/>
          <a:p>
            <a:r>
              <a:rPr lang="en-GB" sz="1400" b="1" dirty="0"/>
              <a:t>Year 5 – Important Notices</a:t>
            </a:r>
            <a:endParaRPr lang="en-GB" sz="1400" dirty="0"/>
          </a:p>
          <a:p>
            <a:r>
              <a:rPr lang="en-GB" sz="1400" dirty="0"/>
              <a:t>Year 5 will be having a transition day to All Saints Monday 8</a:t>
            </a:r>
            <a:r>
              <a:rPr lang="en-GB" sz="1400" baseline="30000" dirty="0"/>
              <a:t>th</a:t>
            </a:r>
            <a:r>
              <a:rPr lang="en-GB" sz="1400" dirty="0"/>
              <a:t> July 2024, they will be able to have a look around the school and take part in some activities. More information about this day will follow closer to the time.</a:t>
            </a:r>
          </a:p>
          <a:p>
            <a:endParaRPr lang="en-GB" sz="1400" dirty="0"/>
          </a:p>
          <a:p>
            <a:r>
              <a:rPr lang="en-GB" sz="1400" dirty="0"/>
              <a:t>Year 5 will be taking part in a technology taster session at All Saints’ Catholic Academy on the 16</a:t>
            </a:r>
            <a:r>
              <a:rPr lang="en-GB" sz="1400" baseline="30000" dirty="0"/>
              <a:t>th</a:t>
            </a:r>
            <a:r>
              <a:rPr lang="en-GB" sz="1400" dirty="0"/>
              <a:t> July. More information about the day will follow closer to the time. </a:t>
            </a:r>
          </a:p>
          <a:p>
            <a:endParaRPr lang="en-GB" sz="1400" dirty="0"/>
          </a:p>
        </p:txBody>
      </p:sp>
      <p:sp>
        <p:nvSpPr>
          <p:cNvPr id="8" name="TextBox 7">
            <a:extLst>
              <a:ext uri="{FF2B5EF4-FFF2-40B4-BE49-F238E27FC236}">
                <a16:creationId xmlns:a16="http://schemas.microsoft.com/office/drawing/2014/main" id="{23D1727A-6DBB-566F-A191-80B08210133B}"/>
              </a:ext>
            </a:extLst>
          </p:cNvPr>
          <p:cNvSpPr txBox="1"/>
          <p:nvPr/>
        </p:nvSpPr>
        <p:spPr>
          <a:xfrm>
            <a:off x="131522" y="6628336"/>
            <a:ext cx="6594953" cy="3308598"/>
          </a:xfrm>
          <a:prstGeom prst="rect">
            <a:avLst/>
          </a:prstGeom>
          <a:noFill/>
        </p:spPr>
        <p:txBody>
          <a:bodyPr wrap="square" rtlCol="0">
            <a:spAutoFit/>
          </a:bodyPr>
          <a:lstStyle/>
          <a:p>
            <a:r>
              <a:rPr lang="en-GB" sz="1300" b="1" dirty="0"/>
              <a:t>Keeping in touch</a:t>
            </a:r>
          </a:p>
          <a:p>
            <a:r>
              <a:rPr lang="en-US" sz="1300" dirty="0"/>
              <a:t>As parents, you are the first educators of your child and at this school we </a:t>
            </a:r>
            <a:r>
              <a:rPr lang="en-GB" sz="1300" dirty="0"/>
              <a:t>recognise</a:t>
            </a:r>
            <a:r>
              <a:rPr lang="en-US" sz="1300" dirty="0"/>
              <a:t> that the partnership between home and school is fundamental to a child’s success. School staff are always happy to speak to parents during the week before or after school, please just make an appointment through the school office. This year, to support teachers in their workload management, and to ensure that the e-mail system is used in the most appropriate way, parents are asked to use e-mails to teachers only for the sharing of information about your child. Information can also be passed on at the beginning or end of the day, but parents are reminded to keep this brief, or to pass the information on to the school office. Should parents at any point wish to meet with the class teacher, the school office should be contacted, and they will make an appointment in line with the availability of the class teacher and parents. </a:t>
            </a:r>
          </a:p>
          <a:p>
            <a:endParaRPr lang="en-US" sz="1300" dirty="0"/>
          </a:p>
          <a:p>
            <a:r>
              <a:rPr lang="en-US" sz="1300" dirty="0"/>
              <a:t>My email address is:  </a:t>
            </a:r>
            <a:r>
              <a:rPr lang="en-US" sz="1300" dirty="0">
                <a:hlinkClick r:id="rId2"/>
              </a:rPr>
              <a:t>Year5@st-patricksrc.notts.sch.uk</a:t>
            </a:r>
            <a:r>
              <a:rPr lang="en-US" sz="1300" dirty="0"/>
              <a:t> </a:t>
            </a:r>
          </a:p>
          <a:p>
            <a:endParaRPr lang="en-US" sz="1300" dirty="0"/>
          </a:p>
          <a:p>
            <a:r>
              <a:rPr lang="en-US" sz="1300" dirty="0"/>
              <a:t>We will also keep you informed when we have additional adults working in a class or when there are changes to the staff members. </a:t>
            </a:r>
            <a:endParaRPr lang="en-GB" sz="1300" dirty="0"/>
          </a:p>
        </p:txBody>
      </p:sp>
      <p:pic>
        <p:nvPicPr>
          <p:cNvPr id="6" name="Picture 5">
            <a:extLst>
              <a:ext uri="{FF2B5EF4-FFF2-40B4-BE49-F238E27FC236}">
                <a16:creationId xmlns:a16="http://schemas.microsoft.com/office/drawing/2014/main" id="{E9DAA3A5-A194-F140-381B-0A3F1F18B948}"/>
              </a:ext>
            </a:extLst>
          </p:cNvPr>
          <p:cNvPicPr>
            <a:picLocks noChangeAspect="1"/>
          </p:cNvPicPr>
          <p:nvPr/>
        </p:nvPicPr>
        <p:blipFill rotWithShape="1">
          <a:blip r:embed="rId3">
            <a:extLst>
              <a:ext uri="{28A0092B-C50C-407E-A947-70E740481C1C}">
                <a14:useLocalDpi xmlns:a14="http://schemas.microsoft.com/office/drawing/2010/main" val="0"/>
              </a:ext>
            </a:extLst>
          </a:blip>
          <a:srcRect l="13912" t="29948" r="14066" b="28293"/>
          <a:stretch/>
        </p:blipFill>
        <p:spPr>
          <a:xfrm>
            <a:off x="240665" y="2460129"/>
            <a:ext cx="6333390" cy="4170769"/>
          </a:xfrm>
          <a:prstGeom prst="rect">
            <a:avLst/>
          </a:prstGeom>
        </p:spPr>
      </p:pic>
    </p:spTree>
    <p:extLst>
      <p:ext uri="{BB962C8B-B14F-4D97-AF65-F5344CB8AC3E}">
        <p14:creationId xmlns:p14="http://schemas.microsoft.com/office/powerpoint/2010/main" val="5978889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29915b9-518e-47a7-bd3d-eec3b623d5c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AE6798F46EF9409B91DB13534A377C" ma:contentTypeVersion="14" ma:contentTypeDescription="Create a new document." ma:contentTypeScope="" ma:versionID="2bf9d4e5d97246c3efb98828a3e94d05">
  <xsd:schema xmlns:xsd="http://www.w3.org/2001/XMLSchema" xmlns:xs="http://www.w3.org/2001/XMLSchema" xmlns:p="http://schemas.microsoft.com/office/2006/metadata/properties" xmlns:ns3="7e20ec35-8b10-46d0-8c49-0e3648dcaa1e" xmlns:ns4="24b9961b-b023-45ca-ba96-e5cad97eff6c" targetNamespace="http://schemas.microsoft.com/office/2006/metadata/properties" ma:root="true" ma:fieldsID="536019ef0f62a2765e03f6c166eafa87" ns3:_="" ns4:_="">
    <xsd:import namespace="7e20ec35-8b10-46d0-8c49-0e3648dcaa1e"/>
    <xsd:import namespace="24b9961b-b023-45ca-ba96-e5cad97eff6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20ec35-8b10-46d0-8c49-0e3648dcaa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4b9961b-b023-45ca-ba96-e5cad97eff6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7e20ec35-8b10-46d0-8c49-0e3648dcaa1e" xsi:nil="true"/>
  </documentManagement>
</p:properties>
</file>

<file path=customXml/itemProps1.xml><?xml version="1.0" encoding="utf-8"?>
<ds:datastoreItem xmlns:ds="http://schemas.openxmlformats.org/officeDocument/2006/customXml" ds:itemID="{BFCA77F0-87EB-45CE-BF3A-5CD39A7367D8}">
  <ds:schemaRefs>
    <ds:schemaRef ds:uri="http://schemas.microsoft.com/sharepoint/v3/contenttype/forms"/>
  </ds:schemaRefs>
</ds:datastoreItem>
</file>

<file path=customXml/itemProps2.xml><?xml version="1.0" encoding="utf-8"?>
<ds:datastoreItem xmlns:ds="http://schemas.openxmlformats.org/officeDocument/2006/customXml" ds:itemID="{44AB098D-3721-43A7-B922-45369385E8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20ec35-8b10-46d0-8c49-0e3648dcaa1e"/>
    <ds:schemaRef ds:uri="24b9961b-b023-45ca-ba96-e5cad97eff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ED860E-8E0E-4C5A-9F6D-E720ADA6F7DE}">
  <ds:schemaRefs>
    <ds:schemaRef ds:uri="http://www.w3.org/XML/1998/namespace"/>
    <ds:schemaRef ds:uri="http://schemas.microsoft.com/office/2006/documentManagement/types"/>
    <ds:schemaRef ds:uri="http://purl.org/dc/terms/"/>
    <ds:schemaRef ds:uri="http://schemas.microsoft.com/office/2006/metadata/properties"/>
    <ds:schemaRef ds:uri="http://schemas.openxmlformats.org/package/2006/metadata/core-properties"/>
    <ds:schemaRef ds:uri="http://schemas.microsoft.com/office/infopath/2007/PartnerControls"/>
    <ds:schemaRef ds:uri="http://purl.org/dc/dcmitype/"/>
    <ds:schemaRef ds:uri="24b9961b-b023-45ca-ba96-e5cad97eff6c"/>
    <ds:schemaRef ds:uri="7e20ec35-8b10-46d0-8c49-0e3648dcaa1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1165</TotalTime>
  <Words>843</Words>
  <Application>Microsoft Macintosh PowerPoint</Application>
  <PresentationFormat>A4 Paper (210x297 mm)</PresentationFormat>
  <Paragraphs>179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Cambria Math</vt:lpstr>
      <vt:lpstr>Gill Sans MT</vt:lpstr>
      <vt:lpstr>Office Theme</vt:lpstr>
      <vt:lpstr>Year 5  Class information  2024 Pentecost Term 1</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6 Class information  2020-2021 Pentecost term 2</dc:title>
  <dc:creator>Clare Pyatt</dc:creator>
  <cp:lastModifiedBy>Ellie-Jayne Pearce</cp:lastModifiedBy>
  <cp:revision>65</cp:revision>
  <dcterms:created xsi:type="dcterms:W3CDTF">2021-03-01T11:31:52Z</dcterms:created>
  <dcterms:modified xsi:type="dcterms:W3CDTF">2024-04-22T18:21:49Z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0x010100F9AE6798F46EF9409B91DB13534A377C</vt:lpwstr>
  </property>
</Properties>
</file>