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x="7556500" cy="10693400"/>
  <p:notesSz cx="6858000" cy="9144000"/>
  <p:embeddedFontLst>
    <p:embeddedFont>
      <p:font typeface="Aileron" panose="020B0604020202020204" charset="0"/>
      <p:regular r:id="rId20"/>
    </p:embeddedFont>
    <p:embeddedFont>
      <p:font typeface="Canva Sans" panose="020B0604020202020204" charset="0"/>
      <p:regular r:id="rId21"/>
    </p:embeddedFont>
    <p:embeddedFont>
      <p:font typeface="Edu SA Beginner" panose="020B0604020202020204" charset="0"/>
      <p:regular r:id="rId22"/>
      <p:bold r:id="rId23"/>
    </p:embeddedFont>
    <p:embeddedFont>
      <p:font typeface="Freehand575" panose="020B0604020202020204" charset="2"/>
      <p:regular r:id="rId24"/>
    </p:embeddedFont>
    <p:embeddedFont>
      <p:font typeface="Garet Bold" panose="020B0604020202020204" charset="0"/>
      <p:regular r:id="rId25"/>
    </p:embeddedFont>
    <p:embeddedFont>
      <p:font typeface="Montserrat" panose="00000500000000000000" pitchFamily="2" charset="0"/>
      <p:regular r:id="rId26"/>
      <p:bold r:id="rId27"/>
      <p:italic r:id="rId28"/>
      <p:boldItalic r:id="rId29"/>
    </p:embeddedFont>
    <p:embeddedFont>
      <p:font typeface="Montserrat Bold" panose="00000800000000000000" pitchFamily="2" charset="0"/>
      <p:regular r:id="rId30"/>
      <p:bold r:id="rId31"/>
    </p:embeddedFont>
    <p:embeddedFont>
      <p:font typeface="Montserrat Bold Italics" panose="020B0604020202020204" charset="0"/>
      <p:regular r:id="rId32"/>
    </p:embeddedFont>
    <p:embeddedFont>
      <p:font typeface="Montserrat Classic Bold" panose="020B0604020202020204" charset="0"/>
      <p:regular r:id="rId33"/>
    </p:embeddedFont>
    <p:embeddedFont>
      <p:font typeface="Montserrat Italics" panose="020B0604020202020204" charset="0"/>
      <p:regular r:id="rId34"/>
    </p:embeddedFont>
    <p:embeddedFont>
      <p:font typeface="Raleway Bold" pitchFamily="2" charset="0"/>
      <p:regular r:id="rId35"/>
      <p:bold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C767FC-D80D-4098-AE25-17724940534D}" v="29" dt="2025-09-23T15:04:24.642"/>
    <p1510:client id="{5DFD362B-37DA-1867-CE01-4BBD97366D21}" v="76" dt="2025-09-23T15:02:02.776"/>
    <p1510:client id="{86F58725-CA52-E00F-2306-7E74359CB993}" v="307" dt="2025-09-23T13:31:33.2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7.fntdata"/><Relationship Id="rId39" Type="http://schemas.openxmlformats.org/officeDocument/2006/relationships/theme" Target="theme/theme1.xml"/><Relationship Id="rId21" Type="http://schemas.openxmlformats.org/officeDocument/2006/relationships/font" Target="fonts/font2.fntdata"/><Relationship Id="rId34" Type="http://schemas.openxmlformats.org/officeDocument/2006/relationships/font" Target="fonts/font15.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29" Type="http://schemas.openxmlformats.org/officeDocument/2006/relationships/font" Target="fonts/font10.fntdata"/><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font" Target="fonts/font17.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0.sv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3.sv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5.svg"/></Relationships>
</file>

<file path=ppt/slides/_rels/slide9.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9211" y="-169291"/>
            <a:ext cx="3899211" cy="3323870"/>
            <a:chOff x="0" y="0"/>
            <a:chExt cx="5198947" cy="4431827"/>
          </a:xfrm>
        </p:grpSpPr>
        <p:pic>
          <p:nvPicPr>
            <p:cNvPr id="3" name="Picture 3"/>
            <p:cNvPicPr>
              <a:picLocks noChangeAspect="1"/>
            </p:cNvPicPr>
            <p:nvPr/>
          </p:nvPicPr>
          <p:blipFill>
            <a:blip r:embed="rId2"/>
            <a:srcRect l="43628" t="18573" r="19420" b="26253"/>
            <a:stretch>
              <a:fillRect/>
            </a:stretch>
          </p:blipFill>
          <p:spPr>
            <a:xfrm>
              <a:off x="0" y="0"/>
              <a:ext cx="5198947" cy="4431827"/>
            </a:xfrm>
            <a:prstGeom prst="rect">
              <a:avLst/>
            </a:prstGeom>
          </p:spPr>
        </p:pic>
      </p:grpSp>
      <p:grpSp>
        <p:nvGrpSpPr>
          <p:cNvPr id="4" name="Group 4"/>
          <p:cNvGrpSpPr/>
          <p:nvPr/>
        </p:nvGrpSpPr>
        <p:grpSpPr>
          <a:xfrm>
            <a:off x="-119211" y="3154579"/>
            <a:ext cx="3899211" cy="3323870"/>
            <a:chOff x="0" y="0"/>
            <a:chExt cx="5198947" cy="4431827"/>
          </a:xfrm>
        </p:grpSpPr>
        <p:pic>
          <p:nvPicPr>
            <p:cNvPr id="5" name="Picture 5"/>
            <p:cNvPicPr>
              <a:picLocks noChangeAspect="1"/>
            </p:cNvPicPr>
            <p:nvPr/>
          </p:nvPicPr>
          <p:blipFill>
            <a:blip r:embed="rId3"/>
            <a:srcRect l="29259" t="15549" r="34026" b="29630"/>
            <a:stretch>
              <a:fillRect/>
            </a:stretch>
          </p:blipFill>
          <p:spPr>
            <a:xfrm>
              <a:off x="0" y="0"/>
              <a:ext cx="5198947" cy="4431827"/>
            </a:xfrm>
            <a:prstGeom prst="rect">
              <a:avLst/>
            </a:prstGeom>
          </p:spPr>
        </p:pic>
      </p:grpSp>
      <p:grpSp>
        <p:nvGrpSpPr>
          <p:cNvPr id="6" name="Group 6"/>
          <p:cNvGrpSpPr/>
          <p:nvPr/>
        </p:nvGrpSpPr>
        <p:grpSpPr>
          <a:xfrm>
            <a:off x="3780000" y="-169291"/>
            <a:ext cx="3899211" cy="3323870"/>
            <a:chOff x="0" y="0"/>
            <a:chExt cx="5198947" cy="4431827"/>
          </a:xfrm>
        </p:grpSpPr>
        <p:pic>
          <p:nvPicPr>
            <p:cNvPr id="7" name="Picture 7"/>
            <p:cNvPicPr>
              <a:picLocks noChangeAspect="1"/>
            </p:cNvPicPr>
            <p:nvPr/>
          </p:nvPicPr>
          <p:blipFill>
            <a:blip r:embed="rId4"/>
            <a:srcRect l="23720" t="4353" r="24315" b="18057"/>
            <a:stretch>
              <a:fillRect/>
            </a:stretch>
          </p:blipFill>
          <p:spPr>
            <a:xfrm>
              <a:off x="0" y="0"/>
              <a:ext cx="5198947" cy="4431827"/>
            </a:xfrm>
            <a:prstGeom prst="rect">
              <a:avLst/>
            </a:prstGeom>
          </p:spPr>
        </p:pic>
      </p:grpSp>
      <p:grpSp>
        <p:nvGrpSpPr>
          <p:cNvPr id="8" name="Group 8"/>
          <p:cNvGrpSpPr/>
          <p:nvPr/>
        </p:nvGrpSpPr>
        <p:grpSpPr>
          <a:xfrm>
            <a:off x="3780000" y="3154579"/>
            <a:ext cx="3899211" cy="3323870"/>
            <a:chOff x="0" y="0"/>
            <a:chExt cx="5198947" cy="4431827"/>
          </a:xfrm>
        </p:grpSpPr>
        <p:pic>
          <p:nvPicPr>
            <p:cNvPr id="9" name="Picture 9"/>
            <p:cNvPicPr>
              <a:picLocks noChangeAspect="1"/>
            </p:cNvPicPr>
            <p:nvPr/>
          </p:nvPicPr>
          <p:blipFill>
            <a:blip r:embed="rId5"/>
            <a:srcRect l="37746" t="28225" r="36225" b="32911"/>
            <a:stretch>
              <a:fillRect/>
            </a:stretch>
          </p:blipFill>
          <p:spPr>
            <a:xfrm>
              <a:off x="0" y="0"/>
              <a:ext cx="5198947" cy="4431827"/>
            </a:xfrm>
            <a:prstGeom prst="rect">
              <a:avLst/>
            </a:prstGeom>
          </p:spPr>
        </p:pic>
      </p:grpSp>
      <p:grpSp>
        <p:nvGrpSpPr>
          <p:cNvPr id="10" name="Group 10"/>
          <p:cNvGrpSpPr/>
          <p:nvPr/>
        </p:nvGrpSpPr>
        <p:grpSpPr>
          <a:xfrm>
            <a:off x="-247597" y="8818919"/>
            <a:ext cx="6606332" cy="2438636"/>
            <a:chOff x="0" y="0"/>
            <a:chExt cx="2302839" cy="850061"/>
          </a:xfrm>
        </p:grpSpPr>
        <p:sp>
          <p:nvSpPr>
            <p:cNvPr id="11" name="Freeform 11"/>
            <p:cNvSpPr/>
            <p:nvPr/>
          </p:nvSpPr>
          <p:spPr>
            <a:xfrm>
              <a:off x="0" y="0"/>
              <a:ext cx="2302839" cy="850061"/>
            </a:xfrm>
            <a:custGeom>
              <a:avLst/>
              <a:gdLst/>
              <a:ahLst/>
              <a:cxnLst/>
              <a:rect l="l" t="t" r="r" b="b"/>
              <a:pathLst>
                <a:path w="2302839" h="850061">
                  <a:moveTo>
                    <a:pt x="31641" y="0"/>
                  </a:moveTo>
                  <a:lnTo>
                    <a:pt x="2271198" y="0"/>
                  </a:lnTo>
                  <a:cubicBezTo>
                    <a:pt x="2288673" y="0"/>
                    <a:pt x="2302839" y="14166"/>
                    <a:pt x="2302839" y="31641"/>
                  </a:cubicBezTo>
                  <a:lnTo>
                    <a:pt x="2302839" y="818420"/>
                  </a:lnTo>
                  <a:cubicBezTo>
                    <a:pt x="2302839" y="826812"/>
                    <a:pt x="2299506" y="834860"/>
                    <a:pt x="2293572" y="840794"/>
                  </a:cubicBezTo>
                  <a:cubicBezTo>
                    <a:pt x="2287638" y="846728"/>
                    <a:pt x="2279590" y="850061"/>
                    <a:pt x="2271198" y="850061"/>
                  </a:cubicBezTo>
                  <a:lnTo>
                    <a:pt x="31641" y="850061"/>
                  </a:lnTo>
                  <a:cubicBezTo>
                    <a:pt x="23249" y="850061"/>
                    <a:pt x="15201" y="846728"/>
                    <a:pt x="9267" y="840794"/>
                  </a:cubicBezTo>
                  <a:cubicBezTo>
                    <a:pt x="3334" y="834860"/>
                    <a:pt x="0" y="826812"/>
                    <a:pt x="0" y="818420"/>
                  </a:cubicBezTo>
                  <a:lnTo>
                    <a:pt x="0" y="31641"/>
                  </a:lnTo>
                  <a:cubicBezTo>
                    <a:pt x="0" y="23249"/>
                    <a:pt x="3334" y="15201"/>
                    <a:pt x="9267" y="9267"/>
                  </a:cubicBezTo>
                  <a:cubicBezTo>
                    <a:pt x="15201" y="3334"/>
                    <a:pt x="23249" y="0"/>
                    <a:pt x="31641" y="0"/>
                  </a:cubicBezTo>
                  <a:close/>
                </a:path>
              </a:pathLst>
            </a:custGeom>
            <a:solidFill>
              <a:srgbClr val="6FA8DC"/>
            </a:solidFill>
          </p:spPr>
          <p:txBody>
            <a:bodyPr/>
            <a:lstStyle/>
            <a:p>
              <a:endParaRPr lang="en-GB"/>
            </a:p>
          </p:txBody>
        </p:sp>
        <p:sp>
          <p:nvSpPr>
            <p:cNvPr id="12" name="TextBox 12"/>
            <p:cNvSpPr txBox="1"/>
            <p:nvPr/>
          </p:nvSpPr>
          <p:spPr>
            <a:xfrm>
              <a:off x="0" y="-28575"/>
              <a:ext cx="2302839" cy="878636"/>
            </a:xfrm>
            <a:prstGeom prst="rect">
              <a:avLst/>
            </a:prstGeom>
          </p:spPr>
          <p:txBody>
            <a:bodyPr lIns="50800" tIns="50800" rIns="50800" bIns="50800" rtlCol="0" anchor="ctr"/>
            <a:lstStyle/>
            <a:p>
              <a:pPr algn="ctr">
                <a:lnSpc>
                  <a:spcPts val="1960"/>
                </a:lnSpc>
                <a:spcBef>
                  <a:spcPct val="0"/>
                </a:spcBef>
              </a:pPr>
              <a:endParaRPr/>
            </a:p>
          </p:txBody>
        </p:sp>
      </p:grpSp>
      <p:grpSp>
        <p:nvGrpSpPr>
          <p:cNvPr id="13" name="Group 13"/>
          <p:cNvGrpSpPr/>
          <p:nvPr/>
        </p:nvGrpSpPr>
        <p:grpSpPr>
          <a:xfrm>
            <a:off x="3725374" y="8455562"/>
            <a:ext cx="4008462" cy="726714"/>
            <a:chOff x="0" y="0"/>
            <a:chExt cx="1397272" cy="253318"/>
          </a:xfrm>
        </p:grpSpPr>
        <p:sp>
          <p:nvSpPr>
            <p:cNvPr id="14" name="Freeform 14"/>
            <p:cNvSpPr/>
            <p:nvPr/>
          </p:nvSpPr>
          <p:spPr>
            <a:xfrm>
              <a:off x="0" y="0"/>
              <a:ext cx="1397272" cy="253318"/>
            </a:xfrm>
            <a:custGeom>
              <a:avLst/>
              <a:gdLst/>
              <a:ahLst/>
              <a:cxnLst/>
              <a:rect l="l" t="t" r="r" b="b"/>
              <a:pathLst>
                <a:path w="1397272" h="253318">
                  <a:moveTo>
                    <a:pt x="30902" y="0"/>
                  </a:moveTo>
                  <a:lnTo>
                    <a:pt x="1366370" y="0"/>
                  </a:lnTo>
                  <a:cubicBezTo>
                    <a:pt x="1374566" y="0"/>
                    <a:pt x="1382426" y="3256"/>
                    <a:pt x="1388221" y="9051"/>
                  </a:cubicBezTo>
                  <a:cubicBezTo>
                    <a:pt x="1394016" y="14846"/>
                    <a:pt x="1397272" y="22707"/>
                    <a:pt x="1397272" y="30902"/>
                  </a:cubicBezTo>
                  <a:lnTo>
                    <a:pt x="1397272" y="222416"/>
                  </a:lnTo>
                  <a:cubicBezTo>
                    <a:pt x="1397272" y="230612"/>
                    <a:pt x="1394016" y="238472"/>
                    <a:pt x="1388221" y="244267"/>
                  </a:cubicBezTo>
                  <a:cubicBezTo>
                    <a:pt x="1382426" y="250063"/>
                    <a:pt x="1374566" y="253318"/>
                    <a:pt x="1366370" y="253318"/>
                  </a:cubicBezTo>
                  <a:lnTo>
                    <a:pt x="30902" y="253318"/>
                  </a:lnTo>
                  <a:cubicBezTo>
                    <a:pt x="22707" y="253318"/>
                    <a:pt x="14846" y="250063"/>
                    <a:pt x="9051" y="244267"/>
                  </a:cubicBezTo>
                  <a:cubicBezTo>
                    <a:pt x="3256" y="238472"/>
                    <a:pt x="0" y="230612"/>
                    <a:pt x="0" y="222416"/>
                  </a:cubicBezTo>
                  <a:lnTo>
                    <a:pt x="0" y="30902"/>
                  </a:lnTo>
                  <a:cubicBezTo>
                    <a:pt x="0" y="22707"/>
                    <a:pt x="3256" y="14846"/>
                    <a:pt x="9051" y="9051"/>
                  </a:cubicBezTo>
                  <a:cubicBezTo>
                    <a:pt x="14846" y="3256"/>
                    <a:pt x="22707" y="0"/>
                    <a:pt x="30902" y="0"/>
                  </a:cubicBezTo>
                  <a:close/>
                </a:path>
              </a:pathLst>
            </a:custGeom>
            <a:solidFill>
              <a:srgbClr val="FEBD46"/>
            </a:solidFill>
          </p:spPr>
          <p:txBody>
            <a:bodyPr/>
            <a:lstStyle/>
            <a:p>
              <a:endParaRPr lang="en-GB"/>
            </a:p>
          </p:txBody>
        </p:sp>
        <p:sp>
          <p:nvSpPr>
            <p:cNvPr id="15" name="TextBox 15"/>
            <p:cNvSpPr txBox="1"/>
            <p:nvPr/>
          </p:nvSpPr>
          <p:spPr>
            <a:xfrm>
              <a:off x="0" y="-28575"/>
              <a:ext cx="1397272" cy="281893"/>
            </a:xfrm>
            <a:prstGeom prst="rect">
              <a:avLst/>
            </a:prstGeom>
          </p:spPr>
          <p:txBody>
            <a:bodyPr lIns="50800" tIns="50800" rIns="50800" bIns="50800" rtlCol="0" anchor="ctr"/>
            <a:lstStyle/>
            <a:p>
              <a:pPr algn="ctr">
                <a:lnSpc>
                  <a:spcPts val="1960"/>
                </a:lnSpc>
                <a:spcBef>
                  <a:spcPct val="0"/>
                </a:spcBef>
              </a:pPr>
              <a:endParaRPr/>
            </a:p>
          </p:txBody>
        </p:sp>
      </p:grpSp>
      <p:sp>
        <p:nvSpPr>
          <p:cNvPr id="16" name="TextBox 16"/>
          <p:cNvSpPr txBox="1"/>
          <p:nvPr/>
        </p:nvSpPr>
        <p:spPr>
          <a:xfrm>
            <a:off x="1520636" y="6822330"/>
            <a:ext cx="5574181" cy="1320047"/>
          </a:xfrm>
          <a:prstGeom prst="rect">
            <a:avLst/>
          </a:prstGeom>
        </p:spPr>
        <p:txBody>
          <a:bodyPr lIns="0" tIns="0" rIns="0" bIns="0" rtlCol="0" anchor="t">
            <a:spAutoFit/>
          </a:bodyPr>
          <a:lstStyle/>
          <a:p>
            <a:pPr algn="r">
              <a:lnSpc>
                <a:spcPts val="5344"/>
              </a:lnSpc>
              <a:spcBef>
                <a:spcPct val="0"/>
              </a:spcBef>
            </a:pPr>
            <a:r>
              <a:rPr lang="en-US" sz="3817" b="1">
                <a:solidFill>
                  <a:srgbClr val="6E975C"/>
                </a:solidFill>
                <a:latin typeface="Garet Bold"/>
                <a:ea typeface="Garet Bold"/>
                <a:cs typeface="Garet Bold"/>
                <a:sym typeface="Garet Bold"/>
              </a:rPr>
              <a:t>ANNUAL PLAN OF PROVISION</a:t>
            </a:r>
          </a:p>
        </p:txBody>
      </p:sp>
      <p:sp>
        <p:nvSpPr>
          <p:cNvPr id="17" name="TextBox 17"/>
          <p:cNvSpPr txBox="1"/>
          <p:nvPr/>
        </p:nvSpPr>
        <p:spPr>
          <a:xfrm>
            <a:off x="3602526" y="8508113"/>
            <a:ext cx="3443760" cy="539635"/>
          </a:xfrm>
          <a:prstGeom prst="rect">
            <a:avLst/>
          </a:prstGeom>
        </p:spPr>
        <p:txBody>
          <a:bodyPr wrap="square" lIns="0" tIns="0" rIns="0" bIns="0" rtlCol="0" anchor="t">
            <a:spAutoFit/>
          </a:bodyPr>
          <a:lstStyle/>
          <a:p>
            <a:pPr algn="r">
              <a:lnSpc>
                <a:spcPts val="2178"/>
              </a:lnSpc>
            </a:pPr>
            <a:r>
              <a:rPr lang="en-US" sz="1556">
                <a:solidFill>
                  <a:srgbClr val="FFFFFF"/>
                </a:solidFill>
                <a:latin typeface="Aileron"/>
                <a:ea typeface="Aileron"/>
                <a:cs typeface="Aileron"/>
                <a:sym typeface="Aileron"/>
              </a:rPr>
              <a:t>St Patrick’s Catholic Primary School </a:t>
            </a:r>
          </a:p>
          <a:p>
            <a:pPr algn="r">
              <a:lnSpc>
                <a:spcPts val="2178"/>
              </a:lnSpc>
            </a:pPr>
            <a:r>
              <a:rPr lang="en-US" sz="1556">
                <a:solidFill>
                  <a:srgbClr val="FFFFFF"/>
                </a:solidFill>
                <a:latin typeface="Aileron"/>
                <a:ea typeface="Aileron"/>
                <a:cs typeface="Aileron"/>
                <a:sym typeface="Aileron"/>
              </a:rPr>
              <a:t>Our Lady of Lourdes</a:t>
            </a:r>
          </a:p>
        </p:txBody>
      </p:sp>
      <p:sp>
        <p:nvSpPr>
          <p:cNvPr id="18" name="TextBox 18"/>
          <p:cNvSpPr txBox="1"/>
          <p:nvPr/>
        </p:nvSpPr>
        <p:spPr>
          <a:xfrm>
            <a:off x="3987394" y="10311029"/>
            <a:ext cx="5633211" cy="264953"/>
          </a:xfrm>
          <a:prstGeom prst="rect">
            <a:avLst/>
          </a:prstGeom>
        </p:spPr>
        <p:txBody>
          <a:bodyPr lIns="0" tIns="0" rIns="0" bIns="0" rtlCol="0" anchor="t">
            <a:spAutoFit/>
          </a:bodyPr>
          <a:lstStyle/>
          <a:p>
            <a:pPr algn="l">
              <a:lnSpc>
                <a:spcPts val="2199"/>
              </a:lnSpc>
              <a:spcBef>
                <a:spcPct val="0"/>
              </a:spcBef>
            </a:pPr>
            <a:r>
              <a:rPr lang="en-US" sz="1571">
                <a:solidFill>
                  <a:srgbClr val="FFFFFF"/>
                </a:solidFill>
                <a:latin typeface="Canva Sans"/>
                <a:ea typeface="Canva Sans"/>
                <a:cs typeface="Canva Sans"/>
                <a:sym typeface="Canva Sans"/>
              </a:rPr>
              <a:t>“Scripture Quote”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54050" y="956996"/>
            <a:ext cx="6030092" cy="1038746"/>
          </a:xfrm>
          <a:prstGeom prst="rect">
            <a:avLst/>
          </a:prstGeom>
        </p:spPr>
        <p:txBody>
          <a:bodyPr lIns="0" tIns="0" rIns="0" bIns="0" rtlCol="0" anchor="t">
            <a:spAutoFit/>
          </a:bodyPr>
          <a:lstStyle/>
          <a:p>
            <a:pPr algn="ctr">
              <a:lnSpc>
                <a:spcPts val="2699"/>
              </a:lnSpc>
            </a:pPr>
            <a:r>
              <a:rPr lang="en-US" sz="2699" b="1">
                <a:solidFill>
                  <a:srgbClr val="000000"/>
                </a:solidFill>
                <a:latin typeface="Edu SA Beginner" panose="020B0604020202020204" charset="0"/>
                <a:ea typeface="Montserrat Classic Bold"/>
                <a:cs typeface="Montserrat Classic Bold"/>
                <a:sym typeface="Montserrat Classic Bold"/>
              </a:rPr>
              <a:t>LOCAL CONTEXT</a:t>
            </a:r>
          </a:p>
          <a:p>
            <a:pPr algn="ctr">
              <a:lnSpc>
                <a:spcPts val="2699"/>
              </a:lnSpc>
            </a:pPr>
            <a:r>
              <a:rPr lang="en-GB" sz="1800">
                <a:effectLst/>
                <a:latin typeface="Edu SA Beginner" panose="020B0604020202020204" charset="0"/>
                <a:ea typeface="Calibri" panose="020F0502020204030204" pitchFamily="34" charset="0"/>
                <a:cs typeface="Times New Roman" panose="02020603050405020304" pitchFamily="18" charset="0"/>
              </a:rPr>
              <a:t>Please refer to the 2024-25 school calendar with a weekly break down.</a:t>
            </a:r>
          </a:p>
          <a:p>
            <a:pPr algn="ctr">
              <a:lnSpc>
                <a:spcPts val="2699"/>
              </a:lnSpc>
            </a:pPr>
            <a:endParaRPr lang="en-US" sz="2699" b="1">
              <a:solidFill>
                <a:srgbClr val="000000"/>
              </a:solidFill>
              <a:latin typeface="Edu SA Beginner" panose="020B0604020202020204" charset="0"/>
              <a:ea typeface="Montserrat Classic Bold"/>
              <a:cs typeface="Montserrat Classic Bold"/>
              <a:sym typeface="Montserrat Classic Bold"/>
            </a:endParaRPr>
          </a:p>
        </p:txBody>
      </p:sp>
      <p:sp>
        <p:nvSpPr>
          <p:cNvPr id="3" name="Freeform 3"/>
          <p:cNvSpPr/>
          <p:nvPr/>
        </p:nvSpPr>
        <p:spPr>
          <a:xfrm flipV="1">
            <a:off x="-211472" y="-166421"/>
            <a:ext cx="3024000" cy="2547720"/>
          </a:xfrm>
          <a:custGeom>
            <a:avLst/>
            <a:gdLst/>
            <a:ahLst/>
            <a:cxnLst/>
            <a:rect l="l" t="t" r="r" b="b"/>
            <a:pathLst>
              <a:path w="3024000" h="2547720">
                <a:moveTo>
                  <a:pt x="0" y="2547720"/>
                </a:moveTo>
                <a:lnTo>
                  <a:pt x="3024000" y="2547720"/>
                </a:lnTo>
                <a:lnTo>
                  <a:pt x="3024000" y="0"/>
                </a:lnTo>
                <a:lnTo>
                  <a:pt x="0" y="0"/>
                </a:lnTo>
                <a:lnTo>
                  <a:pt x="0" y="254772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grpSp>
        <p:nvGrpSpPr>
          <p:cNvPr id="4" name="Group 4"/>
          <p:cNvGrpSpPr/>
          <p:nvPr/>
        </p:nvGrpSpPr>
        <p:grpSpPr>
          <a:xfrm>
            <a:off x="4638501" y="9532952"/>
            <a:ext cx="1897906" cy="1897906"/>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FA8DC">
                <a:alpha val="29804"/>
              </a:srgbClr>
            </a:solidFill>
          </p:spPr>
          <p:txBody>
            <a:bodyPr/>
            <a:lstStyle/>
            <a:p>
              <a:endParaRPr lang="en-GB"/>
            </a:p>
          </p:txBody>
        </p:sp>
        <p:sp>
          <p:nvSpPr>
            <p:cNvPr id="6" name="TextBox 6"/>
            <p:cNvSpPr txBox="1"/>
            <p:nvPr/>
          </p:nvSpPr>
          <p:spPr>
            <a:xfrm>
              <a:off x="76200" y="85725"/>
              <a:ext cx="660400" cy="650875"/>
            </a:xfrm>
            <a:prstGeom prst="rect">
              <a:avLst/>
            </a:prstGeom>
          </p:spPr>
          <p:txBody>
            <a:bodyPr lIns="50800" tIns="50800" rIns="50800" bIns="50800" rtlCol="0" anchor="ctr"/>
            <a:lstStyle/>
            <a:p>
              <a:pPr algn="ctr">
                <a:lnSpc>
                  <a:spcPts val="1199"/>
                </a:lnSpc>
              </a:pPr>
              <a:endParaRPr/>
            </a:p>
          </p:txBody>
        </p:sp>
      </p:grpSp>
      <p:grpSp>
        <p:nvGrpSpPr>
          <p:cNvPr id="7" name="Group 7"/>
          <p:cNvGrpSpPr/>
          <p:nvPr/>
        </p:nvGrpSpPr>
        <p:grpSpPr>
          <a:xfrm>
            <a:off x="6218088" y="9161283"/>
            <a:ext cx="568004" cy="568004"/>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FA8DC">
                <a:alpha val="29804"/>
              </a:srgbClr>
            </a:solidFill>
          </p:spPr>
          <p:txBody>
            <a:bodyPr/>
            <a:lstStyle/>
            <a:p>
              <a:endParaRPr lang="en-GB"/>
            </a:p>
          </p:txBody>
        </p:sp>
        <p:sp>
          <p:nvSpPr>
            <p:cNvPr id="9" name="TextBox 9"/>
            <p:cNvSpPr txBox="1"/>
            <p:nvPr/>
          </p:nvSpPr>
          <p:spPr>
            <a:xfrm>
              <a:off x="76200" y="85725"/>
              <a:ext cx="660400" cy="650875"/>
            </a:xfrm>
            <a:prstGeom prst="rect">
              <a:avLst/>
            </a:prstGeom>
          </p:spPr>
          <p:txBody>
            <a:bodyPr lIns="50800" tIns="50800" rIns="50800" bIns="50800" rtlCol="0" anchor="ctr"/>
            <a:lstStyle/>
            <a:p>
              <a:pPr algn="ctr">
                <a:lnSpc>
                  <a:spcPts val="1199"/>
                </a:lnSpc>
              </a:pPr>
              <a:endParaRPr/>
            </a:p>
          </p:txBody>
        </p:sp>
      </p:grpSp>
      <p:grpSp>
        <p:nvGrpSpPr>
          <p:cNvPr id="10" name="Group 10"/>
          <p:cNvGrpSpPr/>
          <p:nvPr/>
        </p:nvGrpSpPr>
        <p:grpSpPr>
          <a:xfrm rot="-10800000">
            <a:off x="2507405" y="207687"/>
            <a:ext cx="568004" cy="568004"/>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7AFE0"/>
            </a:solidFill>
          </p:spPr>
          <p:txBody>
            <a:bodyPr/>
            <a:lstStyle/>
            <a:p>
              <a:endParaRPr lang="en-GB"/>
            </a:p>
          </p:txBody>
        </p:sp>
        <p:sp>
          <p:nvSpPr>
            <p:cNvPr id="12" name="TextBox 12"/>
            <p:cNvSpPr txBox="1"/>
            <p:nvPr/>
          </p:nvSpPr>
          <p:spPr>
            <a:xfrm>
              <a:off x="76200" y="85725"/>
              <a:ext cx="660400" cy="650875"/>
            </a:xfrm>
            <a:prstGeom prst="rect">
              <a:avLst/>
            </a:prstGeom>
          </p:spPr>
          <p:txBody>
            <a:bodyPr lIns="50800" tIns="50800" rIns="50800" bIns="50800" rtlCol="0" anchor="ctr"/>
            <a:lstStyle/>
            <a:p>
              <a:pPr algn="ctr">
                <a:lnSpc>
                  <a:spcPts val="1199"/>
                </a:lnSpc>
              </a:pPr>
              <a:endParaRPr/>
            </a:p>
          </p:txBody>
        </p:sp>
      </p:grpSp>
      <p:grpSp>
        <p:nvGrpSpPr>
          <p:cNvPr id="13" name="Group 13"/>
          <p:cNvGrpSpPr/>
          <p:nvPr/>
        </p:nvGrpSpPr>
        <p:grpSpPr>
          <a:xfrm>
            <a:off x="5760340" y="9161283"/>
            <a:ext cx="285563" cy="285563"/>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FA8DC">
                <a:alpha val="29804"/>
              </a:srgbClr>
            </a:solidFill>
          </p:spPr>
          <p:txBody>
            <a:bodyPr/>
            <a:lstStyle/>
            <a:p>
              <a:endParaRPr lang="en-GB"/>
            </a:p>
          </p:txBody>
        </p:sp>
        <p:sp>
          <p:nvSpPr>
            <p:cNvPr id="15" name="TextBox 15"/>
            <p:cNvSpPr txBox="1"/>
            <p:nvPr/>
          </p:nvSpPr>
          <p:spPr>
            <a:xfrm>
              <a:off x="76200" y="85725"/>
              <a:ext cx="660400" cy="650875"/>
            </a:xfrm>
            <a:prstGeom prst="rect">
              <a:avLst/>
            </a:prstGeom>
          </p:spPr>
          <p:txBody>
            <a:bodyPr lIns="50800" tIns="50800" rIns="50800" bIns="50800" rtlCol="0" anchor="ctr"/>
            <a:lstStyle/>
            <a:p>
              <a:pPr algn="ctr">
                <a:lnSpc>
                  <a:spcPts val="1199"/>
                </a:lnSpc>
              </a:pPr>
              <a:endParaRPr/>
            </a:p>
          </p:txBody>
        </p:sp>
      </p:grpSp>
      <p:grpSp>
        <p:nvGrpSpPr>
          <p:cNvPr id="16" name="Group 16"/>
          <p:cNvGrpSpPr/>
          <p:nvPr/>
        </p:nvGrpSpPr>
        <p:grpSpPr>
          <a:xfrm rot="-10800000">
            <a:off x="3247593" y="490128"/>
            <a:ext cx="285563" cy="285563"/>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4AAD"/>
            </a:solidFill>
          </p:spPr>
          <p:txBody>
            <a:bodyPr/>
            <a:lstStyle/>
            <a:p>
              <a:endParaRPr lang="en-GB"/>
            </a:p>
          </p:txBody>
        </p:sp>
        <p:sp>
          <p:nvSpPr>
            <p:cNvPr id="18" name="TextBox 18"/>
            <p:cNvSpPr txBox="1"/>
            <p:nvPr/>
          </p:nvSpPr>
          <p:spPr>
            <a:xfrm>
              <a:off x="76200" y="85725"/>
              <a:ext cx="660400" cy="650875"/>
            </a:xfrm>
            <a:prstGeom prst="rect">
              <a:avLst/>
            </a:prstGeom>
          </p:spPr>
          <p:txBody>
            <a:bodyPr lIns="50800" tIns="50800" rIns="50800" bIns="50800" rtlCol="0" anchor="ctr"/>
            <a:lstStyle/>
            <a:p>
              <a:pPr algn="ctr">
                <a:lnSpc>
                  <a:spcPts val="1199"/>
                </a:lnSpc>
              </a:pPr>
              <a:endParaRPr/>
            </a:p>
          </p:txBody>
        </p:sp>
      </p:grpSp>
      <p:grpSp>
        <p:nvGrpSpPr>
          <p:cNvPr id="19" name="Group 19"/>
          <p:cNvGrpSpPr/>
          <p:nvPr/>
        </p:nvGrpSpPr>
        <p:grpSpPr>
          <a:xfrm>
            <a:off x="722727" y="2084144"/>
            <a:ext cx="6081273" cy="1547013"/>
            <a:chOff x="0" y="0"/>
            <a:chExt cx="8108364" cy="2062684"/>
          </a:xfrm>
        </p:grpSpPr>
        <p:grpSp>
          <p:nvGrpSpPr>
            <p:cNvPr id="20" name="Group 20"/>
            <p:cNvGrpSpPr/>
            <p:nvPr/>
          </p:nvGrpSpPr>
          <p:grpSpPr>
            <a:xfrm>
              <a:off x="0" y="0"/>
              <a:ext cx="2512288" cy="2062684"/>
              <a:chOff x="0" y="0"/>
              <a:chExt cx="812800" cy="667340"/>
            </a:xfrm>
          </p:grpSpPr>
          <p:sp>
            <p:nvSpPr>
              <p:cNvPr id="21" name="Freeform 21"/>
              <p:cNvSpPr/>
              <p:nvPr/>
            </p:nvSpPr>
            <p:spPr>
              <a:xfrm>
                <a:off x="0" y="0"/>
                <a:ext cx="812800" cy="667340"/>
              </a:xfrm>
              <a:custGeom>
                <a:avLst/>
                <a:gdLst/>
                <a:ahLst/>
                <a:cxnLst/>
                <a:rect l="l" t="t" r="r" b="b"/>
                <a:pathLst>
                  <a:path w="812800" h="667340">
                    <a:moveTo>
                      <a:pt x="0" y="0"/>
                    </a:moveTo>
                    <a:lnTo>
                      <a:pt x="812800" y="0"/>
                    </a:lnTo>
                    <a:lnTo>
                      <a:pt x="812800" y="667340"/>
                    </a:lnTo>
                    <a:lnTo>
                      <a:pt x="0" y="667340"/>
                    </a:lnTo>
                    <a:close/>
                  </a:path>
                </a:pathLst>
              </a:custGeom>
              <a:solidFill>
                <a:srgbClr val="FFFFFF"/>
              </a:solidFill>
              <a:ln w="19050" cap="sq">
                <a:solidFill>
                  <a:srgbClr val="6E975C"/>
                </a:solidFill>
                <a:prstDash val="solid"/>
                <a:miter/>
              </a:ln>
            </p:spPr>
            <p:txBody>
              <a:bodyPr/>
              <a:lstStyle/>
              <a:p>
                <a:endParaRPr lang="en-GB"/>
              </a:p>
            </p:txBody>
          </p:sp>
          <p:sp>
            <p:nvSpPr>
              <p:cNvPr id="22" name="TextBox 22"/>
              <p:cNvSpPr txBox="1"/>
              <p:nvPr/>
            </p:nvSpPr>
            <p:spPr>
              <a:xfrm>
                <a:off x="0" y="-38100"/>
                <a:ext cx="812800" cy="705440"/>
              </a:xfrm>
              <a:prstGeom prst="rect">
                <a:avLst/>
              </a:prstGeom>
            </p:spPr>
            <p:txBody>
              <a:bodyPr lIns="50800" tIns="50800" rIns="50800" bIns="50800" rtlCol="0" anchor="ctr"/>
              <a:lstStyle/>
              <a:p>
                <a:pPr algn="ctr">
                  <a:lnSpc>
                    <a:spcPts val="1906"/>
                  </a:lnSpc>
                </a:pPr>
                <a:endParaRPr/>
              </a:p>
            </p:txBody>
          </p:sp>
        </p:grpSp>
        <p:grpSp>
          <p:nvGrpSpPr>
            <p:cNvPr id="23" name="Group 23"/>
            <p:cNvGrpSpPr/>
            <p:nvPr/>
          </p:nvGrpSpPr>
          <p:grpSpPr>
            <a:xfrm>
              <a:off x="2796436" y="0"/>
              <a:ext cx="2512288" cy="2062684"/>
              <a:chOff x="0" y="0"/>
              <a:chExt cx="812800" cy="667340"/>
            </a:xfrm>
          </p:grpSpPr>
          <p:sp>
            <p:nvSpPr>
              <p:cNvPr id="24" name="Freeform 24"/>
              <p:cNvSpPr/>
              <p:nvPr/>
            </p:nvSpPr>
            <p:spPr>
              <a:xfrm>
                <a:off x="0" y="0"/>
                <a:ext cx="812800" cy="667340"/>
              </a:xfrm>
              <a:custGeom>
                <a:avLst/>
                <a:gdLst/>
                <a:ahLst/>
                <a:cxnLst/>
                <a:rect l="l" t="t" r="r" b="b"/>
                <a:pathLst>
                  <a:path w="812800" h="667340">
                    <a:moveTo>
                      <a:pt x="0" y="0"/>
                    </a:moveTo>
                    <a:lnTo>
                      <a:pt x="812800" y="0"/>
                    </a:lnTo>
                    <a:lnTo>
                      <a:pt x="812800" y="667340"/>
                    </a:lnTo>
                    <a:lnTo>
                      <a:pt x="0" y="667340"/>
                    </a:lnTo>
                    <a:close/>
                  </a:path>
                </a:pathLst>
              </a:custGeom>
              <a:solidFill>
                <a:srgbClr val="FFFFFF"/>
              </a:solidFill>
              <a:ln w="19050" cap="sq">
                <a:solidFill>
                  <a:srgbClr val="6E975C"/>
                </a:solidFill>
                <a:prstDash val="solid"/>
                <a:miter/>
              </a:ln>
            </p:spPr>
            <p:txBody>
              <a:bodyPr/>
              <a:lstStyle/>
              <a:p>
                <a:endParaRPr lang="en-GB"/>
              </a:p>
            </p:txBody>
          </p:sp>
          <p:sp>
            <p:nvSpPr>
              <p:cNvPr id="25" name="TextBox 25"/>
              <p:cNvSpPr txBox="1"/>
              <p:nvPr/>
            </p:nvSpPr>
            <p:spPr>
              <a:xfrm>
                <a:off x="0" y="-38100"/>
                <a:ext cx="812800" cy="705440"/>
              </a:xfrm>
              <a:prstGeom prst="rect">
                <a:avLst/>
              </a:prstGeom>
            </p:spPr>
            <p:txBody>
              <a:bodyPr lIns="50800" tIns="50800" rIns="50800" bIns="50800" rtlCol="0" anchor="ctr"/>
              <a:lstStyle/>
              <a:p>
                <a:pPr algn="ctr">
                  <a:lnSpc>
                    <a:spcPts val="1906"/>
                  </a:lnSpc>
                </a:pPr>
                <a:endParaRPr/>
              </a:p>
            </p:txBody>
          </p:sp>
        </p:grpSp>
        <p:grpSp>
          <p:nvGrpSpPr>
            <p:cNvPr id="26" name="Group 26"/>
            <p:cNvGrpSpPr/>
            <p:nvPr/>
          </p:nvGrpSpPr>
          <p:grpSpPr>
            <a:xfrm>
              <a:off x="5596077" y="0"/>
              <a:ext cx="2512288" cy="2062684"/>
              <a:chOff x="0" y="0"/>
              <a:chExt cx="812800" cy="667340"/>
            </a:xfrm>
          </p:grpSpPr>
          <p:sp>
            <p:nvSpPr>
              <p:cNvPr id="27" name="Freeform 27"/>
              <p:cNvSpPr/>
              <p:nvPr/>
            </p:nvSpPr>
            <p:spPr>
              <a:xfrm>
                <a:off x="0" y="0"/>
                <a:ext cx="812800" cy="667340"/>
              </a:xfrm>
              <a:custGeom>
                <a:avLst/>
                <a:gdLst/>
                <a:ahLst/>
                <a:cxnLst/>
                <a:rect l="l" t="t" r="r" b="b"/>
                <a:pathLst>
                  <a:path w="812800" h="667340">
                    <a:moveTo>
                      <a:pt x="0" y="0"/>
                    </a:moveTo>
                    <a:lnTo>
                      <a:pt x="812800" y="0"/>
                    </a:lnTo>
                    <a:lnTo>
                      <a:pt x="812800" y="667340"/>
                    </a:lnTo>
                    <a:lnTo>
                      <a:pt x="0" y="667340"/>
                    </a:lnTo>
                    <a:close/>
                  </a:path>
                </a:pathLst>
              </a:custGeom>
              <a:solidFill>
                <a:srgbClr val="FFFFFF"/>
              </a:solidFill>
              <a:ln w="19050" cap="sq">
                <a:solidFill>
                  <a:srgbClr val="6E975C"/>
                </a:solidFill>
                <a:prstDash val="solid"/>
                <a:miter/>
              </a:ln>
            </p:spPr>
            <p:txBody>
              <a:bodyPr/>
              <a:lstStyle/>
              <a:p>
                <a:endParaRPr lang="en-GB"/>
              </a:p>
            </p:txBody>
          </p:sp>
          <p:sp>
            <p:nvSpPr>
              <p:cNvPr id="28" name="TextBox 28"/>
              <p:cNvSpPr txBox="1"/>
              <p:nvPr/>
            </p:nvSpPr>
            <p:spPr>
              <a:xfrm>
                <a:off x="0" y="-38100"/>
                <a:ext cx="812800" cy="705440"/>
              </a:xfrm>
              <a:prstGeom prst="rect">
                <a:avLst/>
              </a:prstGeom>
            </p:spPr>
            <p:txBody>
              <a:bodyPr lIns="50800" tIns="50800" rIns="50800" bIns="50800" rtlCol="0" anchor="ctr"/>
              <a:lstStyle/>
              <a:p>
                <a:pPr algn="ctr">
                  <a:lnSpc>
                    <a:spcPts val="1906"/>
                  </a:lnSpc>
                </a:pPr>
                <a:endParaRPr/>
              </a:p>
            </p:txBody>
          </p:sp>
        </p:grpSp>
      </p:grpSp>
      <p:grpSp>
        <p:nvGrpSpPr>
          <p:cNvPr id="29" name="Group 29"/>
          <p:cNvGrpSpPr/>
          <p:nvPr/>
        </p:nvGrpSpPr>
        <p:grpSpPr>
          <a:xfrm>
            <a:off x="730409" y="4063839"/>
            <a:ext cx="6081273" cy="1547013"/>
            <a:chOff x="0" y="0"/>
            <a:chExt cx="8108364" cy="2062684"/>
          </a:xfrm>
        </p:grpSpPr>
        <p:grpSp>
          <p:nvGrpSpPr>
            <p:cNvPr id="30" name="Group 30"/>
            <p:cNvGrpSpPr/>
            <p:nvPr/>
          </p:nvGrpSpPr>
          <p:grpSpPr>
            <a:xfrm>
              <a:off x="0" y="0"/>
              <a:ext cx="2512288" cy="2062684"/>
              <a:chOff x="0" y="0"/>
              <a:chExt cx="812800" cy="667340"/>
            </a:xfrm>
          </p:grpSpPr>
          <p:sp>
            <p:nvSpPr>
              <p:cNvPr id="31" name="Freeform 31"/>
              <p:cNvSpPr/>
              <p:nvPr/>
            </p:nvSpPr>
            <p:spPr>
              <a:xfrm>
                <a:off x="0" y="0"/>
                <a:ext cx="812800" cy="667340"/>
              </a:xfrm>
              <a:custGeom>
                <a:avLst/>
                <a:gdLst/>
                <a:ahLst/>
                <a:cxnLst/>
                <a:rect l="l" t="t" r="r" b="b"/>
                <a:pathLst>
                  <a:path w="812800" h="667340">
                    <a:moveTo>
                      <a:pt x="0" y="0"/>
                    </a:moveTo>
                    <a:lnTo>
                      <a:pt x="812800" y="0"/>
                    </a:lnTo>
                    <a:lnTo>
                      <a:pt x="812800" y="667340"/>
                    </a:lnTo>
                    <a:lnTo>
                      <a:pt x="0" y="667340"/>
                    </a:lnTo>
                    <a:close/>
                  </a:path>
                </a:pathLst>
              </a:custGeom>
              <a:solidFill>
                <a:srgbClr val="FFFFFF"/>
              </a:solidFill>
              <a:ln w="19050" cap="sq">
                <a:solidFill>
                  <a:srgbClr val="6E975C"/>
                </a:solidFill>
                <a:prstDash val="solid"/>
                <a:miter/>
              </a:ln>
            </p:spPr>
            <p:txBody>
              <a:bodyPr/>
              <a:lstStyle/>
              <a:p>
                <a:endParaRPr lang="en-GB"/>
              </a:p>
            </p:txBody>
          </p:sp>
          <p:sp>
            <p:nvSpPr>
              <p:cNvPr id="32" name="TextBox 32"/>
              <p:cNvSpPr txBox="1"/>
              <p:nvPr/>
            </p:nvSpPr>
            <p:spPr>
              <a:xfrm>
                <a:off x="0" y="-38100"/>
                <a:ext cx="812800" cy="705440"/>
              </a:xfrm>
              <a:prstGeom prst="rect">
                <a:avLst/>
              </a:prstGeom>
            </p:spPr>
            <p:txBody>
              <a:bodyPr lIns="50800" tIns="50800" rIns="50800" bIns="50800" rtlCol="0" anchor="ctr"/>
              <a:lstStyle/>
              <a:p>
                <a:pPr algn="ctr">
                  <a:lnSpc>
                    <a:spcPts val="1906"/>
                  </a:lnSpc>
                </a:pPr>
                <a:endParaRPr/>
              </a:p>
            </p:txBody>
          </p:sp>
        </p:grpSp>
        <p:grpSp>
          <p:nvGrpSpPr>
            <p:cNvPr id="33" name="Group 33"/>
            <p:cNvGrpSpPr/>
            <p:nvPr/>
          </p:nvGrpSpPr>
          <p:grpSpPr>
            <a:xfrm>
              <a:off x="2796436" y="0"/>
              <a:ext cx="2512288" cy="2062684"/>
              <a:chOff x="0" y="0"/>
              <a:chExt cx="812800" cy="667340"/>
            </a:xfrm>
          </p:grpSpPr>
          <p:sp>
            <p:nvSpPr>
              <p:cNvPr id="34" name="Freeform 34"/>
              <p:cNvSpPr/>
              <p:nvPr/>
            </p:nvSpPr>
            <p:spPr>
              <a:xfrm>
                <a:off x="0" y="0"/>
                <a:ext cx="812800" cy="667340"/>
              </a:xfrm>
              <a:custGeom>
                <a:avLst/>
                <a:gdLst/>
                <a:ahLst/>
                <a:cxnLst/>
                <a:rect l="l" t="t" r="r" b="b"/>
                <a:pathLst>
                  <a:path w="812800" h="667340">
                    <a:moveTo>
                      <a:pt x="0" y="0"/>
                    </a:moveTo>
                    <a:lnTo>
                      <a:pt x="812800" y="0"/>
                    </a:lnTo>
                    <a:lnTo>
                      <a:pt x="812800" y="667340"/>
                    </a:lnTo>
                    <a:lnTo>
                      <a:pt x="0" y="667340"/>
                    </a:lnTo>
                    <a:close/>
                  </a:path>
                </a:pathLst>
              </a:custGeom>
              <a:solidFill>
                <a:srgbClr val="FFFFFF"/>
              </a:solidFill>
              <a:ln w="19050" cap="sq">
                <a:solidFill>
                  <a:srgbClr val="754BA0"/>
                </a:solidFill>
                <a:prstDash val="solid"/>
                <a:miter/>
              </a:ln>
            </p:spPr>
            <p:txBody>
              <a:bodyPr/>
              <a:lstStyle/>
              <a:p>
                <a:endParaRPr lang="en-GB"/>
              </a:p>
            </p:txBody>
          </p:sp>
          <p:sp>
            <p:nvSpPr>
              <p:cNvPr id="35" name="TextBox 35"/>
              <p:cNvSpPr txBox="1"/>
              <p:nvPr/>
            </p:nvSpPr>
            <p:spPr>
              <a:xfrm>
                <a:off x="0" y="-38100"/>
                <a:ext cx="812800" cy="705440"/>
              </a:xfrm>
              <a:prstGeom prst="rect">
                <a:avLst/>
              </a:prstGeom>
            </p:spPr>
            <p:txBody>
              <a:bodyPr lIns="50800" tIns="50800" rIns="50800" bIns="50800" rtlCol="0" anchor="ctr"/>
              <a:lstStyle/>
              <a:p>
                <a:pPr algn="ctr">
                  <a:lnSpc>
                    <a:spcPts val="1906"/>
                  </a:lnSpc>
                </a:pPr>
                <a:endParaRPr/>
              </a:p>
            </p:txBody>
          </p:sp>
        </p:grpSp>
        <p:grpSp>
          <p:nvGrpSpPr>
            <p:cNvPr id="36" name="Group 36"/>
            <p:cNvGrpSpPr/>
            <p:nvPr/>
          </p:nvGrpSpPr>
          <p:grpSpPr>
            <a:xfrm>
              <a:off x="5596077" y="0"/>
              <a:ext cx="2512288" cy="2062684"/>
              <a:chOff x="0" y="0"/>
              <a:chExt cx="812800" cy="667340"/>
            </a:xfrm>
          </p:grpSpPr>
          <p:sp>
            <p:nvSpPr>
              <p:cNvPr id="37" name="Freeform 37"/>
              <p:cNvSpPr/>
              <p:nvPr/>
            </p:nvSpPr>
            <p:spPr>
              <a:xfrm>
                <a:off x="0" y="0"/>
                <a:ext cx="812800" cy="667340"/>
              </a:xfrm>
              <a:custGeom>
                <a:avLst/>
                <a:gdLst/>
                <a:ahLst/>
                <a:cxnLst/>
                <a:rect l="l" t="t" r="r" b="b"/>
                <a:pathLst>
                  <a:path w="812800" h="667340">
                    <a:moveTo>
                      <a:pt x="0" y="0"/>
                    </a:moveTo>
                    <a:lnTo>
                      <a:pt x="812800" y="0"/>
                    </a:lnTo>
                    <a:lnTo>
                      <a:pt x="812800" y="667340"/>
                    </a:lnTo>
                    <a:lnTo>
                      <a:pt x="0" y="667340"/>
                    </a:lnTo>
                    <a:close/>
                  </a:path>
                </a:pathLst>
              </a:custGeom>
              <a:solidFill>
                <a:srgbClr val="FFFFFF"/>
              </a:solidFill>
              <a:ln w="19050" cap="sq">
                <a:solidFill>
                  <a:srgbClr val="FFBE47"/>
                </a:solidFill>
                <a:prstDash val="solid"/>
                <a:miter/>
              </a:ln>
            </p:spPr>
            <p:txBody>
              <a:bodyPr/>
              <a:lstStyle/>
              <a:p>
                <a:endParaRPr lang="en-GB"/>
              </a:p>
            </p:txBody>
          </p:sp>
          <p:sp>
            <p:nvSpPr>
              <p:cNvPr id="38" name="TextBox 38"/>
              <p:cNvSpPr txBox="1"/>
              <p:nvPr/>
            </p:nvSpPr>
            <p:spPr>
              <a:xfrm>
                <a:off x="0" y="-38100"/>
                <a:ext cx="812800" cy="705440"/>
              </a:xfrm>
              <a:prstGeom prst="rect">
                <a:avLst/>
              </a:prstGeom>
            </p:spPr>
            <p:txBody>
              <a:bodyPr lIns="50800" tIns="50800" rIns="50800" bIns="50800" rtlCol="0" anchor="ctr"/>
              <a:lstStyle/>
              <a:p>
                <a:pPr algn="ctr">
                  <a:lnSpc>
                    <a:spcPts val="1906"/>
                  </a:lnSpc>
                </a:pPr>
                <a:endParaRPr/>
              </a:p>
            </p:txBody>
          </p:sp>
        </p:grpSp>
      </p:grpSp>
      <p:grpSp>
        <p:nvGrpSpPr>
          <p:cNvPr id="39" name="Group 39"/>
          <p:cNvGrpSpPr/>
          <p:nvPr/>
        </p:nvGrpSpPr>
        <p:grpSpPr>
          <a:xfrm>
            <a:off x="730409" y="6024889"/>
            <a:ext cx="6081273" cy="1547013"/>
            <a:chOff x="0" y="0"/>
            <a:chExt cx="8108364" cy="2062684"/>
          </a:xfrm>
        </p:grpSpPr>
        <p:grpSp>
          <p:nvGrpSpPr>
            <p:cNvPr id="40" name="Group 40"/>
            <p:cNvGrpSpPr/>
            <p:nvPr/>
          </p:nvGrpSpPr>
          <p:grpSpPr>
            <a:xfrm>
              <a:off x="0" y="0"/>
              <a:ext cx="2512288" cy="2062684"/>
              <a:chOff x="0" y="0"/>
              <a:chExt cx="812800" cy="667340"/>
            </a:xfrm>
          </p:grpSpPr>
          <p:sp>
            <p:nvSpPr>
              <p:cNvPr id="41" name="Freeform 41"/>
              <p:cNvSpPr/>
              <p:nvPr/>
            </p:nvSpPr>
            <p:spPr>
              <a:xfrm>
                <a:off x="0" y="0"/>
                <a:ext cx="812800" cy="667340"/>
              </a:xfrm>
              <a:custGeom>
                <a:avLst/>
                <a:gdLst/>
                <a:ahLst/>
                <a:cxnLst/>
                <a:rect l="l" t="t" r="r" b="b"/>
                <a:pathLst>
                  <a:path w="812800" h="667340">
                    <a:moveTo>
                      <a:pt x="0" y="0"/>
                    </a:moveTo>
                    <a:lnTo>
                      <a:pt x="812800" y="0"/>
                    </a:lnTo>
                    <a:lnTo>
                      <a:pt x="812800" y="667340"/>
                    </a:lnTo>
                    <a:lnTo>
                      <a:pt x="0" y="667340"/>
                    </a:lnTo>
                    <a:close/>
                  </a:path>
                </a:pathLst>
              </a:custGeom>
              <a:solidFill>
                <a:srgbClr val="FFFFFF"/>
              </a:solidFill>
              <a:ln w="19050" cap="sq">
                <a:solidFill>
                  <a:srgbClr val="754BA0"/>
                </a:solidFill>
                <a:prstDash val="solid"/>
                <a:miter/>
              </a:ln>
            </p:spPr>
            <p:txBody>
              <a:bodyPr/>
              <a:lstStyle/>
              <a:p>
                <a:endParaRPr lang="en-GB"/>
              </a:p>
            </p:txBody>
          </p:sp>
          <p:sp>
            <p:nvSpPr>
              <p:cNvPr id="42" name="TextBox 42"/>
              <p:cNvSpPr txBox="1"/>
              <p:nvPr/>
            </p:nvSpPr>
            <p:spPr>
              <a:xfrm>
                <a:off x="0" y="-38100"/>
                <a:ext cx="812800" cy="705440"/>
              </a:xfrm>
              <a:prstGeom prst="rect">
                <a:avLst/>
              </a:prstGeom>
            </p:spPr>
            <p:txBody>
              <a:bodyPr lIns="50800" tIns="50800" rIns="50800" bIns="50800" rtlCol="0" anchor="ctr"/>
              <a:lstStyle/>
              <a:p>
                <a:pPr algn="ctr">
                  <a:lnSpc>
                    <a:spcPts val="1906"/>
                  </a:lnSpc>
                </a:pPr>
                <a:endParaRPr/>
              </a:p>
            </p:txBody>
          </p:sp>
        </p:grpSp>
        <p:grpSp>
          <p:nvGrpSpPr>
            <p:cNvPr id="43" name="Group 43"/>
            <p:cNvGrpSpPr/>
            <p:nvPr/>
          </p:nvGrpSpPr>
          <p:grpSpPr>
            <a:xfrm>
              <a:off x="2796436" y="0"/>
              <a:ext cx="2512288" cy="2062684"/>
              <a:chOff x="0" y="0"/>
              <a:chExt cx="812800" cy="667340"/>
            </a:xfrm>
          </p:grpSpPr>
          <p:sp>
            <p:nvSpPr>
              <p:cNvPr id="44" name="Freeform 44"/>
              <p:cNvSpPr/>
              <p:nvPr/>
            </p:nvSpPr>
            <p:spPr>
              <a:xfrm>
                <a:off x="0" y="0"/>
                <a:ext cx="812800" cy="667340"/>
              </a:xfrm>
              <a:custGeom>
                <a:avLst/>
                <a:gdLst/>
                <a:ahLst/>
                <a:cxnLst/>
                <a:rect l="l" t="t" r="r" b="b"/>
                <a:pathLst>
                  <a:path w="812800" h="667340">
                    <a:moveTo>
                      <a:pt x="0" y="0"/>
                    </a:moveTo>
                    <a:lnTo>
                      <a:pt x="812800" y="0"/>
                    </a:lnTo>
                    <a:lnTo>
                      <a:pt x="812800" y="667340"/>
                    </a:lnTo>
                    <a:lnTo>
                      <a:pt x="0" y="667340"/>
                    </a:lnTo>
                    <a:close/>
                  </a:path>
                </a:pathLst>
              </a:custGeom>
              <a:solidFill>
                <a:srgbClr val="FFFFFF"/>
              </a:solidFill>
              <a:ln w="19050" cap="sq">
                <a:solidFill>
                  <a:srgbClr val="754BA0"/>
                </a:solidFill>
                <a:prstDash val="solid"/>
                <a:miter/>
              </a:ln>
            </p:spPr>
            <p:txBody>
              <a:bodyPr/>
              <a:lstStyle/>
              <a:p>
                <a:endParaRPr lang="en-GB"/>
              </a:p>
            </p:txBody>
          </p:sp>
          <p:sp>
            <p:nvSpPr>
              <p:cNvPr id="45" name="TextBox 45"/>
              <p:cNvSpPr txBox="1"/>
              <p:nvPr/>
            </p:nvSpPr>
            <p:spPr>
              <a:xfrm>
                <a:off x="0" y="-38100"/>
                <a:ext cx="812800" cy="705440"/>
              </a:xfrm>
              <a:prstGeom prst="rect">
                <a:avLst/>
              </a:prstGeom>
            </p:spPr>
            <p:txBody>
              <a:bodyPr lIns="50800" tIns="50800" rIns="50800" bIns="50800" rtlCol="0" anchor="ctr"/>
              <a:lstStyle/>
              <a:p>
                <a:pPr algn="ctr">
                  <a:lnSpc>
                    <a:spcPts val="1906"/>
                  </a:lnSpc>
                </a:pPr>
                <a:endParaRPr/>
              </a:p>
            </p:txBody>
          </p:sp>
        </p:grpSp>
        <p:grpSp>
          <p:nvGrpSpPr>
            <p:cNvPr id="46" name="Group 46"/>
            <p:cNvGrpSpPr/>
            <p:nvPr/>
          </p:nvGrpSpPr>
          <p:grpSpPr>
            <a:xfrm>
              <a:off x="5596077" y="0"/>
              <a:ext cx="2512288" cy="2062684"/>
              <a:chOff x="0" y="0"/>
              <a:chExt cx="812800" cy="667340"/>
            </a:xfrm>
          </p:grpSpPr>
          <p:sp>
            <p:nvSpPr>
              <p:cNvPr id="47" name="Freeform 47"/>
              <p:cNvSpPr/>
              <p:nvPr/>
            </p:nvSpPr>
            <p:spPr>
              <a:xfrm>
                <a:off x="0" y="0"/>
                <a:ext cx="812800" cy="667340"/>
              </a:xfrm>
              <a:custGeom>
                <a:avLst/>
                <a:gdLst/>
                <a:ahLst/>
                <a:cxnLst/>
                <a:rect l="l" t="t" r="r" b="b"/>
                <a:pathLst>
                  <a:path w="812800" h="667340">
                    <a:moveTo>
                      <a:pt x="0" y="0"/>
                    </a:moveTo>
                    <a:lnTo>
                      <a:pt x="812800" y="0"/>
                    </a:lnTo>
                    <a:lnTo>
                      <a:pt x="812800" y="667340"/>
                    </a:lnTo>
                    <a:lnTo>
                      <a:pt x="0" y="667340"/>
                    </a:lnTo>
                    <a:close/>
                  </a:path>
                </a:pathLst>
              </a:custGeom>
              <a:solidFill>
                <a:srgbClr val="FFFFFF"/>
              </a:solidFill>
              <a:ln w="19050" cap="sq">
                <a:solidFill>
                  <a:srgbClr val="FFBE47"/>
                </a:solidFill>
                <a:prstDash val="solid"/>
                <a:miter/>
              </a:ln>
            </p:spPr>
            <p:txBody>
              <a:bodyPr/>
              <a:lstStyle/>
              <a:p>
                <a:endParaRPr lang="en-GB"/>
              </a:p>
            </p:txBody>
          </p:sp>
          <p:sp>
            <p:nvSpPr>
              <p:cNvPr id="48" name="TextBox 48"/>
              <p:cNvSpPr txBox="1"/>
              <p:nvPr/>
            </p:nvSpPr>
            <p:spPr>
              <a:xfrm>
                <a:off x="0" y="-38100"/>
                <a:ext cx="812800" cy="705440"/>
              </a:xfrm>
              <a:prstGeom prst="rect">
                <a:avLst/>
              </a:prstGeom>
            </p:spPr>
            <p:txBody>
              <a:bodyPr lIns="50800" tIns="50800" rIns="50800" bIns="50800" rtlCol="0" anchor="ctr"/>
              <a:lstStyle/>
              <a:p>
                <a:pPr algn="ctr">
                  <a:lnSpc>
                    <a:spcPts val="1906"/>
                  </a:lnSpc>
                </a:pPr>
                <a:endParaRPr/>
              </a:p>
            </p:txBody>
          </p:sp>
        </p:grpSp>
      </p:grpSp>
      <p:grpSp>
        <p:nvGrpSpPr>
          <p:cNvPr id="49" name="Group 49"/>
          <p:cNvGrpSpPr/>
          <p:nvPr/>
        </p:nvGrpSpPr>
        <p:grpSpPr>
          <a:xfrm>
            <a:off x="730409" y="7985939"/>
            <a:ext cx="6081273" cy="1547013"/>
            <a:chOff x="0" y="0"/>
            <a:chExt cx="8108364" cy="2062684"/>
          </a:xfrm>
        </p:grpSpPr>
        <p:grpSp>
          <p:nvGrpSpPr>
            <p:cNvPr id="50" name="Group 50"/>
            <p:cNvGrpSpPr/>
            <p:nvPr/>
          </p:nvGrpSpPr>
          <p:grpSpPr>
            <a:xfrm>
              <a:off x="0" y="0"/>
              <a:ext cx="2512288" cy="2062684"/>
              <a:chOff x="0" y="0"/>
              <a:chExt cx="812800" cy="667340"/>
            </a:xfrm>
          </p:grpSpPr>
          <p:sp>
            <p:nvSpPr>
              <p:cNvPr id="51" name="Freeform 51"/>
              <p:cNvSpPr/>
              <p:nvPr/>
            </p:nvSpPr>
            <p:spPr>
              <a:xfrm>
                <a:off x="0" y="0"/>
                <a:ext cx="812800" cy="667340"/>
              </a:xfrm>
              <a:custGeom>
                <a:avLst/>
                <a:gdLst/>
                <a:ahLst/>
                <a:cxnLst/>
                <a:rect l="l" t="t" r="r" b="b"/>
                <a:pathLst>
                  <a:path w="812800" h="667340">
                    <a:moveTo>
                      <a:pt x="0" y="0"/>
                    </a:moveTo>
                    <a:lnTo>
                      <a:pt x="812800" y="0"/>
                    </a:lnTo>
                    <a:lnTo>
                      <a:pt x="812800" y="667340"/>
                    </a:lnTo>
                    <a:lnTo>
                      <a:pt x="0" y="667340"/>
                    </a:lnTo>
                    <a:close/>
                  </a:path>
                </a:pathLst>
              </a:custGeom>
              <a:solidFill>
                <a:srgbClr val="FFFFFF"/>
              </a:solidFill>
              <a:ln w="19050" cap="sq">
                <a:solidFill>
                  <a:srgbClr val="6E975C"/>
                </a:solidFill>
                <a:prstDash val="solid"/>
                <a:miter/>
              </a:ln>
            </p:spPr>
            <p:txBody>
              <a:bodyPr/>
              <a:lstStyle/>
              <a:p>
                <a:endParaRPr lang="en-GB"/>
              </a:p>
            </p:txBody>
          </p:sp>
          <p:sp>
            <p:nvSpPr>
              <p:cNvPr id="52" name="TextBox 52"/>
              <p:cNvSpPr txBox="1"/>
              <p:nvPr/>
            </p:nvSpPr>
            <p:spPr>
              <a:xfrm>
                <a:off x="0" y="-38100"/>
                <a:ext cx="812800" cy="705440"/>
              </a:xfrm>
              <a:prstGeom prst="rect">
                <a:avLst/>
              </a:prstGeom>
            </p:spPr>
            <p:txBody>
              <a:bodyPr lIns="50800" tIns="50800" rIns="50800" bIns="50800" rtlCol="0" anchor="ctr"/>
              <a:lstStyle/>
              <a:p>
                <a:pPr algn="ctr">
                  <a:lnSpc>
                    <a:spcPts val="1906"/>
                  </a:lnSpc>
                </a:pPr>
                <a:endParaRPr/>
              </a:p>
            </p:txBody>
          </p:sp>
        </p:grpSp>
        <p:grpSp>
          <p:nvGrpSpPr>
            <p:cNvPr id="53" name="Group 53"/>
            <p:cNvGrpSpPr/>
            <p:nvPr/>
          </p:nvGrpSpPr>
          <p:grpSpPr>
            <a:xfrm>
              <a:off x="2796436" y="0"/>
              <a:ext cx="2512288" cy="2062684"/>
              <a:chOff x="0" y="0"/>
              <a:chExt cx="812800" cy="667340"/>
            </a:xfrm>
          </p:grpSpPr>
          <p:sp>
            <p:nvSpPr>
              <p:cNvPr id="54" name="Freeform 54"/>
              <p:cNvSpPr/>
              <p:nvPr/>
            </p:nvSpPr>
            <p:spPr>
              <a:xfrm>
                <a:off x="0" y="0"/>
                <a:ext cx="812800" cy="667340"/>
              </a:xfrm>
              <a:custGeom>
                <a:avLst/>
                <a:gdLst/>
                <a:ahLst/>
                <a:cxnLst/>
                <a:rect l="l" t="t" r="r" b="b"/>
                <a:pathLst>
                  <a:path w="812800" h="667340">
                    <a:moveTo>
                      <a:pt x="0" y="0"/>
                    </a:moveTo>
                    <a:lnTo>
                      <a:pt x="812800" y="0"/>
                    </a:lnTo>
                    <a:lnTo>
                      <a:pt x="812800" y="667340"/>
                    </a:lnTo>
                    <a:lnTo>
                      <a:pt x="0" y="667340"/>
                    </a:lnTo>
                    <a:close/>
                  </a:path>
                </a:pathLst>
              </a:custGeom>
              <a:solidFill>
                <a:srgbClr val="FFFFFF"/>
              </a:solidFill>
              <a:ln w="19050" cap="sq">
                <a:solidFill>
                  <a:srgbClr val="6E975C"/>
                </a:solidFill>
                <a:prstDash val="solid"/>
                <a:miter/>
              </a:ln>
            </p:spPr>
            <p:txBody>
              <a:bodyPr/>
              <a:lstStyle/>
              <a:p>
                <a:endParaRPr lang="en-GB"/>
              </a:p>
            </p:txBody>
          </p:sp>
          <p:sp>
            <p:nvSpPr>
              <p:cNvPr id="55" name="TextBox 55"/>
              <p:cNvSpPr txBox="1"/>
              <p:nvPr/>
            </p:nvSpPr>
            <p:spPr>
              <a:xfrm>
                <a:off x="0" y="-38100"/>
                <a:ext cx="812800" cy="705440"/>
              </a:xfrm>
              <a:prstGeom prst="rect">
                <a:avLst/>
              </a:prstGeom>
            </p:spPr>
            <p:txBody>
              <a:bodyPr lIns="50800" tIns="50800" rIns="50800" bIns="50800" rtlCol="0" anchor="ctr"/>
              <a:lstStyle/>
              <a:p>
                <a:pPr algn="ctr">
                  <a:lnSpc>
                    <a:spcPts val="1906"/>
                  </a:lnSpc>
                </a:pPr>
                <a:endParaRPr/>
              </a:p>
            </p:txBody>
          </p:sp>
        </p:grpSp>
        <p:grpSp>
          <p:nvGrpSpPr>
            <p:cNvPr id="56" name="Group 56"/>
            <p:cNvGrpSpPr/>
            <p:nvPr/>
          </p:nvGrpSpPr>
          <p:grpSpPr>
            <a:xfrm>
              <a:off x="5596077" y="0"/>
              <a:ext cx="2512288" cy="2062684"/>
              <a:chOff x="0" y="0"/>
              <a:chExt cx="812800" cy="667340"/>
            </a:xfrm>
          </p:grpSpPr>
          <p:sp>
            <p:nvSpPr>
              <p:cNvPr id="57" name="Freeform 57"/>
              <p:cNvSpPr/>
              <p:nvPr/>
            </p:nvSpPr>
            <p:spPr>
              <a:xfrm>
                <a:off x="0" y="0"/>
                <a:ext cx="812800" cy="667340"/>
              </a:xfrm>
              <a:custGeom>
                <a:avLst/>
                <a:gdLst/>
                <a:ahLst/>
                <a:cxnLst/>
                <a:rect l="l" t="t" r="r" b="b"/>
                <a:pathLst>
                  <a:path w="812800" h="667340">
                    <a:moveTo>
                      <a:pt x="0" y="0"/>
                    </a:moveTo>
                    <a:lnTo>
                      <a:pt x="812800" y="0"/>
                    </a:lnTo>
                    <a:lnTo>
                      <a:pt x="812800" y="667340"/>
                    </a:lnTo>
                    <a:lnTo>
                      <a:pt x="0" y="667340"/>
                    </a:lnTo>
                    <a:close/>
                  </a:path>
                </a:pathLst>
              </a:custGeom>
              <a:solidFill>
                <a:srgbClr val="FFFFFF"/>
              </a:solidFill>
              <a:ln w="19050" cap="sq">
                <a:solidFill>
                  <a:srgbClr val="6E975C"/>
                </a:solidFill>
                <a:prstDash val="solid"/>
                <a:miter/>
              </a:ln>
            </p:spPr>
            <p:txBody>
              <a:bodyPr/>
              <a:lstStyle/>
              <a:p>
                <a:endParaRPr lang="en-GB"/>
              </a:p>
            </p:txBody>
          </p:sp>
          <p:sp>
            <p:nvSpPr>
              <p:cNvPr id="58" name="TextBox 58"/>
              <p:cNvSpPr txBox="1"/>
              <p:nvPr/>
            </p:nvSpPr>
            <p:spPr>
              <a:xfrm>
                <a:off x="0" y="-38100"/>
                <a:ext cx="812800" cy="705440"/>
              </a:xfrm>
              <a:prstGeom prst="rect">
                <a:avLst/>
              </a:prstGeom>
            </p:spPr>
            <p:txBody>
              <a:bodyPr lIns="50800" tIns="50800" rIns="50800" bIns="50800" rtlCol="0" anchor="ctr"/>
              <a:lstStyle/>
              <a:p>
                <a:pPr algn="ctr">
                  <a:lnSpc>
                    <a:spcPts val="1906"/>
                  </a:lnSpc>
                </a:pPr>
                <a:endParaRPr/>
              </a:p>
            </p:txBody>
          </p:sp>
        </p:grpSp>
      </p:grpSp>
      <p:grpSp>
        <p:nvGrpSpPr>
          <p:cNvPr id="59" name="Group 59"/>
          <p:cNvGrpSpPr/>
          <p:nvPr/>
        </p:nvGrpSpPr>
        <p:grpSpPr>
          <a:xfrm>
            <a:off x="730409" y="1713689"/>
            <a:ext cx="1883737" cy="275205"/>
            <a:chOff x="0" y="0"/>
            <a:chExt cx="702161" cy="102582"/>
          </a:xfrm>
        </p:grpSpPr>
        <p:sp>
          <p:nvSpPr>
            <p:cNvPr id="60" name="Freeform 60"/>
            <p:cNvSpPr/>
            <p:nvPr/>
          </p:nvSpPr>
          <p:spPr>
            <a:xfrm>
              <a:off x="0" y="0"/>
              <a:ext cx="702161" cy="102582"/>
            </a:xfrm>
            <a:custGeom>
              <a:avLst/>
              <a:gdLst/>
              <a:ahLst/>
              <a:cxnLst/>
              <a:rect l="l" t="t" r="r" b="b"/>
              <a:pathLst>
                <a:path w="702161" h="102582">
                  <a:moveTo>
                    <a:pt x="0" y="0"/>
                  </a:moveTo>
                  <a:lnTo>
                    <a:pt x="702161" y="0"/>
                  </a:lnTo>
                  <a:lnTo>
                    <a:pt x="702161" y="102582"/>
                  </a:lnTo>
                  <a:lnTo>
                    <a:pt x="0" y="102582"/>
                  </a:lnTo>
                  <a:close/>
                </a:path>
              </a:pathLst>
            </a:custGeom>
            <a:solidFill>
              <a:srgbClr val="6E975C"/>
            </a:solidFill>
          </p:spPr>
          <p:txBody>
            <a:bodyPr/>
            <a:lstStyle/>
            <a:p>
              <a:endParaRPr lang="en-GB"/>
            </a:p>
          </p:txBody>
        </p:sp>
        <p:sp>
          <p:nvSpPr>
            <p:cNvPr id="61" name="TextBox 61"/>
            <p:cNvSpPr txBox="1"/>
            <p:nvPr/>
          </p:nvSpPr>
          <p:spPr>
            <a:xfrm>
              <a:off x="0" y="-38100"/>
              <a:ext cx="702161" cy="140682"/>
            </a:xfrm>
            <a:prstGeom prst="rect">
              <a:avLst/>
            </a:prstGeom>
          </p:spPr>
          <p:txBody>
            <a:bodyPr lIns="49412" tIns="49412" rIns="49412" bIns="49412" rtlCol="0" anchor="ctr"/>
            <a:lstStyle/>
            <a:p>
              <a:pPr algn="ctr">
                <a:lnSpc>
                  <a:spcPts val="1906"/>
                </a:lnSpc>
              </a:pPr>
              <a:endParaRPr/>
            </a:p>
          </p:txBody>
        </p:sp>
      </p:grpSp>
      <p:sp>
        <p:nvSpPr>
          <p:cNvPr id="62" name="TextBox 62"/>
          <p:cNvSpPr txBox="1"/>
          <p:nvPr/>
        </p:nvSpPr>
        <p:spPr>
          <a:xfrm>
            <a:off x="1071357" y="1723564"/>
            <a:ext cx="1201841" cy="223920"/>
          </a:xfrm>
          <a:prstGeom prst="rect">
            <a:avLst/>
          </a:prstGeom>
        </p:spPr>
        <p:txBody>
          <a:bodyPr lIns="0" tIns="0" rIns="0" bIns="0" rtlCol="0" anchor="t">
            <a:spAutoFit/>
          </a:bodyPr>
          <a:lstStyle/>
          <a:p>
            <a:pPr algn="ctr">
              <a:lnSpc>
                <a:spcPts val="1832"/>
              </a:lnSpc>
            </a:pPr>
            <a:r>
              <a:rPr lang="en-US" sz="1309" b="1" spc="-13">
                <a:solidFill>
                  <a:srgbClr val="FFFFFF"/>
                </a:solidFill>
                <a:latin typeface="Montserrat Bold"/>
                <a:ea typeface="Montserrat Bold"/>
                <a:cs typeface="Montserrat Bold"/>
                <a:sym typeface="Montserrat Bold"/>
              </a:rPr>
              <a:t>August</a:t>
            </a:r>
          </a:p>
        </p:txBody>
      </p:sp>
      <p:grpSp>
        <p:nvGrpSpPr>
          <p:cNvPr id="63" name="Group 63"/>
          <p:cNvGrpSpPr/>
          <p:nvPr/>
        </p:nvGrpSpPr>
        <p:grpSpPr>
          <a:xfrm>
            <a:off x="2829178" y="1713689"/>
            <a:ext cx="1883737" cy="275205"/>
            <a:chOff x="0" y="0"/>
            <a:chExt cx="702161" cy="102582"/>
          </a:xfrm>
        </p:grpSpPr>
        <p:sp>
          <p:nvSpPr>
            <p:cNvPr id="64" name="Freeform 64"/>
            <p:cNvSpPr/>
            <p:nvPr/>
          </p:nvSpPr>
          <p:spPr>
            <a:xfrm>
              <a:off x="0" y="0"/>
              <a:ext cx="702161" cy="102582"/>
            </a:xfrm>
            <a:custGeom>
              <a:avLst/>
              <a:gdLst/>
              <a:ahLst/>
              <a:cxnLst/>
              <a:rect l="l" t="t" r="r" b="b"/>
              <a:pathLst>
                <a:path w="702161" h="102582">
                  <a:moveTo>
                    <a:pt x="0" y="0"/>
                  </a:moveTo>
                  <a:lnTo>
                    <a:pt x="702161" y="0"/>
                  </a:lnTo>
                  <a:lnTo>
                    <a:pt x="702161" y="102582"/>
                  </a:lnTo>
                  <a:lnTo>
                    <a:pt x="0" y="102582"/>
                  </a:lnTo>
                  <a:close/>
                </a:path>
              </a:pathLst>
            </a:custGeom>
            <a:solidFill>
              <a:srgbClr val="6E975C"/>
            </a:solidFill>
          </p:spPr>
          <p:txBody>
            <a:bodyPr/>
            <a:lstStyle/>
            <a:p>
              <a:endParaRPr lang="en-GB"/>
            </a:p>
          </p:txBody>
        </p:sp>
        <p:sp>
          <p:nvSpPr>
            <p:cNvPr id="65" name="TextBox 65"/>
            <p:cNvSpPr txBox="1"/>
            <p:nvPr/>
          </p:nvSpPr>
          <p:spPr>
            <a:xfrm>
              <a:off x="0" y="-38100"/>
              <a:ext cx="702161" cy="140682"/>
            </a:xfrm>
            <a:prstGeom prst="rect">
              <a:avLst/>
            </a:prstGeom>
          </p:spPr>
          <p:txBody>
            <a:bodyPr lIns="49412" tIns="49412" rIns="49412" bIns="49412" rtlCol="0" anchor="ctr"/>
            <a:lstStyle/>
            <a:p>
              <a:pPr algn="ctr">
                <a:lnSpc>
                  <a:spcPts val="1906"/>
                </a:lnSpc>
              </a:pPr>
              <a:endParaRPr/>
            </a:p>
          </p:txBody>
        </p:sp>
      </p:grpSp>
      <p:sp>
        <p:nvSpPr>
          <p:cNvPr id="66" name="TextBox 66"/>
          <p:cNvSpPr txBox="1"/>
          <p:nvPr/>
        </p:nvSpPr>
        <p:spPr>
          <a:xfrm>
            <a:off x="3170126" y="1723564"/>
            <a:ext cx="1201841" cy="223920"/>
          </a:xfrm>
          <a:prstGeom prst="rect">
            <a:avLst/>
          </a:prstGeom>
        </p:spPr>
        <p:txBody>
          <a:bodyPr lIns="0" tIns="0" rIns="0" bIns="0" rtlCol="0" anchor="t">
            <a:spAutoFit/>
          </a:bodyPr>
          <a:lstStyle/>
          <a:p>
            <a:pPr algn="ctr">
              <a:lnSpc>
                <a:spcPts val="1832"/>
              </a:lnSpc>
            </a:pPr>
            <a:r>
              <a:rPr lang="en-US" sz="1309" b="1" spc="-13">
                <a:solidFill>
                  <a:srgbClr val="FFFFFF"/>
                </a:solidFill>
                <a:latin typeface="Montserrat Bold"/>
                <a:ea typeface="Montserrat Bold"/>
                <a:cs typeface="Montserrat Bold"/>
                <a:sym typeface="Montserrat Bold"/>
              </a:rPr>
              <a:t>September</a:t>
            </a:r>
          </a:p>
        </p:txBody>
      </p:sp>
      <p:grpSp>
        <p:nvGrpSpPr>
          <p:cNvPr id="67" name="Group 67"/>
          <p:cNvGrpSpPr/>
          <p:nvPr/>
        </p:nvGrpSpPr>
        <p:grpSpPr>
          <a:xfrm>
            <a:off x="4927946" y="1713689"/>
            <a:ext cx="1883737" cy="275205"/>
            <a:chOff x="0" y="0"/>
            <a:chExt cx="702161" cy="102582"/>
          </a:xfrm>
        </p:grpSpPr>
        <p:sp>
          <p:nvSpPr>
            <p:cNvPr id="68" name="Freeform 68"/>
            <p:cNvSpPr/>
            <p:nvPr/>
          </p:nvSpPr>
          <p:spPr>
            <a:xfrm>
              <a:off x="0" y="0"/>
              <a:ext cx="702161" cy="102582"/>
            </a:xfrm>
            <a:custGeom>
              <a:avLst/>
              <a:gdLst/>
              <a:ahLst/>
              <a:cxnLst/>
              <a:rect l="l" t="t" r="r" b="b"/>
              <a:pathLst>
                <a:path w="702161" h="102582">
                  <a:moveTo>
                    <a:pt x="0" y="0"/>
                  </a:moveTo>
                  <a:lnTo>
                    <a:pt x="702161" y="0"/>
                  </a:lnTo>
                  <a:lnTo>
                    <a:pt x="702161" y="102582"/>
                  </a:lnTo>
                  <a:lnTo>
                    <a:pt x="0" y="102582"/>
                  </a:lnTo>
                  <a:close/>
                </a:path>
              </a:pathLst>
            </a:custGeom>
            <a:solidFill>
              <a:srgbClr val="6E975C"/>
            </a:solidFill>
          </p:spPr>
          <p:txBody>
            <a:bodyPr/>
            <a:lstStyle/>
            <a:p>
              <a:endParaRPr lang="en-GB"/>
            </a:p>
          </p:txBody>
        </p:sp>
        <p:sp>
          <p:nvSpPr>
            <p:cNvPr id="69" name="TextBox 69"/>
            <p:cNvSpPr txBox="1"/>
            <p:nvPr/>
          </p:nvSpPr>
          <p:spPr>
            <a:xfrm>
              <a:off x="0" y="-38100"/>
              <a:ext cx="702161" cy="140682"/>
            </a:xfrm>
            <a:prstGeom prst="rect">
              <a:avLst/>
            </a:prstGeom>
          </p:spPr>
          <p:txBody>
            <a:bodyPr lIns="49412" tIns="49412" rIns="49412" bIns="49412" rtlCol="0" anchor="ctr"/>
            <a:lstStyle/>
            <a:p>
              <a:pPr algn="ctr">
                <a:lnSpc>
                  <a:spcPts val="1906"/>
                </a:lnSpc>
              </a:pPr>
              <a:endParaRPr/>
            </a:p>
          </p:txBody>
        </p:sp>
      </p:grpSp>
      <p:sp>
        <p:nvSpPr>
          <p:cNvPr id="70" name="TextBox 70"/>
          <p:cNvSpPr txBox="1"/>
          <p:nvPr/>
        </p:nvSpPr>
        <p:spPr>
          <a:xfrm>
            <a:off x="5268894" y="1723564"/>
            <a:ext cx="1201841" cy="223920"/>
          </a:xfrm>
          <a:prstGeom prst="rect">
            <a:avLst/>
          </a:prstGeom>
        </p:spPr>
        <p:txBody>
          <a:bodyPr lIns="0" tIns="0" rIns="0" bIns="0" rtlCol="0" anchor="t">
            <a:spAutoFit/>
          </a:bodyPr>
          <a:lstStyle/>
          <a:p>
            <a:pPr algn="ctr">
              <a:lnSpc>
                <a:spcPts val="1832"/>
              </a:lnSpc>
            </a:pPr>
            <a:r>
              <a:rPr lang="en-US" sz="1309" b="1" spc="-13">
                <a:solidFill>
                  <a:srgbClr val="FFFFFF"/>
                </a:solidFill>
                <a:latin typeface="Montserrat Bold"/>
                <a:ea typeface="Montserrat Bold"/>
                <a:cs typeface="Montserrat Bold"/>
                <a:sym typeface="Montserrat Bold"/>
              </a:rPr>
              <a:t>October</a:t>
            </a:r>
          </a:p>
        </p:txBody>
      </p:sp>
      <p:grpSp>
        <p:nvGrpSpPr>
          <p:cNvPr id="71" name="Group 71"/>
          <p:cNvGrpSpPr/>
          <p:nvPr/>
        </p:nvGrpSpPr>
        <p:grpSpPr>
          <a:xfrm>
            <a:off x="730409" y="3709914"/>
            <a:ext cx="1883737" cy="275205"/>
            <a:chOff x="0" y="0"/>
            <a:chExt cx="702161" cy="102582"/>
          </a:xfrm>
        </p:grpSpPr>
        <p:sp>
          <p:nvSpPr>
            <p:cNvPr id="72" name="Freeform 72"/>
            <p:cNvSpPr/>
            <p:nvPr/>
          </p:nvSpPr>
          <p:spPr>
            <a:xfrm>
              <a:off x="0" y="0"/>
              <a:ext cx="702161" cy="102582"/>
            </a:xfrm>
            <a:custGeom>
              <a:avLst/>
              <a:gdLst/>
              <a:ahLst/>
              <a:cxnLst/>
              <a:rect l="l" t="t" r="r" b="b"/>
              <a:pathLst>
                <a:path w="702161" h="102582">
                  <a:moveTo>
                    <a:pt x="0" y="0"/>
                  </a:moveTo>
                  <a:lnTo>
                    <a:pt x="702161" y="0"/>
                  </a:lnTo>
                  <a:lnTo>
                    <a:pt x="702161" y="102582"/>
                  </a:lnTo>
                  <a:lnTo>
                    <a:pt x="0" y="102582"/>
                  </a:lnTo>
                  <a:close/>
                </a:path>
              </a:pathLst>
            </a:custGeom>
            <a:solidFill>
              <a:srgbClr val="6E975C"/>
            </a:solidFill>
          </p:spPr>
          <p:txBody>
            <a:bodyPr/>
            <a:lstStyle/>
            <a:p>
              <a:endParaRPr lang="en-GB"/>
            </a:p>
          </p:txBody>
        </p:sp>
        <p:sp>
          <p:nvSpPr>
            <p:cNvPr id="73" name="TextBox 73"/>
            <p:cNvSpPr txBox="1"/>
            <p:nvPr/>
          </p:nvSpPr>
          <p:spPr>
            <a:xfrm>
              <a:off x="0" y="-38100"/>
              <a:ext cx="702161" cy="140682"/>
            </a:xfrm>
            <a:prstGeom prst="rect">
              <a:avLst/>
            </a:prstGeom>
          </p:spPr>
          <p:txBody>
            <a:bodyPr lIns="49412" tIns="49412" rIns="49412" bIns="49412" rtlCol="0" anchor="ctr"/>
            <a:lstStyle/>
            <a:p>
              <a:pPr algn="ctr">
                <a:lnSpc>
                  <a:spcPts val="1906"/>
                </a:lnSpc>
              </a:pPr>
              <a:endParaRPr/>
            </a:p>
          </p:txBody>
        </p:sp>
      </p:grpSp>
      <p:sp>
        <p:nvSpPr>
          <p:cNvPr id="74" name="TextBox 74"/>
          <p:cNvSpPr txBox="1"/>
          <p:nvPr/>
        </p:nvSpPr>
        <p:spPr>
          <a:xfrm>
            <a:off x="1071357" y="3719789"/>
            <a:ext cx="1201841" cy="223920"/>
          </a:xfrm>
          <a:prstGeom prst="rect">
            <a:avLst/>
          </a:prstGeom>
        </p:spPr>
        <p:txBody>
          <a:bodyPr lIns="0" tIns="0" rIns="0" bIns="0" rtlCol="0" anchor="t">
            <a:spAutoFit/>
          </a:bodyPr>
          <a:lstStyle/>
          <a:p>
            <a:pPr algn="ctr">
              <a:lnSpc>
                <a:spcPts val="1832"/>
              </a:lnSpc>
            </a:pPr>
            <a:r>
              <a:rPr lang="en-US" sz="1309" b="1" spc="-13">
                <a:solidFill>
                  <a:srgbClr val="FFFFFF"/>
                </a:solidFill>
                <a:latin typeface="Montserrat Bold"/>
                <a:ea typeface="Montserrat Bold"/>
                <a:cs typeface="Montserrat Bold"/>
                <a:sym typeface="Montserrat Bold"/>
              </a:rPr>
              <a:t>November</a:t>
            </a:r>
          </a:p>
        </p:txBody>
      </p:sp>
      <p:grpSp>
        <p:nvGrpSpPr>
          <p:cNvPr id="75" name="Group 75"/>
          <p:cNvGrpSpPr/>
          <p:nvPr/>
        </p:nvGrpSpPr>
        <p:grpSpPr>
          <a:xfrm>
            <a:off x="2829178" y="3709914"/>
            <a:ext cx="1883737" cy="275205"/>
            <a:chOff x="0" y="0"/>
            <a:chExt cx="702161" cy="102582"/>
          </a:xfrm>
        </p:grpSpPr>
        <p:sp>
          <p:nvSpPr>
            <p:cNvPr id="76" name="Freeform 76"/>
            <p:cNvSpPr/>
            <p:nvPr/>
          </p:nvSpPr>
          <p:spPr>
            <a:xfrm>
              <a:off x="0" y="0"/>
              <a:ext cx="702161" cy="102582"/>
            </a:xfrm>
            <a:custGeom>
              <a:avLst/>
              <a:gdLst/>
              <a:ahLst/>
              <a:cxnLst/>
              <a:rect l="l" t="t" r="r" b="b"/>
              <a:pathLst>
                <a:path w="702161" h="102582">
                  <a:moveTo>
                    <a:pt x="0" y="0"/>
                  </a:moveTo>
                  <a:lnTo>
                    <a:pt x="702161" y="0"/>
                  </a:lnTo>
                  <a:lnTo>
                    <a:pt x="702161" y="102582"/>
                  </a:lnTo>
                  <a:lnTo>
                    <a:pt x="0" y="102582"/>
                  </a:lnTo>
                  <a:close/>
                </a:path>
              </a:pathLst>
            </a:custGeom>
            <a:solidFill>
              <a:srgbClr val="754BA0"/>
            </a:solidFill>
          </p:spPr>
          <p:txBody>
            <a:bodyPr/>
            <a:lstStyle/>
            <a:p>
              <a:endParaRPr lang="en-GB"/>
            </a:p>
          </p:txBody>
        </p:sp>
        <p:sp>
          <p:nvSpPr>
            <p:cNvPr id="77" name="TextBox 77"/>
            <p:cNvSpPr txBox="1"/>
            <p:nvPr/>
          </p:nvSpPr>
          <p:spPr>
            <a:xfrm>
              <a:off x="0" y="-38100"/>
              <a:ext cx="702161" cy="140682"/>
            </a:xfrm>
            <a:prstGeom prst="rect">
              <a:avLst/>
            </a:prstGeom>
          </p:spPr>
          <p:txBody>
            <a:bodyPr lIns="49412" tIns="49412" rIns="49412" bIns="49412" rtlCol="0" anchor="ctr"/>
            <a:lstStyle/>
            <a:p>
              <a:pPr algn="ctr">
                <a:lnSpc>
                  <a:spcPts val="1906"/>
                </a:lnSpc>
              </a:pPr>
              <a:endParaRPr/>
            </a:p>
          </p:txBody>
        </p:sp>
      </p:grpSp>
      <p:sp>
        <p:nvSpPr>
          <p:cNvPr id="78" name="TextBox 78"/>
          <p:cNvSpPr txBox="1"/>
          <p:nvPr/>
        </p:nvSpPr>
        <p:spPr>
          <a:xfrm>
            <a:off x="3170126" y="3719789"/>
            <a:ext cx="1201841" cy="223920"/>
          </a:xfrm>
          <a:prstGeom prst="rect">
            <a:avLst/>
          </a:prstGeom>
        </p:spPr>
        <p:txBody>
          <a:bodyPr lIns="0" tIns="0" rIns="0" bIns="0" rtlCol="0" anchor="t">
            <a:spAutoFit/>
          </a:bodyPr>
          <a:lstStyle/>
          <a:p>
            <a:pPr algn="ctr">
              <a:lnSpc>
                <a:spcPts val="1832"/>
              </a:lnSpc>
            </a:pPr>
            <a:r>
              <a:rPr lang="en-US" sz="1309" b="1" spc="-13">
                <a:solidFill>
                  <a:srgbClr val="FFFFFF"/>
                </a:solidFill>
                <a:latin typeface="Montserrat Bold"/>
                <a:ea typeface="Montserrat Bold"/>
                <a:cs typeface="Montserrat Bold"/>
                <a:sym typeface="Montserrat Bold"/>
              </a:rPr>
              <a:t>December</a:t>
            </a:r>
          </a:p>
        </p:txBody>
      </p:sp>
      <p:grpSp>
        <p:nvGrpSpPr>
          <p:cNvPr id="79" name="Group 79"/>
          <p:cNvGrpSpPr/>
          <p:nvPr/>
        </p:nvGrpSpPr>
        <p:grpSpPr>
          <a:xfrm>
            <a:off x="4927946" y="3709914"/>
            <a:ext cx="1883737" cy="275205"/>
            <a:chOff x="0" y="0"/>
            <a:chExt cx="702161" cy="102582"/>
          </a:xfrm>
        </p:grpSpPr>
        <p:sp>
          <p:nvSpPr>
            <p:cNvPr id="80" name="Freeform 80"/>
            <p:cNvSpPr/>
            <p:nvPr/>
          </p:nvSpPr>
          <p:spPr>
            <a:xfrm>
              <a:off x="0" y="0"/>
              <a:ext cx="702161" cy="102582"/>
            </a:xfrm>
            <a:custGeom>
              <a:avLst/>
              <a:gdLst/>
              <a:ahLst/>
              <a:cxnLst/>
              <a:rect l="l" t="t" r="r" b="b"/>
              <a:pathLst>
                <a:path w="702161" h="102582">
                  <a:moveTo>
                    <a:pt x="0" y="0"/>
                  </a:moveTo>
                  <a:lnTo>
                    <a:pt x="702161" y="0"/>
                  </a:lnTo>
                  <a:lnTo>
                    <a:pt x="702161" y="102582"/>
                  </a:lnTo>
                  <a:lnTo>
                    <a:pt x="0" y="102582"/>
                  </a:lnTo>
                  <a:close/>
                </a:path>
              </a:pathLst>
            </a:custGeom>
            <a:solidFill>
              <a:srgbClr val="FFBE47"/>
            </a:solidFill>
          </p:spPr>
          <p:txBody>
            <a:bodyPr/>
            <a:lstStyle/>
            <a:p>
              <a:endParaRPr lang="en-GB"/>
            </a:p>
          </p:txBody>
        </p:sp>
        <p:sp>
          <p:nvSpPr>
            <p:cNvPr id="81" name="TextBox 81"/>
            <p:cNvSpPr txBox="1"/>
            <p:nvPr/>
          </p:nvSpPr>
          <p:spPr>
            <a:xfrm>
              <a:off x="0" y="-38100"/>
              <a:ext cx="702161" cy="140682"/>
            </a:xfrm>
            <a:prstGeom prst="rect">
              <a:avLst/>
            </a:prstGeom>
          </p:spPr>
          <p:txBody>
            <a:bodyPr lIns="49412" tIns="49412" rIns="49412" bIns="49412" rtlCol="0" anchor="ctr"/>
            <a:lstStyle/>
            <a:p>
              <a:pPr algn="ctr">
                <a:lnSpc>
                  <a:spcPts val="1906"/>
                </a:lnSpc>
              </a:pPr>
              <a:endParaRPr/>
            </a:p>
          </p:txBody>
        </p:sp>
      </p:grpSp>
      <p:sp>
        <p:nvSpPr>
          <p:cNvPr id="82" name="TextBox 82"/>
          <p:cNvSpPr txBox="1"/>
          <p:nvPr/>
        </p:nvSpPr>
        <p:spPr>
          <a:xfrm>
            <a:off x="5268894" y="3719789"/>
            <a:ext cx="1201841" cy="223920"/>
          </a:xfrm>
          <a:prstGeom prst="rect">
            <a:avLst/>
          </a:prstGeom>
        </p:spPr>
        <p:txBody>
          <a:bodyPr lIns="0" tIns="0" rIns="0" bIns="0" rtlCol="0" anchor="t">
            <a:spAutoFit/>
          </a:bodyPr>
          <a:lstStyle/>
          <a:p>
            <a:pPr algn="ctr">
              <a:lnSpc>
                <a:spcPts val="1832"/>
              </a:lnSpc>
            </a:pPr>
            <a:r>
              <a:rPr lang="en-US" sz="1309" b="1" spc="-13">
                <a:solidFill>
                  <a:srgbClr val="FFFFFF"/>
                </a:solidFill>
                <a:latin typeface="Montserrat Bold"/>
                <a:ea typeface="Montserrat Bold"/>
                <a:cs typeface="Montserrat Bold"/>
                <a:sym typeface="Montserrat Bold"/>
              </a:rPr>
              <a:t>January</a:t>
            </a:r>
          </a:p>
        </p:txBody>
      </p:sp>
      <p:grpSp>
        <p:nvGrpSpPr>
          <p:cNvPr id="83" name="Group 83"/>
          <p:cNvGrpSpPr/>
          <p:nvPr/>
        </p:nvGrpSpPr>
        <p:grpSpPr>
          <a:xfrm>
            <a:off x="730409" y="5691019"/>
            <a:ext cx="1883737" cy="275205"/>
            <a:chOff x="0" y="0"/>
            <a:chExt cx="702161" cy="102582"/>
          </a:xfrm>
        </p:grpSpPr>
        <p:sp>
          <p:nvSpPr>
            <p:cNvPr id="84" name="Freeform 84"/>
            <p:cNvSpPr/>
            <p:nvPr/>
          </p:nvSpPr>
          <p:spPr>
            <a:xfrm>
              <a:off x="0" y="0"/>
              <a:ext cx="702161" cy="102582"/>
            </a:xfrm>
            <a:custGeom>
              <a:avLst/>
              <a:gdLst/>
              <a:ahLst/>
              <a:cxnLst/>
              <a:rect l="l" t="t" r="r" b="b"/>
              <a:pathLst>
                <a:path w="702161" h="102582">
                  <a:moveTo>
                    <a:pt x="0" y="0"/>
                  </a:moveTo>
                  <a:lnTo>
                    <a:pt x="702161" y="0"/>
                  </a:lnTo>
                  <a:lnTo>
                    <a:pt x="702161" y="102582"/>
                  </a:lnTo>
                  <a:lnTo>
                    <a:pt x="0" y="102582"/>
                  </a:lnTo>
                  <a:close/>
                </a:path>
              </a:pathLst>
            </a:custGeom>
            <a:solidFill>
              <a:srgbClr val="754BA0"/>
            </a:solidFill>
          </p:spPr>
          <p:txBody>
            <a:bodyPr/>
            <a:lstStyle/>
            <a:p>
              <a:endParaRPr lang="en-GB"/>
            </a:p>
          </p:txBody>
        </p:sp>
        <p:sp>
          <p:nvSpPr>
            <p:cNvPr id="85" name="TextBox 85"/>
            <p:cNvSpPr txBox="1"/>
            <p:nvPr/>
          </p:nvSpPr>
          <p:spPr>
            <a:xfrm>
              <a:off x="0" y="-38100"/>
              <a:ext cx="702161" cy="140682"/>
            </a:xfrm>
            <a:prstGeom prst="rect">
              <a:avLst/>
            </a:prstGeom>
          </p:spPr>
          <p:txBody>
            <a:bodyPr lIns="49412" tIns="49412" rIns="49412" bIns="49412" rtlCol="0" anchor="ctr"/>
            <a:lstStyle/>
            <a:p>
              <a:pPr algn="ctr">
                <a:lnSpc>
                  <a:spcPts val="1906"/>
                </a:lnSpc>
              </a:pPr>
              <a:endParaRPr/>
            </a:p>
          </p:txBody>
        </p:sp>
      </p:grpSp>
      <p:sp>
        <p:nvSpPr>
          <p:cNvPr id="86" name="TextBox 86"/>
          <p:cNvSpPr txBox="1"/>
          <p:nvPr/>
        </p:nvSpPr>
        <p:spPr>
          <a:xfrm>
            <a:off x="1071357" y="5700894"/>
            <a:ext cx="1201841" cy="223920"/>
          </a:xfrm>
          <a:prstGeom prst="rect">
            <a:avLst/>
          </a:prstGeom>
        </p:spPr>
        <p:txBody>
          <a:bodyPr lIns="0" tIns="0" rIns="0" bIns="0" rtlCol="0" anchor="t">
            <a:spAutoFit/>
          </a:bodyPr>
          <a:lstStyle/>
          <a:p>
            <a:pPr algn="ctr">
              <a:lnSpc>
                <a:spcPts val="1832"/>
              </a:lnSpc>
            </a:pPr>
            <a:r>
              <a:rPr lang="en-US" sz="1309" b="1" spc="-13">
                <a:solidFill>
                  <a:srgbClr val="FFFFFF"/>
                </a:solidFill>
                <a:latin typeface="Montserrat Bold"/>
                <a:ea typeface="Montserrat Bold"/>
                <a:cs typeface="Montserrat Bold"/>
                <a:sym typeface="Montserrat Bold"/>
              </a:rPr>
              <a:t>February</a:t>
            </a:r>
          </a:p>
        </p:txBody>
      </p:sp>
      <p:grpSp>
        <p:nvGrpSpPr>
          <p:cNvPr id="87" name="Group 87"/>
          <p:cNvGrpSpPr/>
          <p:nvPr/>
        </p:nvGrpSpPr>
        <p:grpSpPr>
          <a:xfrm>
            <a:off x="2829178" y="5691019"/>
            <a:ext cx="1883737" cy="275205"/>
            <a:chOff x="0" y="0"/>
            <a:chExt cx="702161" cy="102582"/>
          </a:xfrm>
        </p:grpSpPr>
        <p:sp>
          <p:nvSpPr>
            <p:cNvPr id="88" name="Freeform 88"/>
            <p:cNvSpPr/>
            <p:nvPr/>
          </p:nvSpPr>
          <p:spPr>
            <a:xfrm>
              <a:off x="0" y="0"/>
              <a:ext cx="702161" cy="102582"/>
            </a:xfrm>
            <a:custGeom>
              <a:avLst/>
              <a:gdLst/>
              <a:ahLst/>
              <a:cxnLst/>
              <a:rect l="l" t="t" r="r" b="b"/>
              <a:pathLst>
                <a:path w="702161" h="102582">
                  <a:moveTo>
                    <a:pt x="0" y="0"/>
                  </a:moveTo>
                  <a:lnTo>
                    <a:pt x="702161" y="0"/>
                  </a:lnTo>
                  <a:lnTo>
                    <a:pt x="702161" y="102582"/>
                  </a:lnTo>
                  <a:lnTo>
                    <a:pt x="0" y="102582"/>
                  </a:lnTo>
                  <a:close/>
                </a:path>
              </a:pathLst>
            </a:custGeom>
            <a:solidFill>
              <a:srgbClr val="754BA0"/>
            </a:solidFill>
          </p:spPr>
          <p:txBody>
            <a:bodyPr/>
            <a:lstStyle/>
            <a:p>
              <a:endParaRPr lang="en-GB"/>
            </a:p>
          </p:txBody>
        </p:sp>
        <p:sp>
          <p:nvSpPr>
            <p:cNvPr id="89" name="TextBox 89"/>
            <p:cNvSpPr txBox="1"/>
            <p:nvPr/>
          </p:nvSpPr>
          <p:spPr>
            <a:xfrm>
              <a:off x="0" y="-38100"/>
              <a:ext cx="702161" cy="140682"/>
            </a:xfrm>
            <a:prstGeom prst="rect">
              <a:avLst/>
            </a:prstGeom>
          </p:spPr>
          <p:txBody>
            <a:bodyPr lIns="49412" tIns="49412" rIns="49412" bIns="49412" rtlCol="0" anchor="ctr"/>
            <a:lstStyle/>
            <a:p>
              <a:pPr algn="ctr">
                <a:lnSpc>
                  <a:spcPts val="1906"/>
                </a:lnSpc>
              </a:pPr>
              <a:endParaRPr/>
            </a:p>
          </p:txBody>
        </p:sp>
      </p:grpSp>
      <p:sp>
        <p:nvSpPr>
          <p:cNvPr id="90" name="TextBox 90"/>
          <p:cNvSpPr txBox="1"/>
          <p:nvPr/>
        </p:nvSpPr>
        <p:spPr>
          <a:xfrm>
            <a:off x="3170126" y="5700894"/>
            <a:ext cx="1201841" cy="223920"/>
          </a:xfrm>
          <a:prstGeom prst="rect">
            <a:avLst/>
          </a:prstGeom>
        </p:spPr>
        <p:txBody>
          <a:bodyPr lIns="0" tIns="0" rIns="0" bIns="0" rtlCol="0" anchor="t">
            <a:spAutoFit/>
          </a:bodyPr>
          <a:lstStyle/>
          <a:p>
            <a:pPr algn="ctr">
              <a:lnSpc>
                <a:spcPts val="1832"/>
              </a:lnSpc>
            </a:pPr>
            <a:r>
              <a:rPr lang="en-US" sz="1309" b="1" spc="-13">
                <a:solidFill>
                  <a:srgbClr val="FFFFFF"/>
                </a:solidFill>
                <a:latin typeface="Montserrat Bold"/>
                <a:ea typeface="Montserrat Bold"/>
                <a:cs typeface="Montserrat Bold"/>
                <a:sym typeface="Montserrat Bold"/>
              </a:rPr>
              <a:t>March</a:t>
            </a:r>
          </a:p>
        </p:txBody>
      </p:sp>
      <p:grpSp>
        <p:nvGrpSpPr>
          <p:cNvPr id="91" name="Group 91"/>
          <p:cNvGrpSpPr/>
          <p:nvPr/>
        </p:nvGrpSpPr>
        <p:grpSpPr>
          <a:xfrm>
            <a:off x="4927946" y="5691019"/>
            <a:ext cx="1883737" cy="275205"/>
            <a:chOff x="0" y="0"/>
            <a:chExt cx="702161" cy="102582"/>
          </a:xfrm>
        </p:grpSpPr>
        <p:sp>
          <p:nvSpPr>
            <p:cNvPr id="92" name="Freeform 92"/>
            <p:cNvSpPr/>
            <p:nvPr/>
          </p:nvSpPr>
          <p:spPr>
            <a:xfrm>
              <a:off x="0" y="0"/>
              <a:ext cx="702161" cy="102582"/>
            </a:xfrm>
            <a:custGeom>
              <a:avLst/>
              <a:gdLst/>
              <a:ahLst/>
              <a:cxnLst/>
              <a:rect l="l" t="t" r="r" b="b"/>
              <a:pathLst>
                <a:path w="702161" h="102582">
                  <a:moveTo>
                    <a:pt x="0" y="0"/>
                  </a:moveTo>
                  <a:lnTo>
                    <a:pt x="702161" y="0"/>
                  </a:lnTo>
                  <a:lnTo>
                    <a:pt x="702161" y="102582"/>
                  </a:lnTo>
                  <a:lnTo>
                    <a:pt x="0" y="102582"/>
                  </a:lnTo>
                  <a:close/>
                </a:path>
              </a:pathLst>
            </a:custGeom>
            <a:solidFill>
              <a:srgbClr val="FFBE47"/>
            </a:solidFill>
          </p:spPr>
          <p:txBody>
            <a:bodyPr/>
            <a:lstStyle/>
            <a:p>
              <a:endParaRPr lang="en-GB"/>
            </a:p>
          </p:txBody>
        </p:sp>
        <p:sp>
          <p:nvSpPr>
            <p:cNvPr id="93" name="TextBox 93"/>
            <p:cNvSpPr txBox="1"/>
            <p:nvPr/>
          </p:nvSpPr>
          <p:spPr>
            <a:xfrm>
              <a:off x="0" y="-38100"/>
              <a:ext cx="702161" cy="140682"/>
            </a:xfrm>
            <a:prstGeom prst="rect">
              <a:avLst/>
            </a:prstGeom>
          </p:spPr>
          <p:txBody>
            <a:bodyPr lIns="49412" tIns="49412" rIns="49412" bIns="49412" rtlCol="0" anchor="ctr"/>
            <a:lstStyle/>
            <a:p>
              <a:pPr algn="ctr">
                <a:lnSpc>
                  <a:spcPts val="1906"/>
                </a:lnSpc>
              </a:pPr>
              <a:endParaRPr/>
            </a:p>
          </p:txBody>
        </p:sp>
      </p:grpSp>
      <p:sp>
        <p:nvSpPr>
          <p:cNvPr id="94" name="TextBox 94"/>
          <p:cNvSpPr txBox="1"/>
          <p:nvPr/>
        </p:nvSpPr>
        <p:spPr>
          <a:xfrm>
            <a:off x="5268894" y="5700894"/>
            <a:ext cx="1201841" cy="223920"/>
          </a:xfrm>
          <a:prstGeom prst="rect">
            <a:avLst/>
          </a:prstGeom>
        </p:spPr>
        <p:txBody>
          <a:bodyPr lIns="0" tIns="0" rIns="0" bIns="0" rtlCol="0" anchor="t">
            <a:spAutoFit/>
          </a:bodyPr>
          <a:lstStyle/>
          <a:p>
            <a:pPr algn="ctr">
              <a:lnSpc>
                <a:spcPts val="1832"/>
              </a:lnSpc>
            </a:pPr>
            <a:r>
              <a:rPr lang="en-US" sz="1309" b="1" spc="-13">
                <a:solidFill>
                  <a:srgbClr val="FFFFFF"/>
                </a:solidFill>
                <a:latin typeface="Montserrat Bold"/>
                <a:ea typeface="Montserrat Bold"/>
                <a:cs typeface="Montserrat Bold"/>
                <a:sym typeface="Montserrat Bold"/>
              </a:rPr>
              <a:t>April</a:t>
            </a:r>
          </a:p>
        </p:txBody>
      </p:sp>
      <p:grpSp>
        <p:nvGrpSpPr>
          <p:cNvPr id="95" name="Group 95"/>
          <p:cNvGrpSpPr/>
          <p:nvPr/>
        </p:nvGrpSpPr>
        <p:grpSpPr>
          <a:xfrm>
            <a:off x="730409" y="7669885"/>
            <a:ext cx="1883737" cy="275205"/>
            <a:chOff x="0" y="0"/>
            <a:chExt cx="702161" cy="102582"/>
          </a:xfrm>
        </p:grpSpPr>
        <p:sp>
          <p:nvSpPr>
            <p:cNvPr id="96" name="Freeform 96"/>
            <p:cNvSpPr/>
            <p:nvPr/>
          </p:nvSpPr>
          <p:spPr>
            <a:xfrm>
              <a:off x="0" y="0"/>
              <a:ext cx="702161" cy="102582"/>
            </a:xfrm>
            <a:custGeom>
              <a:avLst/>
              <a:gdLst/>
              <a:ahLst/>
              <a:cxnLst/>
              <a:rect l="l" t="t" r="r" b="b"/>
              <a:pathLst>
                <a:path w="702161" h="102582">
                  <a:moveTo>
                    <a:pt x="0" y="0"/>
                  </a:moveTo>
                  <a:lnTo>
                    <a:pt x="702161" y="0"/>
                  </a:lnTo>
                  <a:lnTo>
                    <a:pt x="702161" y="102582"/>
                  </a:lnTo>
                  <a:lnTo>
                    <a:pt x="0" y="102582"/>
                  </a:lnTo>
                  <a:close/>
                </a:path>
              </a:pathLst>
            </a:custGeom>
            <a:solidFill>
              <a:srgbClr val="6E975C"/>
            </a:solidFill>
          </p:spPr>
          <p:txBody>
            <a:bodyPr/>
            <a:lstStyle/>
            <a:p>
              <a:endParaRPr lang="en-GB"/>
            </a:p>
          </p:txBody>
        </p:sp>
        <p:sp>
          <p:nvSpPr>
            <p:cNvPr id="97" name="TextBox 97"/>
            <p:cNvSpPr txBox="1"/>
            <p:nvPr/>
          </p:nvSpPr>
          <p:spPr>
            <a:xfrm>
              <a:off x="0" y="-38100"/>
              <a:ext cx="702161" cy="140682"/>
            </a:xfrm>
            <a:prstGeom prst="rect">
              <a:avLst/>
            </a:prstGeom>
          </p:spPr>
          <p:txBody>
            <a:bodyPr lIns="49412" tIns="49412" rIns="49412" bIns="49412" rtlCol="0" anchor="ctr"/>
            <a:lstStyle/>
            <a:p>
              <a:pPr algn="ctr">
                <a:lnSpc>
                  <a:spcPts val="1906"/>
                </a:lnSpc>
              </a:pPr>
              <a:endParaRPr/>
            </a:p>
          </p:txBody>
        </p:sp>
      </p:grpSp>
      <p:sp>
        <p:nvSpPr>
          <p:cNvPr id="98" name="TextBox 98"/>
          <p:cNvSpPr txBox="1"/>
          <p:nvPr/>
        </p:nvSpPr>
        <p:spPr>
          <a:xfrm>
            <a:off x="1071357" y="7679759"/>
            <a:ext cx="1201841" cy="223920"/>
          </a:xfrm>
          <a:prstGeom prst="rect">
            <a:avLst/>
          </a:prstGeom>
        </p:spPr>
        <p:txBody>
          <a:bodyPr lIns="0" tIns="0" rIns="0" bIns="0" rtlCol="0" anchor="t">
            <a:spAutoFit/>
          </a:bodyPr>
          <a:lstStyle/>
          <a:p>
            <a:pPr algn="ctr">
              <a:lnSpc>
                <a:spcPts val="1832"/>
              </a:lnSpc>
            </a:pPr>
            <a:r>
              <a:rPr lang="en-US" sz="1309" b="1" spc="-13">
                <a:solidFill>
                  <a:srgbClr val="FFFFFF"/>
                </a:solidFill>
                <a:latin typeface="Montserrat Bold"/>
                <a:ea typeface="Montserrat Bold"/>
                <a:cs typeface="Montserrat Bold"/>
                <a:sym typeface="Montserrat Bold"/>
              </a:rPr>
              <a:t>May</a:t>
            </a:r>
          </a:p>
        </p:txBody>
      </p:sp>
      <p:grpSp>
        <p:nvGrpSpPr>
          <p:cNvPr id="99" name="Group 99"/>
          <p:cNvGrpSpPr/>
          <p:nvPr/>
        </p:nvGrpSpPr>
        <p:grpSpPr>
          <a:xfrm>
            <a:off x="2829178" y="7669885"/>
            <a:ext cx="1883737" cy="275205"/>
            <a:chOff x="0" y="0"/>
            <a:chExt cx="702161" cy="102582"/>
          </a:xfrm>
        </p:grpSpPr>
        <p:sp>
          <p:nvSpPr>
            <p:cNvPr id="100" name="Freeform 100"/>
            <p:cNvSpPr/>
            <p:nvPr/>
          </p:nvSpPr>
          <p:spPr>
            <a:xfrm>
              <a:off x="0" y="0"/>
              <a:ext cx="702161" cy="102582"/>
            </a:xfrm>
            <a:custGeom>
              <a:avLst/>
              <a:gdLst/>
              <a:ahLst/>
              <a:cxnLst/>
              <a:rect l="l" t="t" r="r" b="b"/>
              <a:pathLst>
                <a:path w="702161" h="102582">
                  <a:moveTo>
                    <a:pt x="0" y="0"/>
                  </a:moveTo>
                  <a:lnTo>
                    <a:pt x="702161" y="0"/>
                  </a:lnTo>
                  <a:lnTo>
                    <a:pt x="702161" y="102582"/>
                  </a:lnTo>
                  <a:lnTo>
                    <a:pt x="0" y="102582"/>
                  </a:lnTo>
                  <a:close/>
                </a:path>
              </a:pathLst>
            </a:custGeom>
            <a:solidFill>
              <a:srgbClr val="6E975C"/>
            </a:solidFill>
          </p:spPr>
          <p:txBody>
            <a:bodyPr/>
            <a:lstStyle/>
            <a:p>
              <a:endParaRPr lang="en-GB"/>
            </a:p>
          </p:txBody>
        </p:sp>
        <p:sp>
          <p:nvSpPr>
            <p:cNvPr id="101" name="TextBox 101"/>
            <p:cNvSpPr txBox="1"/>
            <p:nvPr/>
          </p:nvSpPr>
          <p:spPr>
            <a:xfrm>
              <a:off x="0" y="-38100"/>
              <a:ext cx="702161" cy="140682"/>
            </a:xfrm>
            <a:prstGeom prst="rect">
              <a:avLst/>
            </a:prstGeom>
          </p:spPr>
          <p:txBody>
            <a:bodyPr lIns="49412" tIns="49412" rIns="49412" bIns="49412" rtlCol="0" anchor="ctr"/>
            <a:lstStyle/>
            <a:p>
              <a:pPr algn="ctr">
                <a:lnSpc>
                  <a:spcPts val="1906"/>
                </a:lnSpc>
              </a:pPr>
              <a:endParaRPr/>
            </a:p>
          </p:txBody>
        </p:sp>
      </p:grpSp>
      <p:sp>
        <p:nvSpPr>
          <p:cNvPr id="102" name="TextBox 102"/>
          <p:cNvSpPr txBox="1"/>
          <p:nvPr/>
        </p:nvSpPr>
        <p:spPr>
          <a:xfrm>
            <a:off x="3170126" y="7679759"/>
            <a:ext cx="1201841" cy="223920"/>
          </a:xfrm>
          <a:prstGeom prst="rect">
            <a:avLst/>
          </a:prstGeom>
        </p:spPr>
        <p:txBody>
          <a:bodyPr lIns="0" tIns="0" rIns="0" bIns="0" rtlCol="0" anchor="t">
            <a:spAutoFit/>
          </a:bodyPr>
          <a:lstStyle/>
          <a:p>
            <a:pPr algn="ctr">
              <a:lnSpc>
                <a:spcPts val="1832"/>
              </a:lnSpc>
            </a:pPr>
            <a:r>
              <a:rPr lang="en-US" sz="1309" b="1" spc="-13">
                <a:solidFill>
                  <a:srgbClr val="FFFFFF"/>
                </a:solidFill>
                <a:latin typeface="Montserrat Bold"/>
                <a:ea typeface="Montserrat Bold"/>
                <a:cs typeface="Montserrat Bold"/>
                <a:sym typeface="Montserrat Bold"/>
              </a:rPr>
              <a:t>June</a:t>
            </a:r>
          </a:p>
        </p:txBody>
      </p:sp>
      <p:grpSp>
        <p:nvGrpSpPr>
          <p:cNvPr id="103" name="Group 103"/>
          <p:cNvGrpSpPr/>
          <p:nvPr/>
        </p:nvGrpSpPr>
        <p:grpSpPr>
          <a:xfrm>
            <a:off x="4927946" y="7669885"/>
            <a:ext cx="1883737" cy="275205"/>
            <a:chOff x="0" y="0"/>
            <a:chExt cx="702161" cy="102582"/>
          </a:xfrm>
        </p:grpSpPr>
        <p:sp>
          <p:nvSpPr>
            <p:cNvPr id="104" name="Freeform 104"/>
            <p:cNvSpPr/>
            <p:nvPr/>
          </p:nvSpPr>
          <p:spPr>
            <a:xfrm>
              <a:off x="0" y="0"/>
              <a:ext cx="702161" cy="102582"/>
            </a:xfrm>
            <a:custGeom>
              <a:avLst/>
              <a:gdLst/>
              <a:ahLst/>
              <a:cxnLst/>
              <a:rect l="l" t="t" r="r" b="b"/>
              <a:pathLst>
                <a:path w="702161" h="102582">
                  <a:moveTo>
                    <a:pt x="0" y="0"/>
                  </a:moveTo>
                  <a:lnTo>
                    <a:pt x="702161" y="0"/>
                  </a:lnTo>
                  <a:lnTo>
                    <a:pt x="702161" y="102582"/>
                  </a:lnTo>
                  <a:lnTo>
                    <a:pt x="0" y="102582"/>
                  </a:lnTo>
                  <a:close/>
                </a:path>
              </a:pathLst>
            </a:custGeom>
            <a:solidFill>
              <a:srgbClr val="6E975C"/>
            </a:solidFill>
          </p:spPr>
          <p:txBody>
            <a:bodyPr/>
            <a:lstStyle/>
            <a:p>
              <a:endParaRPr lang="en-GB"/>
            </a:p>
          </p:txBody>
        </p:sp>
        <p:sp>
          <p:nvSpPr>
            <p:cNvPr id="105" name="TextBox 105"/>
            <p:cNvSpPr txBox="1"/>
            <p:nvPr/>
          </p:nvSpPr>
          <p:spPr>
            <a:xfrm>
              <a:off x="0" y="-38100"/>
              <a:ext cx="702161" cy="140682"/>
            </a:xfrm>
            <a:prstGeom prst="rect">
              <a:avLst/>
            </a:prstGeom>
          </p:spPr>
          <p:txBody>
            <a:bodyPr lIns="49412" tIns="49412" rIns="49412" bIns="49412" rtlCol="0" anchor="ctr"/>
            <a:lstStyle/>
            <a:p>
              <a:pPr algn="ctr">
                <a:lnSpc>
                  <a:spcPts val="1906"/>
                </a:lnSpc>
              </a:pPr>
              <a:endParaRPr/>
            </a:p>
          </p:txBody>
        </p:sp>
      </p:grpSp>
      <p:sp>
        <p:nvSpPr>
          <p:cNvPr id="106" name="TextBox 106"/>
          <p:cNvSpPr txBox="1"/>
          <p:nvPr/>
        </p:nvSpPr>
        <p:spPr>
          <a:xfrm>
            <a:off x="5268894" y="7679759"/>
            <a:ext cx="1201841" cy="223920"/>
          </a:xfrm>
          <a:prstGeom prst="rect">
            <a:avLst/>
          </a:prstGeom>
        </p:spPr>
        <p:txBody>
          <a:bodyPr lIns="0" tIns="0" rIns="0" bIns="0" rtlCol="0" anchor="t">
            <a:spAutoFit/>
          </a:bodyPr>
          <a:lstStyle/>
          <a:p>
            <a:pPr algn="ctr">
              <a:lnSpc>
                <a:spcPts val="1832"/>
              </a:lnSpc>
            </a:pPr>
            <a:r>
              <a:rPr lang="en-US" sz="1309" b="1" spc="-13">
                <a:solidFill>
                  <a:srgbClr val="FFFFFF"/>
                </a:solidFill>
                <a:latin typeface="Montserrat Bold"/>
                <a:ea typeface="Montserrat Bold"/>
                <a:cs typeface="Montserrat Bold"/>
                <a:sym typeface="Montserrat Bold"/>
              </a:rPr>
              <a:t>July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V="1">
            <a:off x="-211472" y="-166421"/>
            <a:ext cx="3024000" cy="2547720"/>
          </a:xfrm>
          <a:custGeom>
            <a:avLst/>
            <a:gdLst/>
            <a:ahLst/>
            <a:cxnLst/>
            <a:rect l="l" t="t" r="r" b="b"/>
            <a:pathLst>
              <a:path w="3024000" h="2547720">
                <a:moveTo>
                  <a:pt x="0" y="2547720"/>
                </a:moveTo>
                <a:lnTo>
                  <a:pt x="3024000" y="2547720"/>
                </a:lnTo>
                <a:lnTo>
                  <a:pt x="3024000" y="0"/>
                </a:lnTo>
                <a:lnTo>
                  <a:pt x="0" y="0"/>
                </a:lnTo>
                <a:lnTo>
                  <a:pt x="0" y="254772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grpSp>
        <p:nvGrpSpPr>
          <p:cNvPr id="3" name="Group 3"/>
          <p:cNvGrpSpPr/>
          <p:nvPr/>
        </p:nvGrpSpPr>
        <p:grpSpPr>
          <a:xfrm>
            <a:off x="4638501" y="9532952"/>
            <a:ext cx="1897906" cy="1897906"/>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FA8DC">
                <a:alpha val="29804"/>
              </a:srgbClr>
            </a:solidFill>
          </p:spPr>
          <p:txBody>
            <a:bodyPr/>
            <a:lstStyle/>
            <a:p>
              <a:endParaRPr lang="en-GB"/>
            </a:p>
          </p:txBody>
        </p:sp>
        <p:sp>
          <p:nvSpPr>
            <p:cNvPr id="5" name="TextBox 5"/>
            <p:cNvSpPr txBox="1"/>
            <p:nvPr/>
          </p:nvSpPr>
          <p:spPr>
            <a:xfrm>
              <a:off x="76200" y="85725"/>
              <a:ext cx="660400" cy="650875"/>
            </a:xfrm>
            <a:prstGeom prst="rect">
              <a:avLst/>
            </a:prstGeom>
          </p:spPr>
          <p:txBody>
            <a:bodyPr lIns="50800" tIns="50800" rIns="50800" bIns="50800" rtlCol="0" anchor="ctr"/>
            <a:lstStyle/>
            <a:p>
              <a:pPr algn="ctr">
                <a:lnSpc>
                  <a:spcPts val="1199"/>
                </a:lnSpc>
              </a:pPr>
              <a:endParaRPr/>
            </a:p>
          </p:txBody>
        </p:sp>
      </p:grpSp>
      <p:grpSp>
        <p:nvGrpSpPr>
          <p:cNvPr id="6" name="Group 6"/>
          <p:cNvGrpSpPr/>
          <p:nvPr/>
        </p:nvGrpSpPr>
        <p:grpSpPr>
          <a:xfrm>
            <a:off x="6218088" y="9161283"/>
            <a:ext cx="568004" cy="568004"/>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FA8DC">
                <a:alpha val="29804"/>
              </a:srgbClr>
            </a:solidFill>
          </p:spPr>
          <p:txBody>
            <a:bodyPr/>
            <a:lstStyle/>
            <a:p>
              <a:endParaRPr lang="en-GB"/>
            </a:p>
          </p:txBody>
        </p:sp>
        <p:sp>
          <p:nvSpPr>
            <p:cNvPr id="8" name="TextBox 8"/>
            <p:cNvSpPr txBox="1"/>
            <p:nvPr/>
          </p:nvSpPr>
          <p:spPr>
            <a:xfrm>
              <a:off x="76200" y="85725"/>
              <a:ext cx="660400" cy="650875"/>
            </a:xfrm>
            <a:prstGeom prst="rect">
              <a:avLst/>
            </a:prstGeom>
          </p:spPr>
          <p:txBody>
            <a:bodyPr lIns="50800" tIns="50800" rIns="50800" bIns="50800" rtlCol="0" anchor="ctr"/>
            <a:lstStyle/>
            <a:p>
              <a:pPr algn="ctr">
                <a:lnSpc>
                  <a:spcPts val="1199"/>
                </a:lnSpc>
              </a:pPr>
              <a:endParaRPr/>
            </a:p>
          </p:txBody>
        </p:sp>
      </p:grpSp>
      <p:grpSp>
        <p:nvGrpSpPr>
          <p:cNvPr id="9" name="Group 9"/>
          <p:cNvGrpSpPr/>
          <p:nvPr/>
        </p:nvGrpSpPr>
        <p:grpSpPr>
          <a:xfrm rot="-10800000">
            <a:off x="2507405" y="207687"/>
            <a:ext cx="568004" cy="568004"/>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7AFE0"/>
            </a:solidFill>
          </p:spPr>
          <p:txBody>
            <a:bodyPr/>
            <a:lstStyle/>
            <a:p>
              <a:endParaRPr lang="en-GB"/>
            </a:p>
          </p:txBody>
        </p:sp>
        <p:sp>
          <p:nvSpPr>
            <p:cNvPr id="11" name="TextBox 11"/>
            <p:cNvSpPr txBox="1"/>
            <p:nvPr/>
          </p:nvSpPr>
          <p:spPr>
            <a:xfrm>
              <a:off x="76200" y="85725"/>
              <a:ext cx="660400" cy="650875"/>
            </a:xfrm>
            <a:prstGeom prst="rect">
              <a:avLst/>
            </a:prstGeom>
          </p:spPr>
          <p:txBody>
            <a:bodyPr lIns="50800" tIns="50800" rIns="50800" bIns="50800" rtlCol="0" anchor="ctr"/>
            <a:lstStyle/>
            <a:p>
              <a:pPr algn="ctr">
                <a:lnSpc>
                  <a:spcPts val="1199"/>
                </a:lnSpc>
              </a:pPr>
              <a:endParaRPr/>
            </a:p>
          </p:txBody>
        </p:sp>
      </p:grpSp>
      <p:grpSp>
        <p:nvGrpSpPr>
          <p:cNvPr id="12" name="Group 12"/>
          <p:cNvGrpSpPr/>
          <p:nvPr/>
        </p:nvGrpSpPr>
        <p:grpSpPr>
          <a:xfrm>
            <a:off x="5760340" y="9161283"/>
            <a:ext cx="285563" cy="285563"/>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FA8DC">
                <a:alpha val="29804"/>
              </a:srgbClr>
            </a:solidFill>
          </p:spPr>
          <p:txBody>
            <a:bodyPr/>
            <a:lstStyle/>
            <a:p>
              <a:endParaRPr lang="en-GB"/>
            </a:p>
          </p:txBody>
        </p:sp>
        <p:sp>
          <p:nvSpPr>
            <p:cNvPr id="14" name="TextBox 14"/>
            <p:cNvSpPr txBox="1"/>
            <p:nvPr/>
          </p:nvSpPr>
          <p:spPr>
            <a:xfrm>
              <a:off x="76200" y="85725"/>
              <a:ext cx="660400" cy="650875"/>
            </a:xfrm>
            <a:prstGeom prst="rect">
              <a:avLst/>
            </a:prstGeom>
          </p:spPr>
          <p:txBody>
            <a:bodyPr lIns="50800" tIns="50800" rIns="50800" bIns="50800" rtlCol="0" anchor="ctr"/>
            <a:lstStyle/>
            <a:p>
              <a:pPr algn="ctr">
                <a:lnSpc>
                  <a:spcPts val="1199"/>
                </a:lnSpc>
              </a:pPr>
              <a:endParaRPr/>
            </a:p>
          </p:txBody>
        </p:sp>
      </p:grpSp>
      <p:grpSp>
        <p:nvGrpSpPr>
          <p:cNvPr id="15" name="Group 15"/>
          <p:cNvGrpSpPr/>
          <p:nvPr/>
        </p:nvGrpSpPr>
        <p:grpSpPr>
          <a:xfrm rot="-10800000">
            <a:off x="3247593" y="490128"/>
            <a:ext cx="285563" cy="285563"/>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4AAD"/>
            </a:solidFill>
          </p:spPr>
          <p:txBody>
            <a:bodyPr/>
            <a:lstStyle/>
            <a:p>
              <a:endParaRPr lang="en-GB"/>
            </a:p>
          </p:txBody>
        </p:sp>
        <p:sp>
          <p:nvSpPr>
            <p:cNvPr id="17" name="TextBox 17"/>
            <p:cNvSpPr txBox="1"/>
            <p:nvPr/>
          </p:nvSpPr>
          <p:spPr>
            <a:xfrm>
              <a:off x="76200" y="85725"/>
              <a:ext cx="660400" cy="650875"/>
            </a:xfrm>
            <a:prstGeom prst="rect">
              <a:avLst/>
            </a:prstGeom>
          </p:spPr>
          <p:txBody>
            <a:bodyPr lIns="50800" tIns="50800" rIns="50800" bIns="50800" rtlCol="0" anchor="ctr"/>
            <a:lstStyle/>
            <a:p>
              <a:pPr algn="ctr">
                <a:lnSpc>
                  <a:spcPts val="1199"/>
                </a:lnSpc>
              </a:pPr>
              <a:endParaRPr/>
            </a:p>
          </p:txBody>
        </p:sp>
      </p:grpSp>
      <p:grpSp>
        <p:nvGrpSpPr>
          <p:cNvPr id="18" name="Group 18"/>
          <p:cNvGrpSpPr/>
          <p:nvPr/>
        </p:nvGrpSpPr>
        <p:grpSpPr>
          <a:xfrm>
            <a:off x="375638" y="1497120"/>
            <a:ext cx="3216544" cy="1082981"/>
            <a:chOff x="0" y="0"/>
            <a:chExt cx="1152737" cy="388116"/>
          </a:xfrm>
        </p:grpSpPr>
        <p:sp>
          <p:nvSpPr>
            <p:cNvPr id="19" name="Freeform 19"/>
            <p:cNvSpPr/>
            <p:nvPr/>
          </p:nvSpPr>
          <p:spPr>
            <a:xfrm>
              <a:off x="0" y="0"/>
              <a:ext cx="1152737" cy="388116"/>
            </a:xfrm>
            <a:custGeom>
              <a:avLst/>
              <a:gdLst/>
              <a:ahLst/>
              <a:cxnLst/>
              <a:rect l="l" t="t" r="r" b="b"/>
              <a:pathLst>
                <a:path w="1152737" h="388116">
                  <a:moveTo>
                    <a:pt x="0" y="0"/>
                  </a:moveTo>
                  <a:lnTo>
                    <a:pt x="1152737" y="0"/>
                  </a:lnTo>
                  <a:lnTo>
                    <a:pt x="1152737" y="388116"/>
                  </a:lnTo>
                  <a:lnTo>
                    <a:pt x="0" y="388116"/>
                  </a:lnTo>
                  <a:close/>
                </a:path>
              </a:pathLst>
            </a:custGeom>
            <a:solidFill>
              <a:srgbClr val="E8F2FC"/>
            </a:solidFill>
          </p:spPr>
          <p:txBody>
            <a:bodyPr/>
            <a:lstStyle/>
            <a:p>
              <a:endParaRPr lang="en-GB"/>
            </a:p>
          </p:txBody>
        </p:sp>
        <p:sp>
          <p:nvSpPr>
            <p:cNvPr id="20" name="TextBox 20"/>
            <p:cNvSpPr txBox="1"/>
            <p:nvPr/>
          </p:nvSpPr>
          <p:spPr>
            <a:xfrm>
              <a:off x="0" y="-19050"/>
              <a:ext cx="1152737" cy="407166"/>
            </a:xfrm>
            <a:prstGeom prst="rect">
              <a:avLst/>
            </a:prstGeom>
          </p:spPr>
          <p:txBody>
            <a:bodyPr lIns="50800" tIns="50800" rIns="50800" bIns="50800" rtlCol="0" anchor="ctr"/>
            <a:lstStyle/>
            <a:p>
              <a:pPr algn="ctr">
                <a:lnSpc>
                  <a:spcPts val="1399"/>
                </a:lnSpc>
              </a:pPr>
              <a:endParaRPr/>
            </a:p>
          </p:txBody>
        </p:sp>
      </p:grpSp>
      <p:sp>
        <p:nvSpPr>
          <p:cNvPr id="21" name="AutoShape 21"/>
          <p:cNvSpPr/>
          <p:nvPr/>
        </p:nvSpPr>
        <p:spPr>
          <a:xfrm>
            <a:off x="375928" y="3218257"/>
            <a:ext cx="3216834" cy="0"/>
          </a:xfrm>
          <a:prstGeom prst="line">
            <a:avLst/>
          </a:prstGeom>
          <a:ln w="9525" cap="flat">
            <a:solidFill>
              <a:srgbClr val="000000"/>
            </a:solidFill>
            <a:prstDash val="solid"/>
            <a:headEnd type="none" w="sm" len="sm"/>
            <a:tailEnd type="none" w="sm" len="sm"/>
          </a:ln>
        </p:spPr>
        <p:txBody>
          <a:bodyPr/>
          <a:lstStyle/>
          <a:p>
            <a:endParaRPr lang="en-GB"/>
          </a:p>
        </p:txBody>
      </p:sp>
      <p:sp>
        <p:nvSpPr>
          <p:cNvPr id="22" name="AutoShape 22"/>
          <p:cNvSpPr/>
          <p:nvPr/>
        </p:nvSpPr>
        <p:spPr>
          <a:xfrm>
            <a:off x="375928" y="3527814"/>
            <a:ext cx="3216834" cy="0"/>
          </a:xfrm>
          <a:prstGeom prst="line">
            <a:avLst/>
          </a:prstGeom>
          <a:ln w="9525" cap="flat">
            <a:solidFill>
              <a:srgbClr val="000000"/>
            </a:solidFill>
            <a:prstDash val="solid"/>
            <a:headEnd type="none" w="sm" len="sm"/>
            <a:tailEnd type="none" w="sm" len="sm"/>
          </a:ln>
        </p:spPr>
        <p:txBody>
          <a:bodyPr/>
          <a:lstStyle/>
          <a:p>
            <a:endParaRPr lang="en-GB"/>
          </a:p>
        </p:txBody>
      </p:sp>
      <p:sp>
        <p:nvSpPr>
          <p:cNvPr id="23" name="AutoShape 23"/>
          <p:cNvSpPr/>
          <p:nvPr/>
        </p:nvSpPr>
        <p:spPr>
          <a:xfrm>
            <a:off x="375928" y="3837371"/>
            <a:ext cx="3216834" cy="0"/>
          </a:xfrm>
          <a:prstGeom prst="line">
            <a:avLst/>
          </a:prstGeom>
          <a:ln w="9525" cap="flat">
            <a:solidFill>
              <a:srgbClr val="000000"/>
            </a:solidFill>
            <a:prstDash val="solid"/>
            <a:headEnd type="none" w="sm" len="sm"/>
            <a:tailEnd type="none" w="sm" len="sm"/>
          </a:ln>
        </p:spPr>
        <p:txBody>
          <a:bodyPr/>
          <a:lstStyle/>
          <a:p>
            <a:endParaRPr lang="en-GB"/>
          </a:p>
        </p:txBody>
      </p:sp>
      <p:sp>
        <p:nvSpPr>
          <p:cNvPr id="24" name="AutoShape 24"/>
          <p:cNvSpPr/>
          <p:nvPr/>
        </p:nvSpPr>
        <p:spPr>
          <a:xfrm>
            <a:off x="375928" y="4146928"/>
            <a:ext cx="3216834" cy="0"/>
          </a:xfrm>
          <a:prstGeom prst="line">
            <a:avLst/>
          </a:prstGeom>
          <a:ln w="9525" cap="flat">
            <a:solidFill>
              <a:srgbClr val="000000"/>
            </a:solidFill>
            <a:prstDash val="solid"/>
            <a:headEnd type="none" w="sm" len="sm"/>
            <a:tailEnd type="none" w="sm" len="sm"/>
          </a:ln>
        </p:spPr>
        <p:txBody>
          <a:bodyPr/>
          <a:lstStyle/>
          <a:p>
            <a:endParaRPr lang="en-GB"/>
          </a:p>
        </p:txBody>
      </p:sp>
      <p:sp>
        <p:nvSpPr>
          <p:cNvPr id="25" name="AutoShape 25"/>
          <p:cNvSpPr/>
          <p:nvPr/>
        </p:nvSpPr>
        <p:spPr>
          <a:xfrm>
            <a:off x="375928" y="4773673"/>
            <a:ext cx="3216834" cy="0"/>
          </a:xfrm>
          <a:prstGeom prst="line">
            <a:avLst/>
          </a:prstGeom>
          <a:ln w="9525" cap="flat">
            <a:solidFill>
              <a:srgbClr val="000000"/>
            </a:solidFill>
            <a:prstDash val="solid"/>
            <a:headEnd type="none" w="sm" len="sm"/>
            <a:tailEnd type="none" w="sm" len="sm"/>
          </a:ln>
        </p:spPr>
        <p:txBody>
          <a:bodyPr/>
          <a:lstStyle/>
          <a:p>
            <a:endParaRPr lang="en-GB"/>
          </a:p>
        </p:txBody>
      </p:sp>
      <p:sp>
        <p:nvSpPr>
          <p:cNvPr id="26" name="AutoShape 26"/>
          <p:cNvSpPr/>
          <p:nvPr/>
        </p:nvSpPr>
        <p:spPr>
          <a:xfrm>
            <a:off x="375928" y="5083230"/>
            <a:ext cx="3216834" cy="0"/>
          </a:xfrm>
          <a:prstGeom prst="line">
            <a:avLst/>
          </a:prstGeom>
          <a:ln w="9525" cap="flat">
            <a:solidFill>
              <a:srgbClr val="000000"/>
            </a:solidFill>
            <a:prstDash val="solid"/>
            <a:headEnd type="none" w="sm" len="sm"/>
            <a:tailEnd type="none" w="sm" len="sm"/>
          </a:ln>
        </p:spPr>
        <p:txBody>
          <a:bodyPr/>
          <a:lstStyle/>
          <a:p>
            <a:endParaRPr lang="en-GB"/>
          </a:p>
        </p:txBody>
      </p:sp>
      <p:sp>
        <p:nvSpPr>
          <p:cNvPr id="27" name="AutoShape 27"/>
          <p:cNvSpPr/>
          <p:nvPr/>
        </p:nvSpPr>
        <p:spPr>
          <a:xfrm>
            <a:off x="375928" y="5392787"/>
            <a:ext cx="3216834" cy="0"/>
          </a:xfrm>
          <a:prstGeom prst="line">
            <a:avLst/>
          </a:prstGeom>
          <a:ln w="9525" cap="flat">
            <a:solidFill>
              <a:srgbClr val="000000"/>
            </a:solidFill>
            <a:prstDash val="solid"/>
            <a:headEnd type="none" w="sm" len="sm"/>
            <a:tailEnd type="none" w="sm" len="sm"/>
          </a:ln>
        </p:spPr>
        <p:txBody>
          <a:bodyPr/>
          <a:lstStyle/>
          <a:p>
            <a:endParaRPr lang="en-GB"/>
          </a:p>
        </p:txBody>
      </p:sp>
      <p:sp>
        <p:nvSpPr>
          <p:cNvPr id="28" name="AutoShape 28"/>
          <p:cNvSpPr/>
          <p:nvPr/>
        </p:nvSpPr>
        <p:spPr>
          <a:xfrm>
            <a:off x="375928" y="5702344"/>
            <a:ext cx="3216834" cy="0"/>
          </a:xfrm>
          <a:prstGeom prst="line">
            <a:avLst/>
          </a:prstGeom>
          <a:ln w="9525" cap="flat">
            <a:solidFill>
              <a:srgbClr val="000000"/>
            </a:solidFill>
            <a:prstDash val="solid"/>
            <a:headEnd type="none" w="sm" len="sm"/>
            <a:tailEnd type="none" w="sm" len="sm"/>
          </a:ln>
        </p:spPr>
        <p:txBody>
          <a:bodyPr/>
          <a:lstStyle/>
          <a:p>
            <a:endParaRPr lang="en-GB"/>
          </a:p>
        </p:txBody>
      </p:sp>
      <p:sp>
        <p:nvSpPr>
          <p:cNvPr id="29" name="AutoShape 29"/>
          <p:cNvSpPr/>
          <p:nvPr/>
        </p:nvSpPr>
        <p:spPr>
          <a:xfrm>
            <a:off x="375638" y="6311600"/>
            <a:ext cx="3216834" cy="0"/>
          </a:xfrm>
          <a:prstGeom prst="line">
            <a:avLst/>
          </a:prstGeom>
          <a:ln w="9525" cap="flat">
            <a:solidFill>
              <a:srgbClr val="000000"/>
            </a:solidFill>
            <a:prstDash val="solid"/>
            <a:headEnd type="none" w="sm" len="sm"/>
            <a:tailEnd type="none" w="sm" len="sm"/>
          </a:ln>
        </p:spPr>
        <p:txBody>
          <a:bodyPr/>
          <a:lstStyle/>
          <a:p>
            <a:endParaRPr lang="en-GB"/>
          </a:p>
        </p:txBody>
      </p:sp>
      <p:sp>
        <p:nvSpPr>
          <p:cNvPr id="30" name="AutoShape 30"/>
          <p:cNvSpPr/>
          <p:nvPr/>
        </p:nvSpPr>
        <p:spPr>
          <a:xfrm>
            <a:off x="375638" y="6621157"/>
            <a:ext cx="3216834" cy="0"/>
          </a:xfrm>
          <a:prstGeom prst="line">
            <a:avLst/>
          </a:prstGeom>
          <a:ln w="9525" cap="flat">
            <a:solidFill>
              <a:srgbClr val="000000"/>
            </a:solidFill>
            <a:prstDash val="solid"/>
            <a:headEnd type="none" w="sm" len="sm"/>
            <a:tailEnd type="none" w="sm" len="sm"/>
          </a:ln>
        </p:spPr>
        <p:txBody>
          <a:bodyPr/>
          <a:lstStyle/>
          <a:p>
            <a:endParaRPr lang="en-GB"/>
          </a:p>
        </p:txBody>
      </p:sp>
      <p:sp>
        <p:nvSpPr>
          <p:cNvPr id="31" name="AutoShape 31"/>
          <p:cNvSpPr/>
          <p:nvPr/>
        </p:nvSpPr>
        <p:spPr>
          <a:xfrm>
            <a:off x="375638" y="6930714"/>
            <a:ext cx="3216834" cy="0"/>
          </a:xfrm>
          <a:prstGeom prst="line">
            <a:avLst/>
          </a:prstGeom>
          <a:ln w="9525" cap="flat">
            <a:solidFill>
              <a:srgbClr val="000000"/>
            </a:solidFill>
            <a:prstDash val="solid"/>
            <a:headEnd type="none" w="sm" len="sm"/>
            <a:tailEnd type="none" w="sm" len="sm"/>
          </a:ln>
        </p:spPr>
        <p:txBody>
          <a:bodyPr/>
          <a:lstStyle/>
          <a:p>
            <a:endParaRPr lang="en-GB"/>
          </a:p>
        </p:txBody>
      </p:sp>
      <p:sp>
        <p:nvSpPr>
          <p:cNvPr id="32" name="AutoShape 32"/>
          <p:cNvSpPr/>
          <p:nvPr/>
        </p:nvSpPr>
        <p:spPr>
          <a:xfrm>
            <a:off x="375638" y="7240271"/>
            <a:ext cx="3216834" cy="0"/>
          </a:xfrm>
          <a:prstGeom prst="line">
            <a:avLst/>
          </a:prstGeom>
          <a:ln w="9525" cap="flat">
            <a:solidFill>
              <a:srgbClr val="000000"/>
            </a:solidFill>
            <a:prstDash val="solid"/>
            <a:headEnd type="none" w="sm" len="sm"/>
            <a:tailEnd type="none" w="sm" len="sm"/>
          </a:ln>
        </p:spPr>
        <p:txBody>
          <a:bodyPr/>
          <a:lstStyle/>
          <a:p>
            <a:endParaRPr lang="en-GB"/>
          </a:p>
        </p:txBody>
      </p:sp>
      <p:grpSp>
        <p:nvGrpSpPr>
          <p:cNvPr id="33" name="Group 33"/>
          <p:cNvGrpSpPr/>
          <p:nvPr/>
        </p:nvGrpSpPr>
        <p:grpSpPr>
          <a:xfrm>
            <a:off x="375638" y="7502209"/>
            <a:ext cx="3216834" cy="1944638"/>
            <a:chOff x="0" y="0"/>
            <a:chExt cx="1152841" cy="696914"/>
          </a:xfrm>
        </p:grpSpPr>
        <p:sp>
          <p:nvSpPr>
            <p:cNvPr id="34" name="Freeform 34"/>
            <p:cNvSpPr/>
            <p:nvPr/>
          </p:nvSpPr>
          <p:spPr>
            <a:xfrm>
              <a:off x="0" y="0"/>
              <a:ext cx="1152841" cy="696914"/>
            </a:xfrm>
            <a:custGeom>
              <a:avLst/>
              <a:gdLst/>
              <a:ahLst/>
              <a:cxnLst/>
              <a:rect l="l" t="t" r="r" b="b"/>
              <a:pathLst>
                <a:path w="1152841" h="696914">
                  <a:moveTo>
                    <a:pt x="0" y="0"/>
                  </a:moveTo>
                  <a:lnTo>
                    <a:pt x="1152841" y="0"/>
                  </a:lnTo>
                  <a:lnTo>
                    <a:pt x="1152841" y="696914"/>
                  </a:lnTo>
                  <a:lnTo>
                    <a:pt x="0" y="696914"/>
                  </a:lnTo>
                  <a:close/>
                </a:path>
              </a:pathLst>
            </a:custGeom>
            <a:solidFill>
              <a:srgbClr val="000000">
                <a:alpha val="0"/>
              </a:srgbClr>
            </a:solidFill>
            <a:ln w="9525" cap="sq">
              <a:solidFill>
                <a:srgbClr val="000000"/>
              </a:solidFill>
              <a:prstDash val="solid"/>
              <a:miter/>
            </a:ln>
          </p:spPr>
          <p:txBody>
            <a:bodyPr/>
            <a:lstStyle/>
            <a:p>
              <a:endParaRPr lang="en-GB"/>
            </a:p>
          </p:txBody>
        </p:sp>
        <p:sp>
          <p:nvSpPr>
            <p:cNvPr id="35" name="TextBox 35"/>
            <p:cNvSpPr txBox="1"/>
            <p:nvPr/>
          </p:nvSpPr>
          <p:spPr>
            <a:xfrm>
              <a:off x="0" y="-19050"/>
              <a:ext cx="1152841" cy="715964"/>
            </a:xfrm>
            <a:prstGeom prst="rect">
              <a:avLst/>
            </a:prstGeom>
          </p:spPr>
          <p:txBody>
            <a:bodyPr lIns="50800" tIns="50800" rIns="50800" bIns="50800" rtlCol="0" anchor="ctr"/>
            <a:lstStyle/>
            <a:p>
              <a:pPr algn="ctr">
                <a:lnSpc>
                  <a:spcPts val="1399"/>
                </a:lnSpc>
              </a:pPr>
              <a:endParaRPr/>
            </a:p>
          </p:txBody>
        </p:sp>
      </p:grpSp>
      <p:grpSp>
        <p:nvGrpSpPr>
          <p:cNvPr id="36" name="Group 36"/>
          <p:cNvGrpSpPr/>
          <p:nvPr/>
        </p:nvGrpSpPr>
        <p:grpSpPr>
          <a:xfrm>
            <a:off x="3967819" y="1497120"/>
            <a:ext cx="3216544" cy="1082981"/>
            <a:chOff x="0" y="0"/>
            <a:chExt cx="1152737" cy="388116"/>
          </a:xfrm>
        </p:grpSpPr>
        <p:sp>
          <p:nvSpPr>
            <p:cNvPr id="37" name="Freeform 37"/>
            <p:cNvSpPr/>
            <p:nvPr/>
          </p:nvSpPr>
          <p:spPr>
            <a:xfrm>
              <a:off x="0" y="0"/>
              <a:ext cx="1152737" cy="388116"/>
            </a:xfrm>
            <a:custGeom>
              <a:avLst/>
              <a:gdLst/>
              <a:ahLst/>
              <a:cxnLst/>
              <a:rect l="l" t="t" r="r" b="b"/>
              <a:pathLst>
                <a:path w="1152737" h="388116">
                  <a:moveTo>
                    <a:pt x="0" y="0"/>
                  </a:moveTo>
                  <a:lnTo>
                    <a:pt x="1152737" y="0"/>
                  </a:lnTo>
                  <a:lnTo>
                    <a:pt x="1152737" y="388116"/>
                  </a:lnTo>
                  <a:lnTo>
                    <a:pt x="0" y="388116"/>
                  </a:lnTo>
                  <a:close/>
                </a:path>
              </a:pathLst>
            </a:custGeom>
            <a:solidFill>
              <a:srgbClr val="FFFAEC"/>
            </a:solidFill>
            <a:ln w="9525" cap="sq">
              <a:solidFill>
                <a:srgbClr val="000000"/>
              </a:solidFill>
              <a:prstDash val="solid"/>
              <a:miter/>
            </a:ln>
          </p:spPr>
          <p:txBody>
            <a:bodyPr/>
            <a:lstStyle/>
            <a:p>
              <a:endParaRPr lang="en-GB"/>
            </a:p>
          </p:txBody>
        </p:sp>
        <p:sp>
          <p:nvSpPr>
            <p:cNvPr id="38" name="TextBox 38"/>
            <p:cNvSpPr txBox="1"/>
            <p:nvPr/>
          </p:nvSpPr>
          <p:spPr>
            <a:xfrm>
              <a:off x="0" y="-19050"/>
              <a:ext cx="1152737" cy="407166"/>
            </a:xfrm>
            <a:prstGeom prst="rect">
              <a:avLst/>
            </a:prstGeom>
          </p:spPr>
          <p:txBody>
            <a:bodyPr lIns="50800" tIns="50800" rIns="50800" bIns="50800" rtlCol="0" anchor="ctr"/>
            <a:lstStyle/>
            <a:p>
              <a:pPr algn="ctr">
                <a:lnSpc>
                  <a:spcPts val="1399"/>
                </a:lnSpc>
              </a:pPr>
              <a:endParaRPr/>
            </a:p>
          </p:txBody>
        </p:sp>
      </p:grpSp>
      <p:grpSp>
        <p:nvGrpSpPr>
          <p:cNvPr id="39" name="Group 39"/>
          <p:cNvGrpSpPr/>
          <p:nvPr/>
        </p:nvGrpSpPr>
        <p:grpSpPr>
          <a:xfrm>
            <a:off x="3967819" y="2870157"/>
            <a:ext cx="3216544" cy="1082981"/>
            <a:chOff x="0" y="0"/>
            <a:chExt cx="1152737" cy="388116"/>
          </a:xfrm>
        </p:grpSpPr>
        <p:sp>
          <p:nvSpPr>
            <p:cNvPr id="40" name="Freeform 40"/>
            <p:cNvSpPr/>
            <p:nvPr/>
          </p:nvSpPr>
          <p:spPr>
            <a:xfrm>
              <a:off x="0" y="0"/>
              <a:ext cx="1152737" cy="388116"/>
            </a:xfrm>
            <a:custGeom>
              <a:avLst/>
              <a:gdLst/>
              <a:ahLst/>
              <a:cxnLst/>
              <a:rect l="l" t="t" r="r" b="b"/>
              <a:pathLst>
                <a:path w="1152737" h="388116">
                  <a:moveTo>
                    <a:pt x="0" y="0"/>
                  </a:moveTo>
                  <a:lnTo>
                    <a:pt x="1152737" y="0"/>
                  </a:lnTo>
                  <a:lnTo>
                    <a:pt x="1152737" y="388116"/>
                  </a:lnTo>
                  <a:lnTo>
                    <a:pt x="0" y="388116"/>
                  </a:lnTo>
                  <a:close/>
                </a:path>
              </a:pathLst>
            </a:custGeom>
            <a:solidFill>
              <a:srgbClr val="F1FFEC"/>
            </a:solidFill>
            <a:ln w="9525" cap="sq">
              <a:solidFill>
                <a:srgbClr val="000000"/>
              </a:solidFill>
              <a:prstDash val="solid"/>
              <a:miter/>
            </a:ln>
          </p:spPr>
          <p:txBody>
            <a:bodyPr/>
            <a:lstStyle/>
            <a:p>
              <a:endParaRPr lang="en-GB"/>
            </a:p>
          </p:txBody>
        </p:sp>
        <p:sp>
          <p:nvSpPr>
            <p:cNvPr id="41" name="TextBox 41"/>
            <p:cNvSpPr txBox="1"/>
            <p:nvPr/>
          </p:nvSpPr>
          <p:spPr>
            <a:xfrm>
              <a:off x="0" y="-19050"/>
              <a:ext cx="1152737" cy="407166"/>
            </a:xfrm>
            <a:prstGeom prst="rect">
              <a:avLst/>
            </a:prstGeom>
          </p:spPr>
          <p:txBody>
            <a:bodyPr lIns="50800" tIns="50800" rIns="50800" bIns="50800" rtlCol="0" anchor="ctr"/>
            <a:lstStyle/>
            <a:p>
              <a:pPr algn="ctr">
                <a:lnSpc>
                  <a:spcPts val="1399"/>
                </a:lnSpc>
              </a:pPr>
              <a:endParaRPr/>
            </a:p>
          </p:txBody>
        </p:sp>
      </p:grpSp>
      <p:grpSp>
        <p:nvGrpSpPr>
          <p:cNvPr id="42" name="Group 42"/>
          <p:cNvGrpSpPr/>
          <p:nvPr/>
        </p:nvGrpSpPr>
        <p:grpSpPr>
          <a:xfrm>
            <a:off x="3967819" y="4243194"/>
            <a:ext cx="3216544" cy="1082981"/>
            <a:chOff x="0" y="0"/>
            <a:chExt cx="1152737" cy="388116"/>
          </a:xfrm>
        </p:grpSpPr>
        <p:sp>
          <p:nvSpPr>
            <p:cNvPr id="43" name="Freeform 43"/>
            <p:cNvSpPr/>
            <p:nvPr/>
          </p:nvSpPr>
          <p:spPr>
            <a:xfrm>
              <a:off x="0" y="0"/>
              <a:ext cx="1152737" cy="388116"/>
            </a:xfrm>
            <a:custGeom>
              <a:avLst/>
              <a:gdLst/>
              <a:ahLst/>
              <a:cxnLst/>
              <a:rect l="l" t="t" r="r" b="b"/>
              <a:pathLst>
                <a:path w="1152737" h="388116">
                  <a:moveTo>
                    <a:pt x="0" y="0"/>
                  </a:moveTo>
                  <a:lnTo>
                    <a:pt x="1152737" y="0"/>
                  </a:lnTo>
                  <a:lnTo>
                    <a:pt x="1152737" y="388116"/>
                  </a:lnTo>
                  <a:lnTo>
                    <a:pt x="0" y="388116"/>
                  </a:lnTo>
                  <a:close/>
                </a:path>
              </a:pathLst>
            </a:custGeom>
            <a:solidFill>
              <a:srgbClr val="ECFFFF"/>
            </a:solidFill>
            <a:ln w="9525" cap="sq">
              <a:solidFill>
                <a:srgbClr val="000000"/>
              </a:solidFill>
              <a:prstDash val="solid"/>
              <a:miter/>
            </a:ln>
          </p:spPr>
          <p:txBody>
            <a:bodyPr/>
            <a:lstStyle/>
            <a:p>
              <a:endParaRPr lang="en-GB"/>
            </a:p>
          </p:txBody>
        </p:sp>
        <p:sp>
          <p:nvSpPr>
            <p:cNvPr id="44" name="TextBox 44"/>
            <p:cNvSpPr txBox="1"/>
            <p:nvPr/>
          </p:nvSpPr>
          <p:spPr>
            <a:xfrm>
              <a:off x="0" y="-19050"/>
              <a:ext cx="1152737" cy="407166"/>
            </a:xfrm>
            <a:prstGeom prst="rect">
              <a:avLst/>
            </a:prstGeom>
          </p:spPr>
          <p:txBody>
            <a:bodyPr lIns="50800" tIns="50800" rIns="50800" bIns="50800" rtlCol="0" anchor="ctr"/>
            <a:lstStyle/>
            <a:p>
              <a:pPr algn="ctr">
                <a:lnSpc>
                  <a:spcPts val="1399"/>
                </a:lnSpc>
              </a:pPr>
              <a:endParaRPr/>
            </a:p>
          </p:txBody>
        </p:sp>
      </p:grpSp>
      <p:grpSp>
        <p:nvGrpSpPr>
          <p:cNvPr id="45" name="Group 45"/>
          <p:cNvGrpSpPr/>
          <p:nvPr/>
        </p:nvGrpSpPr>
        <p:grpSpPr>
          <a:xfrm>
            <a:off x="3967819" y="5616231"/>
            <a:ext cx="3216544" cy="1082981"/>
            <a:chOff x="0" y="0"/>
            <a:chExt cx="1152737" cy="388116"/>
          </a:xfrm>
        </p:grpSpPr>
        <p:sp>
          <p:nvSpPr>
            <p:cNvPr id="46" name="Freeform 46"/>
            <p:cNvSpPr/>
            <p:nvPr/>
          </p:nvSpPr>
          <p:spPr>
            <a:xfrm>
              <a:off x="0" y="0"/>
              <a:ext cx="1152737" cy="388116"/>
            </a:xfrm>
            <a:custGeom>
              <a:avLst/>
              <a:gdLst/>
              <a:ahLst/>
              <a:cxnLst/>
              <a:rect l="l" t="t" r="r" b="b"/>
              <a:pathLst>
                <a:path w="1152737" h="388116">
                  <a:moveTo>
                    <a:pt x="0" y="0"/>
                  </a:moveTo>
                  <a:lnTo>
                    <a:pt x="1152737" y="0"/>
                  </a:lnTo>
                  <a:lnTo>
                    <a:pt x="1152737" y="388116"/>
                  </a:lnTo>
                  <a:lnTo>
                    <a:pt x="0" y="388116"/>
                  </a:lnTo>
                  <a:close/>
                </a:path>
              </a:pathLst>
            </a:custGeom>
            <a:solidFill>
              <a:srgbClr val="ECEFFF"/>
            </a:solidFill>
            <a:ln w="9525" cap="sq">
              <a:solidFill>
                <a:srgbClr val="000000"/>
              </a:solidFill>
              <a:prstDash val="solid"/>
              <a:miter/>
            </a:ln>
          </p:spPr>
          <p:txBody>
            <a:bodyPr/>
            <a:lstStyle/>
            <a:p>
              <a:endParaRPr lang="en-GB"/>
            </a:p>
          </p:txBody>
        </p:sp>
        <p:sp>
          <p:nvSpPr>
            <p:cNvPr id="47" name="TextBox 47"/>
            <p:cNvSpPr txBox="1"/>
            <p:nvPr/>
          </p:nvSpPr>
          <p:spPr>
            <a:xfrm>
              <a:off x="0" y="-19050"/>
              <a:ext cx="1152737" cy="407166"/>
            </a:xfrm>
            <a:prstGeom prst="rect">
              <a:avLst/>
            </a:prstGeom>
          </p:spPr>
          <p:txBody>
            <a:bodyPr lIns="50800" tIns="50800" rIns="50800" bIns="50800" rtlCol="0" anchor="ctr"/>
            <a:lstStyle/>
            <a:p>
              <a:pPr algn="ctr">
                <a:lnSpc>
                  <a:spcPts val="1399"/>
                </a:lnSpc>
              </a:pPr>
              <a:endParaRPr/>
            </a:p>
          </p:txBody>
        </p:sp>
      </p:grpSp>
      <p:grpSp>
        <p:nvGrpSpPr>
          <p:cNvPr id="48" name="Group 48"/>
          <p:cNvGrpSpPr/>
          <p:nvPr/>
        </p:nvGrpSpPr>
        <p:grpSpPr>
          <a:xfrm>
            <a:off x="3967819" y="8362304"/>
            <a:ext cx="3216544" cy="1082981"/>
            <a:chOff x="0" y="0"/>
            <a:chExt cx="1152737" cy="388116"/>
          </a:xfrm>
        </p:grpSpPr>
        <p:sp>
          <p:nvSpPr>
            <p:cNvPr id="49" name="Freeform 49"/>
            <p:cNvSpPr/>
            <p:nvPr/>
          </p:nvSpPr>
          <p:spPr>
            <a:xfrm>
              <a:off x="0" y="0"/>
              <a:ext cx="1152737" cy="388116"/>
            </a:xfrm>
            <a:custGeom>
              <a:avLst/>
              <a:gdLst/>
              <a:ahLst/>
              <a:cxnLst/>
              <a:rect l="l" t="t" r="r" b="b"/>
              <a:pathLst>
                <a:path w="1152737" h="388116">
                  <a:moveTo>
                    <a:pt x="0" y="0"/>
                  </a:moveTo>
                  <a:lnTo>
                    <a:pt x="1152737" y="0"/>
                  </a:lnTo>
                  <a:lnTo>
                    <a:pt x="1152737" y="388116"/>
                  </a:lnTo>
                  <a:lnTo>
                    <a:pt x="0" y="388116"/>
                  </a:lnTo>
                  <a:close/>
                </a:path>
              </a:pathLst>
            </a:custGeom>
            <a:solidFill>
              <a:srgbClr val="FFECEC"/>
            </a:solidFill>
            <a:ln w="9525" cap="sq">
              <a:solidFill>
                <a:srgbClr val="000000"/>
              </a:solidFill>
              <a:prstDash val="solid"/>
              <a:miter/>
            </a:ln>
          </p:spPr>
          <p:txBody>
            <a:bodyPr/>
            <a:lstStyle/>
            <a:p>
              <a:endParaRPr lang="en-GB"/>
            </a:p>
          </p:txBody>
        </p:sp>
        <p:sp>
          <p:nvSpPr>
            <p:cNvPr id="50" name="TextBox 50"/>
            <p:cNvSpPr txBox="1"/>
            <p:nvPr/>
          </p:nvSpPr>
          <p:spPr>
            <a:xfrm>
              <a:off x="0" y="-19050"/>
              <a:ext cx="1152737" cy="407166"/>
            </a:xfrm>
            <a:prstGeom prst="rect">
              <a:avLst/>
            </a:prstGeom>
          </p:spPr>
          <p:txBody>
            <a:bodyPr lIns="50800" tIns="50800" rIns="50800" bIns="50800" rtlCol="0" anchor="ctr"/>
            <a:lstStyle/>
            <a:p>
              <a:pPr algn="ctr">
                <a:lnSpc>
                  <a:spcPts val="1399"/>
                </a:lnSpc>
              </a:pPr>
              <a:endParaRPr/>
            </a:p>
          </p:txBody>
        </p:sp>
      </p:grpSp>
      <p:grpSp>
        <p:nvGrpSpPr>
          <p:cNvPr id="51" name="Group 51"/>
          <p:cNvGrpSpPr/>
          <p:nvPr/>
        </p:nvGrpSpPr>
        <p:grpSpPr>
          <a:xfrm>
            <a:off x="3967819" y="6989267"/>
            <a:ext cx="3216544" cy="1082981"/>
            <a:chOff x="0" y="0"/>
            <a:chExt cx="1152737" cy="388116"/>
          </a:xfrm>
        </p:grpSpPr>
        <p:sp>
          <p:nvSpPr>
            <p:cNvPr id="52" name="Freeform 52"/>
            <p:cNvSpPr/>
            <p:nvPr/>
          </p:nvSpPr>
          <p:spPr>
            <a:xfrm>
              <a:off x="0" y="0"/>
              <a:ext cx="1152737" cy="388116"/>
            </a:xfrm>
            <a:custGeom>
              <a:avLst/>
              <a:gdLst/>
              <a:ahLst/>
              <a:cxnLst/>
              <a:rect l="l" t="t" r="r" b="b"/>
              <a:pathLst>
                <a:path w="1152737" h="388116">
                  <a:moveTo>
                    <a:pt x="0" y="0"/>
                  </a:moveTo>
                  <a:lnTo>
                    <a:pt x="1152737" y="0"/>
                  </a:lnTo>
                  <a:lnTo>
                    <a:pt x="1152737" y="388116"/>
                  </a:lnTo>
                  <a:lnTo>
                    <a:pt x="0" y="388116"/>
                  </a:lnTo>
                  <a:close/>
                </a:path>
              </a:pathLst>
            </a:custGeom>
            <a:solidFill>
              <a:srgbClr val="FCECFF"/>
            </a:solidFill>
            <a:ln w="9525" cap="sq">
              <a:solidFill>
                <a:srgbClr val="000000"/>
              </a:solidFill>
              <a:prstDash val="solid"/>
              <a:miter/>
            </a:ln>
          </p:spPr>
          <p:txBody>
            <a:bodyPr/>
            <a:lstStyle/>
            <a:p>
              <a:endParaRPr lang="en-GB"/>
            </a:p>
          </p:txBody>
        </p:sp>
        <p:sp>
          <p:nvSpPr>
            <p:cNvPr id="53" name="TextBox 53"/>
            <p:cNvSpPr txBox="1"/>
            <p:nvPr/>
          </p:nvSpPr>
          <p:spPr>
            <a:xfrm>
              <a:off x="0" y="-19050"/>
              <a:ext cx="1152737" cy="407166"/>
            </a:xfrm>
            <a:prstGeom prst="rect">
              <a:avLst/>
            </a:prstGeom>
          </p:spPr>
          <p:txBody>
            <a:bodyPr lIns="50800" tIns="50800" rIns="50800" bIns="50800" rtlCol="0" anchor="ctr"/>
            <a:lstStyle/>
            <a:p>
              <a:pPr algn="ctr">
                <a:lnSpc>
                  <a:spcPts val="1399"/>
                </a:lnSpc>
              </a:pPr>
              <a:endParaRPr/>
            </a:p>
          </p:txBody>
        </p:sp>
      </p:grpSp>
      <p:grpSp>
        <p:nvGrpSpPr>
          <p:cNvPr id="54" name="Group 54"/>
          <p:cNvGrpSpPr/>
          <p:nvPr/>
        </p:nvGrpSpPr>
        <p:grpSpPr>
          <a:xfrm>
            <a:off x="412816" y="4845289"/>
            <a:ext cx="166325" cy="166325"/>
            <a:chOff x="0" y="0"/>
            <a:chExt cx="59607" cy="59607"/>
          </a:xfrm>
        </p:grpSpPr>
        <p:sp>
          <p:nvSpPr>
            <p:cNvPr id="55" name="Freeform 55"/>
            <p:cNvSpPr/>
            <p:nvPr/>
          </p:nvSpPr>
          <p:spPr>
            <a:xfrm>
              <a:off x="0" y="0"/>
              <a:ext cx="59607" cy="59607"/>
            </a:xfrm>
            <a:custGeom>
              <a:avLst/>
              <a:gdLst/>
              <a:ahLst/>
              <a:cxnLst/>
              <a:rect l="l" t="t" r="r" b="b"/>
              <a:pathLst>
                <a:path w="59607" h="59607">
                  <a:moveTo>
                    <a:pt x="0" y="0"/>
                  </a:moveTo>
                  <a:lnTo>
                    <a:pt x="59607" y="0"/>
                  </a:lnTo>
                  <a:lnTo>
                    <a:pt x="59607" y="59607"/>
                  </a:lnTo>
                  <a:lnTo>
                    <a:pt x="0" y="59607"/>
                  </a:lnTo>
                  <a:close/>
                </a:path>
              </a:pathLst>
            </a:custGeom>
            <a:solidFill>
              <a:srgbClr val="FFFFFF"/>
            </a:solidFill>
            <a:ln w="19050" cap="sq">
              <a:solidFill>
                <a:srgbClr val="000000"/>
              </a:solidFill>
              <a:prstDash val="solid"/>
              <a:miter/>
            </a:ln>
          </p:spPr>
          <p:txBody>
            <a:bodyPr/>
            <a:lstStyle/>
            <a:p>
              <a:endParaRPr lang="en-GB"/>
            </a:p>
          </p:txBody>
        </p:sp>
        <p:sp>
          <p:nvSpPr>
            <p:cNvPr id="56" name="TextBox 56"/>
            <p:cNvSpPr txBox="1"/>
            <p:nvPr/>
          </p:nvSpPr>
          <p:spPr>
            <a:xfrm>
              <a:off x="0" y="0"/>
              <a:ext cx="59607" cy="59607"/>
            </a:xfrm>
            <a:prstGeom prst="rect">
              <a:avLst/>
            </a:prstGeom>
          </p:spPr>
          <p:txBody>
            <a:bodyPr lIns="50800" tIns="50800" rIns="50800" bIns="50800" rtlCol="0" anchor="ctr"/>
            <a:lstStyle/>
            <a:p>
              <a:pPr algn="ctr">
                <a:lnSpc>
                  <a:spcPts val="1199"/>
                </a:lnSpc>
              </a:pPr>
              <a:endParaRPr/>
            </a:p>
          </p:txBody>
        </p:sp>
      </p:grpSp>
      <p:sp>
        <p:nvSpPr>
          <p:cNvPr id="57" name="TextBox 57"/>
          <p:cNvSpPr txBox="1"/>
          <p:nvPr/>
        </p:nvSpPr>
        <p:spPr>
          <a:xfrm>
            <a:off x="1879192" y="770045"/>
            <a:ext cx="5384106" cy="412750"/>
          </a:xfrm>
          <a:prstGeom prst="rect">
            <a:avLst/>
          </a:prstGeom>
        </p:spPr>
        <p:txBody>
          <a:bodyPr lIns="0" tIns="0" rIns="0" bIns="0" rtlCol="0" anchor="t">
            <a:spAutoFit/>
          </a:bodyPr>
          <a:lstStyle/>
          <a:p>
            <a:pPr algn="r">
              <a:lnSpc>
                <a:spcPts val="3499"/>
              </a:lnSpc>
              <a:spcBef>
                <a:spcPct val="0"/>
              </a:spcBef>
            </a:pPr>
            <a:r>
              <a:rPr lang="en-US" sz="2499" b="1" spc="7">
                <a:solidFill>
                  <a:srgbClr val="000000"/>
                </a:solidFill>
                <a:latin typeface="Montserrat Bold"/>
                <a:ea typeface="Montserrat Bold"/>
                <a:cs typeface="Montserrat Bold"/>
                <a:sym typeface="Montserrat Bold"/>
              </a:rPr>
              <a:t>WEEKLY PLANNER </a:t>
            </a:r>
          </a:p>
        </p:txBody>
      </p:sp>
      <p:sp>
        <p:nvSpPr>
          <p:cNvPr id="58" name="TextBox 58"/>
          <p:cNvSpPr txBox="1"/>
          <p:nvPr/>
        </p:nvSpPr>
        <p:spPr>
          <a:xfrm>
            <a:off x="412816" y="1552223"/>
            <a:ext cx="3179365" cy="207645"/>
          </a:xfrm>
          <a:prstGeom prst="rect">
            <a:avLst/>
          </a:prstGeom>
        </p:spPr>
        <p:txBody>
          <a:bodyPr lIns="0" tIns="0" rIns="0" bIns="0" rtlCol="0" anchor="t">
            <a:spAutoFit/>
          </a:bodyPr>
          <a:lstStyle/>
          <a:p>
            <a:pPr algn="l">
              <a:lnSpc>
                <a:spcPts val="1680"/>
              </a:lnSpc>
              <a:spcBef>
                <a:spcPct val="0"/>
              </a:spcBef>
            </a:pPr>
            <a:r>
              <a:rPr lang="en-US" sz="1200" b="1" spc="60">
                <a:solidFill>
                  <a:srgbClr val="000000"/>
                </a:solidFill>
                <a:latin typeface="Raleway Bold"/>
                <a:ea typeface="Raleway Bold"/>
                <a:cs typeface="Raleway Bold"/>
                <a:sym typeface="Raleway Bold"/>
              </a:rPr>
              <a:t>Word of the Week</a:t>
            </a:r>
          </a:p>
        </p:txBody>
      </p:sp>
      <p:sp>
        <p:nvSpPr>
          <p:cNvPr id="59" name="TextBox 59"/>
          <p:cNvSpPr txBox="1"/>
          <p:nvPr/>
        </p:nvSpPr>
        <p:spPr>
          <a:xfrm>
            <a:off x="4047008" y="1553205"/>
            <a:ext cx="3058166" cy="198120"/>
          </a:xfrm>
          <a:prstGeom prst="rect">
            <a:avLst/>
          </a:prstGeom>
        </p:spPr>
        <p:txBody>
          <a:bodyPr lIns="0" tIns="0" rIns="0" bIns="0" rtlCol="0" anchor="t">
            <a:spAutoFit/>
          </a:bodyPr>
          <a:lstStyle/>
          <a:p>
            <a:pPr algn="l">
              <a:lnSpc>
                <a:spcPts val="1680"/>
              </a:lnSpc>
              <a:spcBef>
                <a:spcPct val="0"/>
              </a:spcBef>
            </a:pPr>
            <a:r>
              <a:rPr lang="en-US" sz="1200" b="1" spc="60">
                <a:solidFill>
                  <a:srgbClr val="000000"/>
                </a:solidFill>
                <a:latin typeface="Montserrat Bold"/>
                <a:ea typeface="Montserrat Bold"/>
                <a:cs typeface="Montserrat Bold"/>
                <a:sym typeface="Montserrat Bold"/>
              </a:rPr>
              <a:t>Monday</a:t>
            </a:r>
          </a:p>
        </p:txBody>
      </p:sp>
      <p:sp>
        <p:nvSpPr>
          <p:cNvPr id="60" name="TextBox 60"/>
          <p:cNvSpPr txBox="1"/>
          <p:nvPr/>
        </p:nvSpPr>
        <p:spPr>
          <a:xfrm>
            <a:off x="375928" y="4451684"/>
            <a:ext cx="1503264" cy="198120"/>
          </a:xfrm>
          <a:prstGeom prst="rect">
            <a:avLst/>
          </a:prstGeom>
        </p:spPr>
        <p:txBody>
          <a:bodyPr lIns="0" tIns="0" rIns="0" bIns="0" rtlCol="0" anchor="t">
            <a:spAutoFit/>
          </a:bodyPr>
          <a:lstStyle/>
          <a:p>
            <a:pPr algn="l">
              <a:lnSpc>
                <a:spcPts val="1680"/>
              </a:lnSpc>
              <a:spcBef>
                <a:spcPct val="0"/>
              </a:spcBef>
            </a:pPr>
            <a:r>
              <a:rPr lang="en-US" sz="1200" b="1" spc="60">
                <a:solidFill>
                  <a:srgbClr val="000000"/>
                </a:solidFill>
                <a:latin typeface="Montserrat Bold"/>
                <a:ea typeface="Montserrat Bold"/>
                <a:cs typeface="Montserrat Bold"/>
                <a:sym typeface="Montserrat Bold"/>
              </a:rPr>
              <a:t>Evaluation</a:t>
            </a:r>
          </a:p>
        </p:txBody>
      </p:sp>
      <p:sp>
        <p:nvSpPr>
          <p:cNvPr id="61" name="TextBox 61"/>
          <p:cNvSpPr txBox="1"/>
          <p:nvPr/>
        </p:nvSpPr>
        <p:spPr>
          <a:xfrm>
            <a:off x="2089497" y="4446965"/>
            <a:ext cx="1503264" cy="198120"/>
          </a:xfrm>
          <a:prstGeom prst="rect">
            <a:avLst/>
          </a:prstGeom>
        </p:spPr>
        <p:txBody>
          <a:bodyPr lIns="0" tIns="0" rIns="0" bIns="0" rtlCol="0" anchor="t">
            <a:spAutoFit/>
          </a:bodyPr>
          <a:lstStyle/>
          <a:p>
            <a:pPr algn="l">
              <a:lnSpc>
                <a:spcPts val="1680"/>
              </a:lnSpc>
              <a:spcBef>
                <a:spcPct val="0"/>
              </a:spcBef>
            </a:pPr>
            <a:r>
              <a:rPr lang="en-US" sz="1200" b="1" spc="60">
                <a:solidFill>
                  <a:srgbClr val="000000"/>
                </a:solidFill>
                <a:latin typeface="Montserrat Bold"/>
                <a:ea typeface="Montserrat Bold"/>
                <a:cs typeface="Montserrat Bold"/>
                <a:sym typeface="Montserrat Bold"/>
              </a:rPr>
              <a:t>By:</a:t>
            </a:r>
          </a:p>
        </p:txBody>
      </p:sp>
      <p:sp>
        <p:nvSpPr>
          <p:cNvPr id="62" name="TextBox 62"/>
          <p:cNvSpPr txBox="1"/>
          <p:nvPr/>
        </p:nvSpPr>
        <p:spPr>
          <a:xfrm>
            <a:off x="375928" y="2872499"/>
            <a:ext cx="3216544" cy="198120"/>
          </a:xfrm>
          <a:prstGeom prst="rect">
            <a:avLst/>
          </a:prstGeom>
        </p:spPr>
        <p:txBody>
          <a:bodyPr lIns="0" tIns="0" rIns="0" bIns="0" rtlCol="0" anchor="t">
            <a:spAutoFit/>
          </a:bodyPr>
          <a:lstStyle/>
          <a:p>
            <a:pPr algn="l">
              <a:lnSpc>
                <a:spcPts val="1680"/>
              </a:lnSpc>
              <a:spcBef>
                <a:spcPct val="0"/>
              </a:spcBef>
            </a:pPr>
            <a:r>
              <a:rPr lang="en-US" sz="1200" b="1" spc="60">
                <a:solidFill>
                  <a:srgbClr val="000000"/>
                </a:solidFill>
                <a:latin typeface="Montserrat Bold"/>
                <a:ea typeface="Montserrat Bold"/>
                <a:cs typeface="Montserrat Bold"/>
                <a:sym typeface="Montserrat Bold"/>
              </a:rPr>
              <a:t>Opportunities &amp; Resources</a:t>
            </a:r>
          </a:p>
        </p:txBody>
      </p:sp>
      <p:sp>
        <p:nvSpPr>
          <p:cNvPr id="63" name="TextBox 63"/>
          <p:cNvSpPr txBox="1"/>
          <p:nvPr/>
        </p:nvSpPr>
        <p:spPr>
          <a:xfrm>
            <a:off x="375638" y="5971338"/>
            <a:ext cx="3310102" cy="198120"/>
          </a:xfrm>
          <a:prstGeom prst="rect">
            <a:avLst/>
          </a:prstGeom>
        </p:spPr>
        <p:txBody>
          <a:bodyPr lIns="0" tIns="0" rIns="0" bIns="0" rtlCol="0" anchor="t">
            <a:spAutoFit/>
          </a:bodyPr>
          <a:lstStyle/>
          <a:p>
            <a:pPr algn="l">
              <a:lnSpc>
                <a:spcPts val="1680"/>
              </a:lnSpc>
              <a:spcBef>
                <a:spcPct val="0"/>
              </a:spcBef>
            </a:pPr>
            <a:r>
              <a:rPr lang="en-US" sz="1200" b="1" spc="60">
                <a:solidFill>
                  <a:srgbClr val="000000"/>
                </a:solidFill>
                <a:latin typeface="Montserrat Bold"/>
                <a:ea typeface="Montserrat Bold"/>
                <a:cs typeface="Montserrat Bold"/>
                <a:sym typeface="Montserrat Bold"/>
              </a:rPr>
              <a:t>Inclusion &amp; Accessibility</a:t>
            </a:r>
          </a:p>
        </p:txBody>
      </p:sp>
      <p:sp>
        <p:nvSpPr>
          <p:cNvPr id="64" name="TextBox 64"/>
          <p:cNvSpPr txBox="1"/>
          <p:nvPr/>
        </p:nvSpPr>
        <p:spPr>
          <a:xfrm>
            <a:off x="460629" y="7597459"/>
            <a:ext cx="3083740" cy="198120"/>
          </a:xfrm>
          <a:prstGeom prst="rect">
            <a:avLst/>
          </a:prstGeom>
        </p:spPr>
        <p:txBody>
          <a:bodyPr lIns="0" tIns="0" rIns="0" bIns="0" rtlCol="0" anchor="t">
            <a:spAutoFit/>
          </a:bodyPr>
          <a:lstStyle/>
          <a:p>
            <a:pPr algn="l">
              <a:lnSpc>
                <a:spcPts val="1680"/>
              </a:lnSpc>
              <a:spcBef>
                <a:spcPct val="0"/>
              </a:spcBef>
            </a:pPr>
            <a:r>
              <a:rPr lang="en-US" sz="1200" b="1" spc="60">
                <a:solidFill>
                  <a:srgbClr val="000000"/>
                </a:solidFill>
                <a:latin typeface="Montserrat Bold"/>
                <a:ea typeface="Montserrat Bold"/>
                <a:cs typeface="Montserrat Bold"/>
                <a:sym typeface="Montserrat Bold"/>
              </a:rPr>
              <a:t>Updates / News</a:t>
            </a:r>
          </a:p>
        </p:txBody>
      </p:sp>
      <p:sp>
        <p:nvSpPr>
          <p:cNvPr id="65" name="TextBox 65"/>
          <p:cNvSpPr txBox="1"/>
          <p:nvPr/>
        </p:nvSpPr>
        <p:spPr>
          <a:xfrm>
            <a:off x="4047008" y="2926242"/>
            <a:ext cx="3058166" cy="198120"/>
          </a:xfrm>
          <a:prstGeom prst="rect">
            <a:avLst/>
          </a:prstGeom>
        </p:spPr>
        <p:txBody>
          <a:bodyPr lIns="0" tIns="0" rIns="0" bIns="0" rtlCol="0" anchor="t">
            <a:spAutoFit/>
          </a:bodyPr>
          <a:lstStyle/>
          <a:p>
            <a:pPr algn="l">
              <a:lnSpc>
                <a:spcPts val="1680"/>
              </a:lnSpc>
              <a:spcBef>
                <a:spcPct val="0"/>
              </a:spcBef>
            </a:pPr>
            <a:r>
              <a:rPr lang="en-US" sz="1200" b="1" spc="60">
                <a:solidFill>
                  <a:srgbClr val="000000"/>
                </a:solidFill>
                <a:latin typeface="Montserrat Bold"/>
                <a:ea typeface="Montserrat Bold"/>
                <a:cs typeface="Montserrat Bold"/>
                <a:sym typeface="Montserrat Bold"/>
              </a:rPr>
              <a:t>Tuesday</a:t>
            </a:r>
          </a:p>
        </p:txBody>
      </p:sp>
      <p:sp>
        <p:nvSpPr>
          <p:cNvPr id="66" name="TextBox 66"/>
          <p:cNvSpPr txBox="1"/>
          <p:nvPr/>
        </p:nvSpPr>
        <p:spPr>
          <a:xfrm>
            <a:off x="4047008" y="4299279"/>
            <a:ext cx="3058166" cy="198120"/>
          </a:xfrm>
          <a:prstGeom prst="rect">
            <a:avLst/>
          </a:prstGeom>
        </p:spPr>
        <p:txBody>
          <a:bodyPr lIns="0" tIns="0" rIns="0" bIns="0" rtlCol="0" anchor="t">
            <a:spAutoFit/>
          </a:bodyPr>
          <a:lstStyle/>
          <a:p>
            <a:pPr algn="l">
              <a:lnSpc>
                <a:spcPts val="1680"/>
              </a:lnSpc>
              <a:spcBef>
                <a:spcPct val="0"/>
              </a:spcBef>
            </a:pPr>
            <a:r>
              <a:rPr lang="en-US" sz="1200" b="1" spc="60">
                <a:solidFill>
                  <a:srgbClr val="000000"/>
                </a:solidFill>
                <a:latin typeface="Montserrat Bold"/>
                <a:ea typeface="Montserrat Bold"/>
                <a:cs typeface="Montserrat Bold"/>
                <a:sym typeface="Montserrat Bold"/>
              </a:rPr>
              <a:t>Wednesday</a:t>
            </a:r>
          </a:p>
        </p:txBody>
      </p:sp>
      <p:sp>
        <p:nvSpPr>
          <p:cNvPr id="67" name="TextBox 67"/>
          <p:cNvSpPr txBox="1"/>
          <p:nvPr/>
        </p:nvSpPr>
        <p:spPr>
          <a:xfrm>
            <a:off x="4047008" y="5672316"/>
            <a:ext cx="3058166" cy="198120"/>
          </a:xfrm>
          <a:prstGeom prst="rect">
            <a:avLst/>
          </a:prstGeom>
        </p:spPr>
        <p:txBody>
          <a:bodyPr lIns="0" tIns="0" rIns="0" bIns="0" rtlCol="0" anchor="t">
            <a:spAutoFit/>
          </a:bodyPr>
          <a:lstStyle/>
          <a:p>
            <a:pPr algn="l">
              <a:lnSpc>
                <a:spcPts val="1680"/>
              </a:lnSpc>
              <a:spcBef>
                <a:spcPct val="0"/>
              </a:spcBef>
            </a:pPr>
            <a:r>
              <a:rPr lang="en-US" sz="1200" b="1" spc="60">
                <a:solidFill>
                  <a:srgbClr val="000000"/>
                </a:solidFill>
                <a:latin typeface="Montserrat Bold"/>
                <a:ea typeface="Montserrat Bold"/>
                <a:cs typeface="Montserrat Bold"/>
                <a:sym typeface="Montserrat Bold"/>
              </a:rPr>
              <a:t>Thursday</a:t>
            </a:r>
          </a:p>
        </p:txBody>
      </p:sp>
      <p:sp>
        <p:nvSpPr>
          <p:cNvPr id="68" name="TextBox 68"/>
          <p:cNvSpPr txBox="1"/>
          <p:nvPr/>
        </p:nvSpPr>
        <p:spPr>
          <a:xfrm>
            <a:off x="4047008" y="8418389"/>
            <a:ext cx="3058166" cy="198120"/>
          </a:xfrm>
          <a:prstGeom prst="rect">
            <a:avLst/>
          </a:prstGeom>
        </p:spPr>
        <p:txBody>
          <a:bodyPr lIns="0" tIns="0" rIns="0" bIns="0" rtlCol="0" anchor="t">
            <a:spAutoFit/>
          </a:bodyPr>
          <a:lstStyle/>
          <a:p>
            <a:pPr algn="l">
              <a:lnSpc>
                <a:spcPts val="1680"/>
              </a:lnSpc>
              <a:spcBef>
                <a:spcPct val="0"/>
              </a:spcBef>
            </a:pPr>
            <a:r>
              <a:rPr lang="en-US" sz="1200" b="1" spc="60">
                <a:solidFill>
                  <a:srgbClr val="000000"/>
                </a:solidFill>
                <a:latin typeface="Montserrat Bold"/>
                <a:ea typeface="Montserrat Bold"/>
                <a:cs typeface="Montserrat Bold"/>
                <a:sym typeface="Montserrat Bold"/>
              </a:rPr>
              <a:t>Saturday / Sunday</a:t>
            </a:r>
          </a:p>
        </p:txBody>
      </p:sp>
      <p:sp>
        <p:nvSpPr>
          <p:cNvPr id="69" name="TextBox 69"/>
          <p:cNvSpPr txBox="1"/>
          <p:nvPr/>
        </p:nvSpPr>
        <p:spPr>
          <a:xfrm>
            <a:off x="4047008" y="7045352"/>
            <a:ext cx="3058166" cy="198120"/>
          </a:xfrm>
          <a:prstGeom prst="rect">
            <a:avLst/>
          </a:prstGeom>
        </p:spPr>
        <p:txBody>
          <a:bodyPr lIns="0" tIns="0" rIns="0" bIns="0" rtlCol="0" anchor="t">
            <a:spAutoFit/>
          </a:bodyPr>
          <a:lstStyle/>
          <a:p>
            <a:pPr algn="l">
              <a:lnSpc>
                <a:spcPts val="1680"/>
              </a:lnSpc>
              <a:spcBef>
                <a:spcPct val="0"/>
              </a:spcBef>
            </a:pPr>
            <a:r>
              <a:rPr lang="en-US" sz="1200" b="1" spc="60">
                <a:solidFill>
                  <a:srgbClr val="000000"/>
                </a:solidFill>
                <a:latin typeface="Montserrat Bold"/>
                <a:ea typeface="Montserrat Bold"/>
                <a:cs typeface="Montserrat Bold"/>
                <a:sym typeface="Montserrat Bold"/>
              </a:rPr>
              <a:t>Friday</a:t>
            </a:r>
          </a:p>
        </p:txBody>
      </p:sp>
      <p:grpSp>
        <p:nvGrpSpPr>
          <p:cNvPr id="70" name="Group 70"/>
          <p:cNvGrpSpPr/>
          <p:nvPr/>
        </p:nvGrpSpPr>
        <p:grpSpPr>
          <a:xfrm>
            <a:off x="412816" y="5154667"/>
            <a:ext cx="166325" cy="166325"/>
            <a:chOff x="0" y="0"/>
            <a:chExt cx="59607" cy="59607"/>
          </a:xfrm>
        </p:grpSpPr>
        <p:sp>
          <p:nvSpPr>
            <p:cNvPr id="71" name="Freeform 71"/>
            <p:cNvSpPr/>
            <p:nvPr/>
          </p:nvSpPr>
          <p:spPr>
            <a:xfrm>
              <a:off x="0" y="0"/>
              <a:ext cx="59607" cy="59607"/>
            </a:xfrm>
            <a:custGeom>
              <a:avLst/>
              <a:gdLst/>
              <a:ahLst/>
              <a:cxnLst/>
              <a:rect l="l" t="t" r="r" b="b"/>
              <a:pathLst>
                <a:path w="59607" h="59607">
                  <a:moveTo>
                    <a:pt x="0" y="0"/>
                  </a:moveTo>
                  <a:lnTo>
                    <a:pt x="59607" y="0"/>
                  </a:lnTo>
                  <a:lnTo>
                    <a:pt x="59607" y="59607"/>
                  </a:lnTo>
                  <a:lnTo>
                    <a:pt x="0" y="59607"/>
                  </a:lnTo>
                  <a:close/>
                </a:path>
              </a:pathLst>
            </a:custGeom>
            <a:solidFill>
              <a:srgbClr val="FFFFFF"/>
            </a:solidFill>
            <a:ln w="19050" cap="sq">
              <a:solidFill>
                <a:srgbClr val="000000"/>
              </a:solidFill>
              <a:prstDash val="solid"/>
              <a:miter/>
            </a:ln>
          </p:spPr>
          <p:txBody>
            <a:bodyPr/>
            <a:lstStyle/>
            <a:p>
              <a:endParaRPr lang="en-GB"/>
            </a:p>
          </p:txBody>
        </p:sp>
        <p:sp>
          <p:nvSpPr>
            <p:cNvPr id="72" name="TextBox 72"/>
            <p:cNvSpPr txBox="1"/>
            <p:nvPr/>
          </p:nvSpPr>
          <p:spPr>
            <a:xfrm>
              <a:off x="0" y="0"/>
              <a:ext cx="59607" cy="59607"/>
            </a:xfrm>
            <a:prstGeom prst="rect">
              <a:avLst/>
            </a:prstGeom>
          </p:spPr>
          <p:txBody>
            <a:bodyPr lIns="50800" tIns="50800" rIns="50800" bIns="50800" rtlCol="0" anchor="ctr"/>
            <a:lstStyle/>
            <a:p>
              <a:pPr algn="ctr">
                <a:lnSpc>
                  <a:spcPts val="1199"/>
                </a:lnSpc>
              </a:pPr>
              <a:endParaRPr/>
            </a:p>
          </p:txBody>
        </p:sp>
      </p:grpSp>
      <p:grpSp>
        <p:nvGrpSpPr>
          <p:cNvPr id="73" name="Group 73"/>
          <p:cNvGrpSpPr/>
          <p:nvPr/>
        </p:nvGrpSpPr>
        <p:grpSpPr>
          <a:xfrm>
            <a:off x="412816" y="5464224"/>
            <a:ext cx="166325" cy="166325"/>
            <a:chOff x="0" y="0"/>
            <a:chExt cx="59607" cy="59607"/>
          </a:xfrm>
        </p:grpSpPr>
        <p:sp>
          <p:nvSpPr>
            <p:cNvPr id="74" name="Freeform 74"/>
            <p:cNvSpPr/>
            <p:nvPr/>
          </p:nvSpPr>
          <p:spPr>
            <a:xfrm>
              <a:off x="0" y="0"/>
              <a:ext cx="59607" cy="59607"/>
            </a:xfrm>
            <a:custGeom>
              <a:avLst/>
              <a:gdLst/>
              <a:ahLst/>
              <a:cxnLst/>
              <a:rect l="l" t="t" r="r" b="b"/>
              <a:pathLst>
                <a:path w="59607" h="59607">
                  <a:moveTo>
                    <a:pt x="0" y="0"/>
                  </a:moveTo>
                  <a:lnTo>
                    <a:pt x="59607" y="0"/>
                  </a:lnTo>
                  <a:lnTo>
                    <a:pt x="59607" y="59607"/>
                  </a:lnTo>
                  <a:lnTo>
                    <a:pt x="0" y="59607"/>
                  </a:lnTo>
                  <a:close/>
                </a:path>
              </a:pathLst>
            </a:custGeom>
            <a:solidFill>
              <a:srgbClr val="FFFFFF"/>
            </a:solidFill>
            <a:ln w="19050" cap="sq">
              <a:solidFill>
                <a:srgbClr val="000000"/>
              </a:solidFill>
              <a:prstDash val="solid"/>
              <a:miter/>
            </a:ln>
          </p:spPr>
          <p:txBody>
            <a:bodyPr/>
            <a:lstStyle/>
            <a:p>
              <a:endParaRPr lang="en-GB"/>
            </a:p>
          </p:txBody>
        </p:sp>
        <p:sp>
          <p:nvSpPr>
            <p:cNvPr id="75" name="TextBox 75"/>
            <p:cNvSpPr txBox="1"/>
            <p:nvPr/>
          </p:nvSpPr>
          <p:spPr>
            <a:xfrm>
              <a:off x="0" y="0"/>
              <a:ext cx="59607" cy="59607"/>
            </a:xfrm>
            <a:prstGeom prst="rect">
              <a:avLst/>
            </a:prstGeom>
          </p:spPr>
          <p:txBody>
            <a:bodyPr lIns="50800" tIns="50800" rIns="50800" bIns="50800" rtlCol="0" anchor="ctr"/>
            <a:lstStyle/>
            <a:p>
              <a:pPr algn="ctr">
                <a:lnSpc>
                  <a:spcPts val="1199"/>
                </a:lnSpc>
              </a:pPr>
              <a:endParaRPr/>
            </a:p>
          </p:txBody>
        </p:sp>
      </p:grpSp>
      <p:sp>
        <p:nvSpPr>
          <p:cNvPr id="76" name="AutoShape 76"/>
          <p:cNvSpPr/>
          <p:nvPr/>
        </p:nvSpPr>
        <p:spPr>
          <a:xfrm flipH="1" flipV="1">
            <a:off x="1984199" y="4407864"/>
            <a:ext cx="145" cy="1439649"/>
          </a:xfrm>
          <a:prstGeom prst="line">
            <a:avLst/>
          </a:prstGeom>
          <a:ln w="9525" cap="flat">
            <a:solidFill>
              <a:srgbClr val="000000"/>
            </a:solidFill>
            <a:prstDash val="solid"/>
            <a:headEnd type="none" w="sm" len="sm"/>
            <a:tailEnd type="none" w="sm" len="sm"/>
          </a:ln>
        </p:spPr>
        <p:txBody>
          <a:bodyPr/>
          <a:lstStyle/>
          <a:p>
            <a:endParaRPr lang="en-GB"/>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V="1">
            <a:off x="-211472" y="-166421"/>
            <a:ext cx="3024000" cy="2547720"/>
          </a:xfrm>
          <a:custGeom>
            <a:avLst/>
            <a:gdLst/>
            <a:ahLst/>
            <a:cxnLst/>
            <a:rect l="l" t="t" r="r" b="b"/>
            <a:pathLst>
              <a:path w="3024000" h="2547720">
                <a:moveTo>
                  <a:pt x="0" y="2547720"/>
                </a:moveTo>
                <a:lnTo>
                  <a:pt x="3024000" y="2547720"/>
                </a:lnTo>
                <a:lnTo>
                  <a:pt x="3024000" y="0"/>
                </a:lnTo>
                <a:lnTo>
                  <a:pt x="0" y="0"/>
                </a:lnTo>
                <a:lnTo>
                  <a:pt x="0" y="254772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grpSp>
        <p:nvGrpSpPr>
          <p:cNvPr id="3" name="Group 3"/>
          <p:cNvGrpSpPr/>
          <p:nvPr/>
        </p:nvGrpSpPr>
        <p:grpSpPr>
          <a:xfrm>
            <a:off x="4638501" y="9532952"/>
            <a:ext cx="1897906" cy="1897906"/>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FA8DC">
                <a:alpha val="29804"/>
              </a:srgbClr>
            </a:solidFill>
          </p:spPr>
          <p:txBody>
            <a:bodyPr/>
            <a:lstStyle/>
            <a:p>
              <a:endParaRPr lang="en-GB"/>
            </a:p>
          </p:txBody>
        </p:sp>
        <p:sp>
          <p:nvSpPr>
            <p:cNvPr id="5" name="TextBox 5"/>
            <p:cNvSpPr txBox="1"/>
            <p:nvPr/>
          </p:nvSpPr>
          <p:spPr>
            <a:xfrm>
              <a:off x="76200" y="85725"/>
              <a:ext cx="660400" cy="650875"/>
            </a:xfrm>
            <a:prstGeom prst="rect">
              <a:avLst/>
            </a:prstGeom>
          </p:spPr>
          <p:txBody>
            <a:bodyPr lIns="50800" tIns="50800" rIns="50800" bIns="50800" rtlCol="0" anchor="ctr"/>
            <a:lstStyle/>
            <a:p>
              <a:pPr algn="ctr">
                <a:lnSpc>
                  <a:spcPts val="1199"/>
                </a:lnSpc>
              </a:pPr>
              <a:endParaRPr/>
            </a:p>
          </p:txBody>
        </p:sp>
      </p:grpSp>
      <p:grpSp>
        <p:nvGrpSpPr>
          <p:cNvPr id="6" name="Group 6"/>
          <p:cNvGrpSpPr/>
          <p:nvPr/>
        </p:nvGrpSpPr>
        <p:grpSpPr>
          <a:xfrm>
            <a:off x="6218088" y="9161283"/>
            <a:ext cx="568004" cy="568004"/>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8C37">
                <a:alpha val="29804"/>
              </a:srgbClr>
            </a:solidFill>
          </p:spPr>
          <p:txBody>
            <a:bodyPr/>
            <a:lstStyle/>
            <a:p>
              <a:endParaRPr lang="en-GB"/>
            </a:p>
          </p:txBody>
        </p:sp>
        <p:sp>
          <p:nvSpPr>
            <p:cNvPr id="8" name="TextBox 8"/>
            <p:cNvSpPr txBox="1"/>
            <p:nvPr/>
          </p:nvSpPr>
          <p:spPr>
            <a:xfrm>
              <a:off x="76200" y="85725"/>
              <a:ext cx="660400" cy="650875"/>
            </a:xfrm>
            <a:prstGeom prst="rect">
              <a:avLst/>
            </a:prstGeom>
          </p:spPr>
          <p:txBody>
            <a:bodyPr lIns="50800" tIns="50800" rIns="50800" bIns="50800" rtlCol="0" anchor="ctr"/>
            <a:lstStyle/>
            <a:p>
              <a:pPr algn="ctr">
                <a:lnSpc>
                  <a:spcPts val="1199"/>
                </a:lnSpc>
              </a:pPr>
              <a:endParaRPr/>
            </a:p>
          </p:txBody>
        </p:sp>
      </p:grpSp>
      <p:grpSp>
        <p:nvGrpSpPr>
          <p:cNvPr id="9" name="Group 9"/>
          <p:cNvGrpSpPr/>
          <p:nvPr/>
        </p:nvGrpSpPr>
        <p:grpSpPr>
          <a:xfrm rot="-10800000">
            <a:off x="2507405" y="207687"/>
            <a:ext cx="568004" cy="568004"/>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FA8DC"/>
            </a:solidFill>
          </p:spPr>
          <p:txBody>
            <a:bodyPr/>
            <a:lstStyle/>
            <a:p>
              <a:endParaRPr lang="en-GB"/>
            </a:p>
          </p:txBody>
        </p:sp>
        <p:sp>
          <p:nvSpPr>
            <p:cNvPr id="11" name="TextBox 11"/>
            <p:cNvSpPr txBox="1"/>
            <p:nvPr/>
          </p:nvSpPr>
          <p:spPr>
            <a:xfrm>
              <a:off x="76200" y="85725"/>
              <a:ext cx="660400" cy="650875"/>
            </a:xfrm>
            <a:prstGeom prst="rect">
              <a:avLst/>
            </a:prstGeom>
          </p:spPr>
          <p:txBody>
            <a:bodyPr lIns="50800" tIns="50800" rIns="50800" bIns="50800" rtlCol="0" anchor="ctr"/>
            <a:lstStyle/>
            <a:p>
              <a:pPr algn="ctr">
                <a:lnSpc>
                  <a:spcPts val="1199"/>
                </a:lnSpc>
              </a:pPr>
              <a:endParaRPr/>
            </a:p>
          </p:txBody>
        </p:sp>
      </p:grpSp>
      <p:grpSp>
        <p:nvGrpSpPr>
          <p:cNvPr id="12" name="Group 12"/>
          <p:cNvGrpSpPr/>
          <p:nvPr/>
        </p:nvGrpSpPr>
        <p:grpSpPr>
          <a:xfrm>
            <a:off x="5760340" y="9161283"/>
            <a:ext cx="285563" cy="285563"/>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FA8DC">
                <a:alpha val="29804"/>
              </a:srgbClr>
            </a:solidFill>
          </p:spPr>
          <p:txBody>
            <a:bodyPr/>
            <a:lstStyle/>
            <a:p>
              <a:endParaRPr lang="en-GB"/>
            </a:p>
          </p:txBody>
        </p:sp>
        <p:sp>
          <p:nvSpPr>
            <p:cNvPr id="14" name="TextBox 14"/>
            <p:cNvSpPr txBox="1"/>
            <p:nvPr/>
          </p:nvSpPr>
          <p:spPr>
            <a:xfrm>
              <a:off x="76200" y="85725"/>
              <a:ext cx="660400" cy="650875"/>
            </a:xfrm>
            <a:prstGeom prst="rect">
              <a:avLst/>
            </a:prstGeom>
          </p:spPr>
          <p:txBody>
            <a:bodyPr lIns="50800" tIns="50800" rIns="50800" bIns="50800" rtlCol="0" anchor="ctr"/>
            <a:lstStyle/>
            <a:p>
              <a:pPr algn="ctr">
                <a:lnSpc>
                  <a:spcPts val="1199"/>
                </a:lnSpc>
              </a:pPr>
              <a:endParaRPr/>
            </a:p>
          </p:txBody>
        </p:sp>
      </p:grpSp>
      <p:grpSp>
        <p:nvGrpSpPr>
          <p:cNvPr id="15" name="Group 15"/>
          <p:cNvGrpSpPr/>
          <p:nvPr/>
        </p:nvGrpSpPr>
        <p:grpSpPr>
          <a:xfrm rot="-10800000">
            <a:off x="3247593" y="490128"/>
            <a:ext cx="285563" cy="285563"/>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FA8DC"/>
            </a:solidFill>
          </p:spPr>
          <p:txBody>
            <a:bodyPr/>
            <a:lstStyle/>
            <a:p>
              <a:endParaRPr lang="en-GB"/>
            </a:p>
          </p:txBody>
        </p:sp>
        <p:sp>
          <p:nvSpPr>
            <p:cNvPr id="17" name="TextBox 17"/>
            <p:cNvSpPr txBox="1"/>
            <p:nvPr/>
          </p:nvSpPr>
          <p:spPr>
            <a:xfrm>
              <a:off x="76200" y="85725"/>
              <a:ext cx="660400" cy="650875"/>
            </a:xfrm>
            <a:prstGeom prst="rect">
              <a:avLst/>
            </a:prstGeom>
          </p:spPr>
          <p:txBody>
            <a:bodyPr lIns="50800" tIns="50800" rIns="50800" bIns="50800" rtlCol="0" anchor="ctr"/>
            <a:lstStyle/>
            <a:p>
              <a:pPr algn="ctr">
                <a:lnSpc>
                  <a:spcPts val="1199"/>
                </a:lnSpc>
              </a:pPr>
              <a:endParaRPr/>
            </a:p>
          </p:txBody>
        </p:sp>
      </p:grpSp>
      <p:sp>
        <p:nvSpPr>
          <p:cNvPr id="19" name="TextBox 18">
            <a:extLst>
              <a:ext uri="{FF2B5EF4-FFF2-40B4-BE49-F238E27FC236}">
                <a16:creationId xmlns:a16="http://schemas.microsoft.com/office/drawing/2014/main" id="{C82998D7-19D5-D58C-BAAD-E90F06162281}"/>
              </a:ext>
            </a:extLst>
          </p:cNvPr>
          <p:cNvSpPr txBox="1"/>
          <p:nvPr/>
        </p:nvSpPr>
        <p:spPr>
          <a:xfrm>
            <a:off x="314923" y="953313"/>
            <a:ext cx="6857999" cy="1723549"/>
          </a:xfrm>
          <a:prstGeom prst="rect">
            <a:avLst/>
          </a:prstGeom>
        </p:spPr>
        <p:txBody>
          <a:bodyPr wrap="square" lIns="0" tIns="0" rIns="0" bIns="0" rtlCol="0" anchor="t">
            <a:spAutoFit/>
          </a:bodyPr>
          <a:lstStyle/>
          <a:p>
            <a:pPr algn="l"/>
            <a:r>
              <a:rPr lang="en-US" sz="1400" b="1">
                <a:solidFill>
                  <a:srgbClr val="000000"/>
                </a:solidFill>
                <a:latin typeface="Edu SA Beginner"/>
                <a:ea typeface="Montserrat Classic Bold"/>
                <a:cs typeface="Montserrat Classic Bold"/>
                <a:sym typeface="Montserrat Classic Bold"/>
              </a:rPr>
              <a:t>EVALUATION AND MONITORING</a:t>
            </a:r>
          </a:p>
          <a:p>
            <a:pPr algn="l"/>
            <a:endParaRPr lang="en-US" sz="1400">
              <a:solidFill>
                <a:srgbClr val="000000"/>
              </a:solidFill>
              <a:latin typeface="Edu SA Beginner" panose="020B0604020202020204" charset="0"/>
              <a:ea typeface="Montserrat Classic Bold"/>
              <a:cs typeface="Montserrat Classic Bold"/>
              <a:sym typeface="Montserrat Classic Bold"/>
            </a:endParaRPr>
          </a:p>
          <a:p>
            <a:pPr algn="l"/>
            <a:r>
              <a:rPr lang="en-US" sz="1400">
                <a:solidFill>
                  <a:srgbClr val="000000"/>
                </a:solidFill>
                <a:latin typeface="Edu SA Beginner"/>
                <a:ea typeface="Montserrat Classic Bold"/>
                <a:cs typeface="Montserrat Classic Bold"/>
                <a:sym typeface="Montserrat Classic Bold"/>
              </a:rPr>
              <a:t>Within the annual plan of provision is a rigorous monitoring and evaluation schedule so that the processes lead to progress throughout the school. This is set our as follows: </a:t>
            </a:r>
            <a:endParaRPr lang="en-US" sz="1400">
              <a:solidFill>
                <a:srgbClr val="000000"/>
              </a:solidFill>
              <a:latin typeface="Edu SA Beginner"/>
              <a:ea typeface="Montserrat Classic Bold"/>
              <a:cs typeface="Montserrat Classic Bold"/>
            </a:endParaRPr>
          </a:p>
          <a:p>
            <a:pPr algn="l"/>
            <a:endParaRPr lang="en-US" sz="1400">
              <a:solidFill>
                <a:srgbClr val="000000"/>
              </a:solidFill>
              <a:latin typeface="Edu SA Beginner" panose="020B0604020202020204" charset="0"/>
              <a:ea typeface="Montserrat Classic Bold"/>
              <a:cs typeface="Montserrat Classic Bold"/>
              <a:sym typeface="Montserrat Classic Bold"/>
            </a:endParaRPr>
          </a:p>
          <a:p>
            <a:pPr algn="l"/>
            <a:r>
              <a:rPr lang="en-US" sz="1400">
                <a:solidFill>
                  <a:srgbClr val="000000"/>
                </a:solidFill>
                <a:latin typeface="Edu SA Beginner"/>
                <a:ea typeface="Montserrat Classic Bold"/>
                <a:cs typeface="Montserrat Classic Bold"/>
                <a:sym typeface="Montserrat Classic Bold"/>
              </a:rPr>
              <a:t> </a:t>
            </a:r>
            <a:endParaRPr lang="en-US" sz="1400">
              <a:solidFill>
                <a:srgbClr val="000000"/>
              </a:solidFill>
              <a:latin typeface="Edu SA Beginner"/>
              <a:ea typeface="Montserrat Classic Bold"/>
              <a:cs typeface="Montserrat Classic Bold"/>
            </a:endParaRPr>
          </a:p>
          <a:p>
            <a:pPr marL="342900" indent="-342900" algn="l">
              <a:buFont typeface="Wingdings" panose="05000000000000000000" pitchFamily="2" charset="2"/>
              <a:buChar char="Ø"/>
            </a:pPr>
            <a:endParaRPr lang="en-US" sz="1400">
              <a:solidFill>
                <a:srgbClr val="000000"/>
              </a:solidFill>
              <a:latin typeface="Edu SA Beginner" panose="020B0604020202020204" charset="0"/>
              <a:ea typeface="Montserrat Classic Bold"/>
              <a:cs typeface="Montserrat Classic Bold"/>
            </a:endParaRPr>
          </a:p>
          <a:p>
            <a:pPr marL="342900" indent="-342900">
              <a:buFont typeface="Wingdings" panose="05000000000000000000" pitchFamily="2" charset="2"/>
              <a:buChar char="Ø"/>
            </a:pPr>
            <a:endParaRPr lang="en-US" sz="1400">
              <a:solidFill>
                <a:srgbClr val="000000"/>
              </a:solidFill>
              <a:latin typeface="Edu SA Beginner" panose="020B0604020202020204" charset="0"/>
              <a:ea typeface="Montserrat Classic Bold"/>
              <a:cs typeface="Montserrat Classic Bold"/>
            </a:endParaRPr>
          </a:p>
        </p:txBody>
      </p:sp>
      <p:graphicFrame>
        <p:nvGraphicFramePr>
          <p:cNvPr id="20" name="Table 19">
            <a:extLst>
              <a:ext uri="{FF2B5EF4-FFF2-40B4-BE49-F238E27FC236}">
                <a16:creationId xmlns:a16="http://schemas.microsoft.com/office/drawing/2014/main" id="{45BF6736-E3E2-DC45-21D9-E9A75989C3E9}"/>
              </a:ext>
            </a:extLst>
          </p:cNvPr>
          <p:cNvGraphicFramePr>
            <a:graphicFrameLocks noGrp="1"/>
          </p:cNvGraphicFramePr>
          <p:nvPr>
            <p:extLst>
              <p:ext uri="{D42A27DB-BD31-4B8C-83A1-F6EECF244321}">
                <p14:modId xmlns:p14="http://schemas.microsoft.com/office/powerpoint/2010/main" val="1347630259"/>
              </p:ext>
            </p:extLst>
          </p:nvPr>
        </p:nvGraphicFramePr>
        <p:xfrm>
          <a:off x="309129" y="2094643"/>
          <a:ext cx="7004241" cy="7863840"/>
        </p:xfrm>
        <a:graphic>
          <a:graphicData uri="http://schemas.openxmlformats.org/drawingml/2006/table">
            <a:tbl>
              <a:tblPr firstRow="1" bandRow="1">
                <a:tableStyleId>{616DA210-FB5B-4158-B5E0-FEB733F419BA}</a:tableStyleId>
              </a:tblPr>
              <a:tblGrid>
                <a:gridCol w="2334747">
                  <a:extLst>
                    <a:ext uri="{9D8B030D-6E8A-4147-A177-3AD203B41FA5}">
                      <a16:colId xmlns:a16="http://schemas.microsoft.com/office/drawing/2014/main" val="2323024265"/>
                    </a:ext>
                  </a:extLst>
                </a:gridCol>
                <a:gridCol w="2334747">
                  <a:extLst>
                    <a:ext uri="{9D8B030D-6E8A-4147-A177-3AD203B41FA5}">
                      <a16:colId xmlns:a16="http://schemas.microsoft.com/office/drawing/2014/main" val="2720301806"/>
                    </a:ext>
                  </a:extLst>
                </a:gridCol>
                <a:gridCol w="2334747">
                  <a:extLst>
                    <a:ext uri="{9D8B030D-6E8A-4147-A177-3AD203B41FA5}">
                      <a16:colId xmlns:a16="http://schemas.microsoft.com/office/drawing/2014/main" val="4019317452"/>
                    </a:ext>
                  </a:extLst>
                </a:gridCol>
              </a:tblGrid>
              <a:tr h="416426">
                <a:tc>
                  <a:txBody>
                    <a:bodyPr/>
                    <a:lstStyle/>
                    <a:p>
                      <a:r>
                        <a:rPr lang="en-GB"/>
                        <a:t>When monitored</a:t>
                      </a:r>
                    </a:p>
                  </a:txBody>
                  <a:tcPr/>
                </a:tc>
                <a:tc>
                  <a:txBody>
                    <a:bodyPr/>
                    <a:lstStyle/>
                    <a:p>
                      <a:r>
                        <a:rPr lang="en-GB"/>
                        <a:t>What is being evaluated and monitored</a:t>
                      </a:r>
                    </a:p>
                  </a:txBody>
                  <a:tcPr/>
                </a:tc>
                <a:tc>
                  <a:txBody>
                    <a:bodyPr/>
                    <a:lstStyle/>
                    <a:p>
                      <a:r>
                        <a:rPr lang="en-GB"/>
                        <a:t>Who is involved in evaluation and monitoring</a:t>
                      </a:r>
                    </a:p>
                  </a:txBody>
                  <a:tcPr/>
                </a:tc>
                <a:extLst>
                  <a:ext uri="{0D108BD9-81ED-4DB2-BD59-A6C34878D82A}">
                    <a16:rowId xmlns:a16="http://schemas.microsoft.com/office/drawing/2014/main" val="1638126356"/>
                  </a:ext>
                </a:extLst>
              </a:tr>
              <a:tr h="416426">
                <a:tc>
                  <a:txBody>
                    <a:bodyPr/>
                    <a:lstStyle/>
                    <a:p>
                      <a:r>
                        <a:rPr lang="en-GB"/>
                        <a:t>Weekly</a:t>
                      </a:r>
                    </a:p>
                  </a:txBody>
                  <a:tcPr/>
                </a:tc>
                <a:tc>
                  <a:txBody>
                    <a:bodyPr/>
                    <a:lstStyle/>
                    <a:p>
                      <a:r>
                        <a:rPr lang="en-GB"/>
                        <a:t>1 whole school liturgy</a:t>
                      </a:r>
                      <a:endParaRPr lang="en-US"/>
                    </a:p>
                    <a:p>
                      <a:pPr lvl="0">
                        <a:buNone/>
                      </a:pPr>
                      <a:r>
                        <a:rPr lang="en-GB"/>
                        <a:t>1 class based liturgy</a:t>
                      </a:r>
                    </a:p>
                    <a:p>
                      <a:pPr lvl="0">
                        <a:buNone/>
                      </a:pPr>
                      <a:r>
                        <a:rPr lang="en-GB"/>
                        <a:t>1 group based liturgy</a:t>
                      </a:r>
                    </a:p>
                    <a:p>
                      <a:pPr lvl="0">
                        <a:buNone/>
                      </a:pPr>
                      <a:r>
                        <a:rPr lang="en-GB"/>
                        <a:t>Mass ( every 3 weeks)</a:t>
                      </a:r>
                    </a:p>
                  </a:txBody>
                  <a:tcPr/>
                </a:tc>
                <a:tc>
                  <a:txBody>
                    <a:bodyPr/>
                    <a:lstStyle/>
                    <a:p>
                      <a:r>
                        <a:rPr lang="en-GB"/>
                        <a:t>Chaplaincy team</a:t>
                      </a:r>
                    </a:p>
                    <a:p>
                      <a:pPr lvl="0">
                        <a:buNone/>
                      </a:pPr>
                      <a:r>
                        <a:rPr lang="en-GB"/>
                        <a:t>Selection of different pupils from class and house teams</a:t>
                      </a:r>
                    </a:p>
                    <a:p>
                      <a:pPr lvl="0">
                        <a:buNone/>
                      </a:pPr>
                      <a:r>
                        <a:rPr lang="en-GB"/>
                        <a:t>Congregation for Mass</a:t>
                      </a:r>
                    </a:p>
                    <a:p>
                      <a:pPr lvl="0">
                        <a:buNone/>
                      </a:pPr>
                      <a:r>
                        <a:rPr lang="en-GB"/>
                        <a:t>Parents/carers</a:t>
                      </a:r>
                    </a:p>
                  </a:txBody>
                  <a:tcPr/>
                </a:tc>
                <a:extLst>
                  <a:ext uri="{0D108BD9-81ED-4DB2-BD59-A6C34878D82A}">
                    <a16:rowId xmlns:a16="http://schemas.microsoft.com/office/drawing/2014/main" val="817270630"/>
                  </a:ext>
                </a:extLst>
              </a:tr>
              <a:tr h="416426">
                <a:tc>
                  <a:txBody>
                    <a:bodyPr/>
                    <a:lstStyle/>
                    <a:p>
                      <a:r>
                        <a:rPr lang="en-GB"/>
                        <a:t>Half termly</a:t>
                      </a:r>
                    </a:p>
                  </a:txBody>
                  <a:tcPr/>
                </a:tc>
                <a:tc>
                  <a:txBody>
                    <a:bodyPr/>
                    <a:lstStyle/>
                    <a:p>
                      <a:r>
                        <a:rPr lang="en-GB"/>
                        <a:t>Half term liturgy evaluations </a:t>
                      </a:r>
                    </a:p>
                  </a:txBody>
                  <a:tcPr/>
                </a:tc>
                <a:tc>
                  <a:txBody>
                    <a:bodyPr/>
                    <a:lstStyle/>
                    <a:p>
                      <a:r>
                        <a:rPr lang="en-GB"/>
                        <a:t>Prayer and Liturgy coordinators</a:t>
                      </a:r>
                    </a:p>
                    <a:p>
                      <a:pPr lvl="0">
                        <a:buNone/>
                      </a:pPr>
                      <a:r>
                        <a:rPr lang="en-GB"/>
                        <a:t>Link Governor visits</a:t>
                      </a:r>
                    </a:p>
                  </a:txBody>
                  <a:tcPr/>
                </a:tc>
                <a:extLst>
                  <a:ext uri="{0D108BD9-81ED-4DB2-BD59-A6C34878D82A}">
                    <a16:rowId xmlns:a16="http://schemas.microsoft.com/office/drawing/2014/main" val="2185661672"/>
                  </a:ext>
                </a:extLst>
              </a:tr>
              <a:tr h="416426">
                <a:tc>
                  <a:txBody>
                    <a:bodyPr/>
                    <a:lstStyle/>
                    <a:p>
                      <a:r>
                        <a:rPr lang="en-GB"/>
                        <a:t>Termly</a:t>
                      </a:r>
                    </a:p>
                  </a:txBody>
                  <a:tcPr/>
                </a:tc>
                <a:tc>
                  <a:txBody>
                    <a:bodyPr/>
                    <a:lstStyle/>
                    <a:p>
                      <a:r>
                        <a:rPr lang="en-GB"/>
                        <a:t>Subject action plans</a:t>
                      </a:r>
                    </a:p>
                    <a:p>
                      <a:pPr lvl="0">
                        <a:buNone/>
                      </a:pPr>
                      <a:r>
                        <a:rPr lang="en-GB"/>
                        <a:t>School Development Plan</a:t>
                      </a:r>
                    </a:p>
                    <a:p>
                      <a:pPr lvl="0">
                        <a:buNone/>
                      </a:pPr>
                      <a:r>
                        <a:rPr lang="en-GB"/>
                        <a:t>Leads into CSED update</a:t>
                      </a:r>
                    </a:p>
                    <a:p>
                      <a:pPr lvl="0">
                        <a:buNone/>
                      </a:pPr>
                      <a:r>
                        <a:rPr lang="en-GB"/>
                        <a:t>Pupil and staff feedback on prayer and liturgy</a:t>
                      </a:r>
                    </a:p>
                  </a:txBody>
                  <a:tcPr/>
                </a:tc>
                <a:tc>
                  <a:txBody>
                    <a:bodyPr/>
                    <a:lstStyle/>
                    <a:p>
                      <a:r>
                        <a:rPr lang="en-GB"/>
                        <a:t>Subject leaders</a:t>
                      </a:r>
                    </a:p>
                    <a:p>
                      <a:pPr lvl="0">
                        <a:buNone/>
                      </a:pPr>
                      <a:r>
                        <a:rPr lang="en-GB"/>
                        <a:t>All staff</a:t>
                      </a:r>
                    </a:p>
                    <a:p>
                      <a:pPr lvl="0">
                        <a:buNone/>
                      </a:pPr>
                      <a:r>
                        <a:rPr lang="en-GB"/>
                        <a:t>Pupils</a:t>
                      </a:r>
                    </a:p>
                    <a:p>
                      <a:pPr lvl="0">
                        <a:buNone/>
                      </a:pPr>
                      <a:r>
                        <a:rPr lang="en-GB"/>
                        <a:t>Parents/carers</a:t>
                      </a:r>
                    </a:p>
                    <a:p>
                      <a:pPr lvl="0">
                        <a:buNone/>
                      </a:pPr>
                      <a:r>
                        <a:rPr lang="en-GB"/>
                        <a:t>Parish</a:t>
                      </a:r>
                    </a:p>
                    <a:p>
                      <a:pPr lvl="0">
                        <a:buNone/>
                      </a:pPr>
                      <a:r>
                        <a:rPr lang="en-GB"/>
                        <a:t>Link Governors</a:t>
                      </a:r>
                    </a:p>
                    <a:p>
                      <a:pPr lvl="0">
                        <a:buNone/>
                      </a:pPr>
                      <a:r>
                        <a:rPr lang="en-GB"/>
                        <a:t>LGB meeting</a:t>
                      </a:r>
                    </a:p>
                    <a:p>
                      <a:pPr lvl="0">
                        <a:buNone/>
                      </a:pPr>
                      <a:endParaRPr lang="en-GB"/>
                    </a:p>
                  </a:txBody>
                  <a:tcPr/>
                </a:tc>
                <a:extLst>
                  <a:ext uri="{0D108BD9-81ED-4DB2-BD59-A6C34878D82A}">
                    <a16:rowId xmlns:a16="http://schemas.microsoft.com/office/drawing/2014/main" val="221784761"/>
                  </a:ext>
                </a:extLst>
              </a:tr>
              <a:tr h="416426">
                <a:tc>
                  <a:txBody>
                    <a:bodyPr/>
                    <a:lstStyle/>
                    <a:p>
                      <a:r>
                        <a:rPr lang="en-GB"/>
                        <a:t>End of year</a:t>
                      </a:r>
                    </a:p>
                  </a:txBody>
                  <a:tcPr/>
                </a:tc>
                <a:tc>
                  <a:txBody>
                    <a:bodyPr/>
                    <a:lstStyle/>
                    <a:p>
                      <a:r>
                        <a:rPr lang="en-GB"/>
                        <a:t>Effectiveness of school development plan and APOP leading to CSED updates with priorities identified for next academic year</a:t>
                      </a:r>
                    </a:p>
                  </a:txBody>
                  <a:tcPr/>
                </a:tc>
                <a:tc>
                  <a:txBody>
                    <a:bodyPr/>
                    <a:lstStyle/>
                    <a:p>
                      <a:r>
                        <a:rPr lang="en-GB"/>
                        <a:t>All stakeholders contribute to the evaluation of prayer and liturgy.</a:t>
                      </a:r>
                    </a:p>
                    <a:p>
                      <a:pPr lvl="0">
                        <a:buNone/>
                      </a:pPr>
                      <a:r>
                        <a:rPr lang="en-GB"/>
                        <a:t>LGB meeting</a:t>
                      </a:r>
                    </a:p>
                    <a:p>
                      <a:pPr lvl="0">
                        <a:buNone/>
                      </a:pPr>
                      <a:r>
                        <a:rPr lang="en-GB"/>
                        <a:t>End of year Governor celebration and review</a:t>
                      </a:r>
                    </a:p>
                  </a:txBody>
                  <a:tcPr/>
                </a:tc>
                <a:extLst>
                  <a:ext uri="{0D108BD9-81ED-4DB2-BD59-A6C34878D82A}">
                    <a16:rowId xmlns:a16="http://schemas.microsoft.com/office/drawing/2014/main" val="3870333425"/>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V="1">
            <a:off x="-211472" y="-166421"/>
            <a:ext cx="3024000" cy="2547720"/>
          </a:xfrm>
          <a:custGeom>
            <a:avLst/>
            <a:gdLst/>
            <a:ahLst/>
            <a:cxnLst/>
            <a:rect l="l" t="t" r="r" b="b"/>
            <a:pathLst>
              <a:path w="3024000" h="2547720">
                <a:moveTo>
                  <a:pt x="0" y="2547720"/>
                </a:moveTo>
                <a:lnTo>
                  <a:pt x="3024000" y="2547720"/>
                </a:lnTo>
                <a:lnTo>
                  <a:pt x="3024000" y="0"/>
                </a:lnTo>
                <a:lnTo>
                  <a:pt x="0" y="0"/>
                </a:lnTo>
                <a:lnTo>
                  <a:pt x="0" y="254772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grpSp>
        <p:nvGrpSpPr>
          <p:cNvPr id="3" name="Group 3"/>
          <p:cNvGrpSpPr/>
          <p:nvPr/>
        </p:nvGrpSpPr>
        <p:grpSpPr>
          <a:xfrm>
            <a:off x="4638501" y="9532952"/>
            <a:ext cx="1897906" cy="1897906"/>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FA8DC">
                <a:alpha val="29804"/>
              </a:srgbClr>
            </a:solidFill>
          </p:spPr>
          <p:txBody>
            <a:bodyPr/>
            <a:lstStyle/>
            <a:p>
              <a:endParaRPr lang="en-GB"/>
            </a:p>
          </p:txBody>
        </p:sp>
        <p:sp>
          <p:nvSpPr>
            <p:cNvPr id="5" name="TextBox 5"/>
            <p:cNvSpPr txBox="1"/>
            <p:nvPr/>
          </p:nvSpPr>
          <p:spPr>
            <a:xfrm>
              <a:off x="76200" y="85725"/>
              <a:ext cx="660400" cy="650875"/>
            </a:xfrm>
            <a:prstGeom prst="rect">
              <a:avLst/>
            </a:prstGeom>
          </p:spPr>
          <p:txBody>
            <a:bodyPr lIns="50800" tIns="50800" rIns="50800" bIns="50800" rtlCol="0" anchor="ctr"/>
            <a:lstStyle/>
            <a:p>
              <a:pPr algn="ctr">
                <a:lnSpc>
                  <a:spcPts val="1199"/>
                </a:lnSpc>
              </a:pPr>
              <a:endParaRPr/>
            </a:p>
          </p:txBody>
        </p:sp>
      </p:grpSp>
      <p:grpSp>
        <p:nvGrpSpPr>
          <p:cNvPr id="6" name="Group 6"/>
          <p:cNvGrpSpPr/>
          <p:nvPr/>
        </p:nvGrpSpPr>
        <p:grpSpPr>
          <a:xfrm>
            <a:off x="6218088" y="9161283"/>
            <a:ext cx="568004" cy="568004"/>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8C37">
                <a:alpha val="29804"/>
              </a:srgbClr>
            </a:solidFill>
          </p:spPr>
          <p:txBody>
            <a:bodyPr/>
            <a:lstStyle/>
            <a:p>
              <a:endParaRPr lang="en-GB"/>
            </a:p>
          </p:txBody>
        </p:sp>
        <p:sp>
          <p:nvSpPr>
            <p:cNvPr id="8" name="TextBox 8"/>
            <p:cNvSpPr txBox="1"/>
            <p:nvPr/>
          </p:nvSpPr>
          <p:spPr>
            <a:xfrm>
              <a:off x="76200" y="85725"/>
              <a:ext cx="660400" cy="650875"/>
            </a:xfrm>
            <a:prstGeom prst="rect">
              <a:avLst/>
            </a:prstGeom>
          </p:spPr>
          <p:txBody>
            <a:bodyPr lIns="50800" tIns="50800" rIns="50800" bIns="50800" rtlCol="0" anchor="ctr"/>
            <a:lstStyle/>
            <a:p>
              <a:pPr algn="ctr">
                <a:lnSpc>
                  <a:spcPts val="1199"/>
                </a:lnSpc>
              </a:pPr>
              <a:endParaRPr/>
            </a:p>
          </p:txBody>
        </p:sp>
      </p:grpSp>
      <p:grpSp>
        <p:nvGrpSpPr>
          <p:cNvPr id="9" name="Group 9"/>
          <p:cNvGrpSpPr/>
          <p:nvPr/>
        </p:nvGrpSpPr>
        <p:grpSpPr>
          <a:xfrm rot="-10800000">
            <a:off x="2507405" y="207687"/>
            <a:ext cx="568004" cy="568004"/>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FA8DC"/>
            </a:solidFill>
          </p:spPr>
          <p:txBody>
            <a:bodyPr/>
            <a:lstStyle/>
            <a:p>
              <a:endParaRPr lang="en-GB"/>
            </a:p>
          </p:txBody>
        </p:sp>
        <p:sp>
          <p:nvSpPr>
            <p:cNvPr id="11" name="TextBox 11"/>
            <p:cNvSpPr txBox="1"/>
            <p:nvPr/>
          </p:nvSpPr>
          <p:spPr>
            <a:xfrm>
              <a:off x="76200" y="85725"/>
              <a:ext cx="660400" cy="650875"/>
            </a:xfrm>
            <a:prstGeom prst="rect">
              <a:avLst/>
            </a:prstGeom>
          </p:spPr>
          <p:txBody>
            <a:bodyPr lIns="50800" tIns="50800" rIns="50800" bIns="50800" rtlCol="0" anchor="ctr"/>
            <a:lstStyle/>
            <a:p>
              <a:pPr algn="ctr">
                <a:lnSpc>
                  <a:spcPts val="1199"/>
                </a:lnSpc>
              </a:pPr>
              <a:endParaRPr/>
            </a:p>
          </p:txBody>
        </p:sp>
      </p:grpSp>
      <p:grpSp>
        <p:nvGrpSpPr>
          <p:cNvPr id="12" name="Group 12"/>
          <p:cNvGrpSpPr/>
          <p:nvPr/>
        </p:nvGrpSpPr>
        <p:grpSpPr>
          <a:xfrm>
            <a:off x="5760340" y="9161283"/>
            <a:ext cx="285563" cy="285563"/>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FA8DC">
                <a:alpha val="29804"/>
              </a:srgbClr>
            </a:solidFill>
          </p:spPr>
          <p:txBody>
            <a:bodyPr/>
            <a:lstStyle/>
            <a:p>
              <a:endParaRPr lang="en-GB"/>
            </a:p>
          </p:txBody>
        </p:sp>
        <p:sp>
          <p:nvSpPr>
            <p:cNvPr id="14" name="TextBox 14"/>
            <p:cNvSpPr txBox="1"/>
            <p:nvPr/>
          </p:nvSpPr>
          <p:spPr>
            <a:xfrm>
              <a:off x="76200" y="85725"/>
              <a:ext cx="660400" cy="650875"/>
            </a:xfrm>
            <a:prstGeom prst="rect">
              <a:avLst/>
            </a:prstGeom>
          </p:spPr>
          <p:txBody>
            <a:bodyPr lIns="50800" tIns="50800" rIns="50800" bIns="50800" rtlCol="0" anchor="ctr"/>
            <a:lstStyle/>
            <a:p>
              <a:pPr algn="ctr">
                <a:lnSpc>
                  <a:spcPts val="1199"/>
                </a:lnSpc>
              </a:pPr>
              <a:endParaRPr/>
            </a:p>
          </p:txBody>
        </p:sp>
      </p:grpSp>
      <p:grpSp>
        <p:nvGrpSpPr>
          <p:cNvPr id="15" name="Group 15"/>
          <p:cNvGrpSpPr/>
          <p:nvPr/>
        </p:nvGrpSpPr>
        <p:grpSpPr>
          <a:xfrm rot="-10800000">
            <a:off x="3247593" y="490128"/>
            <a:ext cx="285563" cy="285563"/>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FA8DC"/>
            </a:solidFill>
          </p:spPr>
          <p:txBody>
            <a:bodyPr/>
            <a:lstStyle/>
            <a:p>
              <a:endParaRPr lang="en-GB"/>
            </a:p>
          </p:txBody>
        </p:sp>
        <p:sp>
          <p:nvSpPr>
            <p:cNvPr id="17" name="TextBox 17"/>
            <p:cNvSpPr txBox="1"/>
            <p:nvPr/>
          </p:nvSpPr>
          <p:spPr>
            <a:xfrm>
              <a:off x="76200" y="85725"/>
              <a:ext cx="660400" cy="650875"/>
            </a:xfrm>
            <a:prstGeom prst="rect">
              <a:avLst/>
            </a:prstGeom>
          </p:spPr>
          <p:txBody>
            <a:bodyPr lIns="50800" tIns="50800" rIns="50800" bIns="50800" rtlCol="0" anchor="ctr"/>
            <a:lstStyle/>
            <a:p>
              <a:pPr algn="ctr">
                <a:lnSpc>
                  <a:spcPts val="1199"/>
                </a:lnSpc>
              </a:pPr>
              <a:endParaRPr/>
            </a:p>
          </p:txBody>
        </p:sp>
      </p:grpSp>
      <p:sp>
        <p:nvSpPr>
          <p:cNvPr id="18" name="TextBox 18"/>
          <p:cNvSpPr txBox="1"/>
          <p:nvPr/>
        </p:nvSpPr>
        <p:spPr>
          <a:xfrm>
            <a:off x="764680" y="1825862"/>
            <a:ext cx="4406984" cy="179536"/>
          </a:xfrm>
          <a:prstGeom prst="rect">
            <a:avLst/>
          </a:prstGeom>
        </p:spPr>
        <p:txBody>
          <a:bodyPr lIns="0" tIns="0" rIns="0" bIns="0" rtlCol="0" anchor="t">
            <a:spAutoFit/>
          </a:bodyPr>
          <a:lstStyle/>
          <a:p>
            <a:pPr algn="l">
              <a:lnSpc>
                <a:spcPts val="1400"/>
              </a:lnSpc>
            </a:pPr>
            <a:r>
              <a:rPr lang="en-US" sz="1400" b="1">
                <a:solidFill>
                  <a:srgbClr val="000000"/>
                </a:solidFill>
                <a:latin typeface="Edu SA Beginner" panose="020B0604020202020204" charset="0"/>
                <a:ea typeface="Montserrat Classic Bold"/>
                <a:cs typeface="Montserrat Classic Bold"/>
                <a:sym typeface="Montserrat Classic Bold"/>
              </a:rPr>
              <a:t>INCLUSIVE PRACTICE</a:t>
            </a:r>
          </a:p>
        </p:txBody>
      </p:sp>
      <p:sp>
        <p:nvSpPr>
          <p:cNvPr id="19" name="TextBox 18"/>
          <p:cNvSpPr txBox="1"/>
          <p:nvPr/>
        </p:nvSpPr>
        <p:spPr>
          <a:xfrm>
            <a:off x="234950" y="2259577"/>
            <a:ext cx="7086600" cy="5544467"/>
          </a:xfrm>
          <a:prstGeom prst="rect">
            <a:avLst/>
          </a:prstGeom>
        </p:spPr>
        <p:txBody>
          <a:bodyPr wrap="square" lIns="0" tIns="0" rIns="0" bIns="0" rtlCol="0" anchor="t">
            <a:spAutoFit/>
          </a:bodyPr>
          <a:lstStyle/>
          <a:p>
            <a:pPr algn="l">
              <a:lnSpc>
                <a:spcPts val="1400"/>
              </a:lnSpc>
            </a:pPr>
            <a:endParaRPr lang="en-US" sz="1400" b="1">
              <a:solidFill>
                <a:srgbClr val="000000"/>
              </a:solidFill>
              <a:latin typeface="Edu SA Beginner" panose="020B0604020202020204" charset="0"/>
              <a:ea typeface="Montserrat Classic Bold"/>
              <a:cs typeface="Montserrat Classic Bold"/>
              <a:sym typeface="Montserrat Classic Bold"/>
            </a:endParaRPr>
          </a:p>
          <a:p>
            <a:pPr>
              <a:lnSpc>
                <a:spcPct val="107000"/>
              </a:lnSpc>
              <a:spcAft>
                <a:spcPts val="800"/>
              </a:spcAft>
              <a:buNone/>
            </a:pPr>
            <a:r>
              <a:rPr lang="en-GB" sz="1400">
                <a:effectLst/>
                <a:latin typeface="Edu SA Beginner"/>
                <a:ea typeface="Calibri"/>
                <a:cs typeface="Times New Roman"/>
              </a:rPr>
              <a:t>Prayer and Liturgy is inclusive and accessible to all. All barriers must be removed by using a wide variety of strategies to support each individual to be fully included in all aspects of prayer and liturgy.</a:t>
            </a:r>
          </a:p>
          <a:p>
            <a:pPr>
              <a:lnSpc>
                <a:spcPct val="107000"/>
              </a:lnSpc>
              <a:spcAft>
                <a:spcPts val="800"/>
              </a:spcAft>
              <a:buNone/>
            </a:pPr>
            <a:r>
              <a:rPr lang="en-GB" sz="1400">
                <a:effectLst/>
                <a:latin typeface="Edu SA Beginner"/>
                <a:ea typeface="Calibri"/>
                <a:cs typeface="Times New Roman"/>
              </a:rPr>
              <a:t>This will be achieved by:</a:t>
            </a:r>
          </a:p>
          <a:p>
            <a:pPr marL="342900" lvl="0" indent="-342900">
              <a:lnSpc>
                <a:spcPct val="107000"/>
              </a:lnSpc>
              <a:buFont typeface="Wingdings" panose="05000000000000000000" pitchFamily="2" charset="2"/>
              <a:buChar char="Ø"/>
            </a:pPr>
            <a:r>
              <a:rPr lang="en-GB" sz="1400">
                <a:effectLst/>
                <a:latin typeface="Edu SA Beginner"/>
                <a:ea typeface="Calibri"/>
                <a:cs typeface="Times New Roman"/>
              </a:rPr>
              <a:t>Seasonality- Safe spaces, consideration of seating and positioning of support staff, ensuring that all pupils are together, the screen is visible to all- seek the voice of the children</a:t>
            </a:r>
          </a:p>
          <a:p>
            <a:pPr marL="342900" indent="-342900">
              <a:lnSpc>
                <a:spcPct val="107000"/>
              </a:lnSpc>
              <a:buFont typeface="Wingdings" panose="05000000000000000000" pitchFamily="2" charset="2"/>
              <a:buChar char="Ø"/>
            </a:pPr>
            <a:r>
              <a:rPr lang="en-GB" sz="1400">
                <a:effectLst/>
                <a:latin typeface="Edu SA Beginner"/>
                <a:ea typeface="Calibri"/>
                <a:cs typeface="Times New Roman"/>
              </a:rPr>
              <a:t>Scripture- Scripture could be presented in a booklet as well as on screen alongside visual aids, Music. Screens should have clear </a:t>
            </a:r>
            <a:r>
              <a:rPr lang="en-GB" sz="1400">
                <a:latin typeface="Edu SA Beginner"/>
                <a:ea typeface="Calibri"/>
                <a:cs typeface="Times New Roman"/>
              </a:rPr>
              <a:t>sans serif</a:t>
            </a:r>
            <a:r>
              <a:rPr lang="en-GB" sz="1400">
                <a:effectLst/>
                <a:latin typeface="Edu SA Beginner"/>
                <a:ea typeface="Calibri"/>
                <a:cs typeface="Times New Roman"/>
              </a:rPr>
              <a:t> fonts and high contrast background. </a:t>
            </a:r>
          </a:p>
          <a:p>
            <a:pPr marL="342900" lvl="0" indent="-342900">
              <a:lnSpc>
                <a:spcPct val="107000"/>
              </a:lnSpc>
              <a:buFont typeface="Wingdings" panose="05000000000000000000" pitchFamily="2" charset="2"/>
              <a:buChar char="Ø"/>
            </a:pPr>
            <a:r>
              <a:rPr lang="en-GB" sz="1400">
                <a:effectLst/>
                <a:latin typeface="Edu SA Beginner"/>
                <a:ea typeface="Calibri"/>
                <a:cs typeface="Times New Roman"/>
              </a:rPr>
              <a:t>Senses- Being mindful of the sensory needs of children, giving careful consideration to the spaces when planning for liturgy in relation to physical needs and consider the use of support aids.</a:t>
            </a:r>
          </a:p>
          <a:p>
            <a:pPr marL="342900" indent="-342900">
              <a:lnSpc>
                <a:spcPct val="107000"/>
              </a:lnSpc>
              <a:spcAft>
                <a:spcPts val="800"/>
              </a:spcAft>
              <a:buFont typeface="Wingdings" panose="05000000000000000000" pitchFamily="2" charset="2"/>
              <a:buChar char="Ø"/>
            </a:pPr>
            <a:r>
              <a:rPr lang="en-GB" sz="1400">
                <a:effectLst/>
                <a:latin typeface="Edu SA Beginner"/>
                <a:ea typeface="Calibri"/>
                <a:cs typeface="Times New Roman"/>
              </a:rPr>
              <a:t>Structure- Consider ‘Now and Next’ approach in the planning and delivery of prayer and liturgy, adding graphics to power points. Using ‘now’ and ‘next’ throughout the structure of delivery consistently will enable children to better understand what is happening and why it is happening.</a:t>
            </a:r>
            <a:r>
              <a:rPr lang="en-GB" sz="1400">
                <a:latin typeface="Edu SA Beginner"/>
                <a:ea typeface="Calibri"/>
                <a:cs typeface="Times New Roman"/>
              </a:rPr>
              <a:t> </a:t>
            </a:r>
            <a:r>
              <a:rPr lang="en-GB" sz="1400">
                <a:effectLst/>
                <a:latin typeface="Edu SA Beginner"/>
                <a:ea typeface="Calibri"/>
                <a:cs typeface="Times New Roman"/>
              </a:rPr>
              <a:t>Give space and time for thought within a balance of what we see, hear, think and do.</a:t>
            </a:r>
          </a:p>
          <a:p>
            <a:pPr marL="285750" indent="-285750">
              <a:buFont typeface="Wingdings"/>
              <a:buChar char="Ø"/>
            </a:pPr>
            <a:r>
              <a:rPr lang="en-GB" sz="1400">
                <a:solidFill>
                  <a:srgbClr val="000000"/>
                </a:solidFill>
                <a:latin typeface="Edu SA Beginner"/>
                <a:ea typeface="Calibri"/>
                <a:cs typeface="Times New Roman"/>
              </a:rPr>
              <a:t>Using adaptive planning and evaluations.</a:t>
            </a:r>
          </a:p>
          <a:p>
            <a:pPr>
              <a:lnSpc>
                <a:spcPct val="107000"/>
              </a:lnSpc>
              <a:spcAft>
                <a:spcPts val="800"/>
              </a:spcAft>
            </a:pPr>
            <a:endParaRPr lang="en-GB" sz="1400">
              <a:solidFill>
                <a:srgbClr val="000000"/>
              </a:solidFill>
              <a:latin typeface="Edu SA Beginner"/>
              <a:ea typeface="Calibri"/>
              <a:cs typeface="Times New Roman"/>
            </a:endParaRPr>
          </a:p>
          <a:p>
            <a:pPr>
              <a:lnSpc>
                <a:spcPct val="107000"/>
              </a:lnSpc>
              <a:spcAft>
                <a:spcPts val="800"/>
              </a:spcAft>
            </a:pPr>
            <a:r>
              <a:rPr lang="en-GB" sz="1400">
                <a:solidFill>
                  <a:srgbClr val="000000"/>
                </a:solidFill>
                <a:latin typeface="Edu SA Beginner"/>
                <a:ea typeface="Calibri"/>
                <a:cs typeface="Times New Roman"/>
              </a:rPr>
              <a:t>Focus of inclusive practice and evaluation:</a:t>
            </a:r>
            <a:endParaRPr lang="en-GB"/>
          </a:p>
          <a:p>
            <a:pPr>
              <a:lnSpc>
                <a:spcPct val="107000"/>
              </a:lnSpc>
              <a:spcAft>
                <a:spcPts val="800"/>
              </a:spcAft>
            </a:pPr>
            <a:r>
              <a:rPr lang="en-GB" sz="1400">
                <a:solidFill>
                  <a:srgbClr val="000000"/>
                </a:solidFill>
                <a:latin typeface="Edu SA Beginner"/>
                <a:ea typeface="Calibri"/>
                <a:cs typeface="Times New Roman"/>
              </a:rPr>
              <a:t>Advent – Senses</a:t>
            </a:r>
            <a:endParaRPr lang="en-GB" sz="1400">
              <a:solidFill>
                <a:srgbClr val="000000"/>
              </a:solidFill>
              <a:latin typeface="Edu SA Beginner" panose="020B0604020202020204" charset="0"/>
              <a:ea typeface="Calibri"/>
              <a:cs typeface="Times New Roman"/>
            </a:endParaRPr>
          </a:p>
          <a:p>
            <a:pPr>
              <a:lnSpc>
                <a:spcPct val="107000"/>
              </a:lnSpc>
              <a:spcAft>
                <a:spcPts val="800"/>
              </a:spcAft>
            </a:pPr>
            <a:r>
              <a:rPr lang="en-GB" sz="1400">
                <a:solidFill>
                  <a:srgbClr val="000000"/>
                </a:solidFill>
                <a:latin typeface="Edu SA Beginner"/>
                <a:ea typeface="Calibri"/>
                <a:cs typeface="Times New Roman"/>
              </a:rPr>
              <a:t>Lent – Seasonality and Scripture </a:t>
            </a:r>
            <a:endParaRPr lang="en-GB" sz="1400">
              <a:solidFill>
                <a:srgbClr val="000000"/>
              </a:solidFill>
              <a:latin typeface="Edu SA Beginner" panose="020B0604020202020204" charset="0"/>
              <a:ea typeface="Calibri"/>
              <a:cs typeface="Times New Roman"/>
            </a:endParaRPr>
          </a:p>
          <a:p>
            <a:pPr>
              <a:lnSpc>
                <a:spcPct val="107000"/>
              </a:lnSpc>
              <a:spcAft>
                <a:spcPts val="800"/>
              </a:spcAft>
            </a:pPr>
            <a:r>
              <a:rPr lang="en-GB" sz="1400">
                <a:solidFill>
                  <a:srgbClr val="000000"/>
                </a:solidFill>
                <a:latin typeface="Edu SA Beginner"/>
                <a:ea typeface="Calibri"/>
                <a:cs typeface="Times New Roman"/>
              </a:rPr>
              <a:t>Pentecost – Structure </a:t>
            </a:r>
            <a:endParaRPr lang="en-GB" sz="1400">
              <a:solidFill>
                <a:srgbClr val="000000"/>
              </a:solidFill>
              <a:latin typeface="Edu SA Beginner" panose="020B0604020202020204" charset="0"/>
              <a:ea typeface="Calibri"/>
              <a:cs typeface="Times New Roman"/>
            </a:endParaRPr>
          </a:p>
          <a:p>
            <a:pPr>
              <a:lnSpc>
                <a:spcPts val="1400"/>
              </a:lnSpc>
            </a:pPr>
            <a:endParaRPr lang="en-US" sz="1400" b="1">
              <a:solidFill>
                <a:srgbClr val="000000"/>
              </a:solidFill>
              <a:latin typeface="Edu SA Beginner" panose="020B0604020202020204" charset="0"/>
              <a:ea typeface="Montserrat Classic Bold"/>
              <a:cs typeface="Montserrat Classic Bo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V="1">
            <a:off x="-211472" y="-166421"/>
            <a:ext cx="3024000" cy="2547720"/>
          </a:xfrm>
          <a:custGeom>
            <a:avLst/>
            <a:gdLst/>
            <a:ahLst/>
            <a:cxnLst/>
            <a:rect l="l" t="t" r="r" b="b"/>
            <a:pathLst>
              <a:path w="3024000" h="2547720">
                <a:moveTo>
                  <a:pt x="0" y="2547720"/>
                </a:moveTo>
                <a:lnTo>
                  <a:pt x="3024000" y="2547720"/>
                </a:lnTo>
                <a:lnTo>
                  <a:pt x="3024000" y="0"/>
                </a:lnTo>
                <a:lnTo>
                  <a:pt x="0" y="0"/>
                </a:lnTo>
                <a:lnTo>
                  <a:pt x="0" y="254772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grpSp>
        <p:nvGrpSpPr>
          <p:cNvPr id="3" name="Group 3"/>
          <p:cNvGrpSpPr/>
          <p:nvPr/>
        </p:nvGrpSpPr>
        <p:grpSpPr>
          <a:xfrm>
            <a:off x="4638501" y="9532952"/>
            <a:ext cx="1897906" cy="1897906"/>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FA8DC">
                <a:alpha val="29804"/>
              </a:srgbClr>
            </a:solidFill>
          </p:spPr>
          <p:txBody>
            <a:bodyPr/>
            <a:lstStyle/>
            <a:p>
              <a:endParaRPr lang="en-GB"/>
            </a:p>
          </p:txBody>
        </p:sp>
        <p:sp>
          <p:nvSpPr>
            <p:cNvPr id="5" name="TextBox 5"/>
            <p:cNvSpPr txBox="1"/>
            <p:nvPr/>
          </p:nvSpPr>
          <p:spPr>
            <a:xfrm>
              <a:off x="76200" y="85725"/>
              <a:ext cx="660400" cy="650875"/>
            </a:xfrm>
            <a:prstGeom prst="rect">
              <a:avLst/>
            </a:prstGeom>
          </p:spPr>
          <p:txBody>
            <a:bodyPr lIns="50800" tIns="50800" rIns="50800" bIns="50800" rtlCol="0" anchor="ctr"/>
            <a:lstStyle/>
            <a:p>
              <a:pPr algn="ctr">
                <a:lnSpc>
                  <a:spcPts val="1199"/>
                </a:lnSpc>
              </a:pPr>
              <a:endParaRPr/>
            </a:p>
          </p:txBody>
        </p:sp>
      </p:grpSp>
      <p:grpSp>
        <p:nvGrpSpPr>
          <p:cNvPr id="6" name="Group 6"/>
          <p:cNvGrpSpPr/>
          <p:nvPr/>
        </p:nvGrpSpPr>
        <p:grpSpPr>
          <a:xfrm>
            <a:off x="6218088" y="9161283"/>
            <a:ext cx="568004" cy="568004"/>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8C37">
                <a:alpha val="29804"/>
              </a:srgbClr>
            </a:solidFill>
          </p:spPr>
          <p:txBody>
            <a:bodyPr/>
            <a:lstStyle/>
            <a:p>
              <a:endParaRPr lang="en-GB"/>
            </a:p>
          </p:txBody>
        </p:sp>
        <p:sp>
          <p:nvSpPr>
            <p:cNvPr id="8" name="TextBox 8"/>
            <p:cNvSpPr txBox="1"/>
            <p:nvPr/>
          </p:nvSpPr>
          <p:spPr>
            <a:xfrm>
              <a:off x="76200" y="85725"/>
              <a:ext cx="660400" cy="650875"/>
            </a:xfrm>
            <a:prstGeom prst="rect">
              <a:avLst/>
            </a:prstGeom>
          </p:spPr>
          <p:txBody>
            <a:bodyPr lIns="50800" tIns="50800" rIns="50800" bIns="50800" rtlCol="0" anchor="ctr"/>
            <a:lstStyle/>
            <a:p>
              <a:pPr algn="ctr">
                <a:lnSpc>
                  <a:spcPts val="1199"/>
                </a:lnSpc>
              </a:pPr>
              <a:endParaRPr/>
            </a:p>
          </p:txBody>
        </p:sp>
      </p:grpSp>
      <p:grpSp>
        <p:nvGrpSpPr>
          <p:cNvPr id="9" name="Group 9"/>
          <p:cNvGrpSpPr/>
          <p:nvPr/>
        </p:nvGrpSpPr>
        <p:grpSpPr>
          <a:xfrm rot="-10800000">
            <a:off x="2507405" y="207687"/>
            <a:ext cx="568004" cy="568004"/>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FA8DC"/>
            </a:solidFill>
          </p:spPr>
          <p:txBody>
            <a:bodyPr/>
            <a:lstStyle/>
            <a:p>
              <a:endParaRPr lang="en-GB"/>
            </a:p>
          </p:txBody>
        </p:sp>
        <p:sp>
          <p:nvSpPr>
            <p:cNvPr id="11" name="TextBox 11"/>
            <p:cNvSpPr txBox="1"/>
            <p:nvPr/>
          </p:nvSpPr>
          <p:spPr>
            <a:xfrm>
              <a:off x="76200" y="85725"/>
              <a:ext cx="660400" cy="650875"/>
            </a:xfrm>
            <a:prstGeom prst="rect">
              <a:avLst/>
            </a:prstGeom>
          </p:spPr>
          <p:txBody>
            <a:bodyPr lIns="50800" tIns="50800" rIns="50800" bIns="50800" rtlCol="0" anchor="ctr"/>
            <a:lstStyle/>
            <a:p>
              <a:pPr algn="ctr">
                <a:lnSpc>
                  <a:spcPts val="1199"/>
                </a:lnSpc>
              </a:pPr>
              <a:endParaRPr/>
            </a:p>
          </p:txBody>
        </p:sp>
      </p:grpSp>
      <p:grpSp>
        <p:nvGrpSpPr>
          <p:cNvPr id="12" name="Group 12"/>
          <p:cNvGrpSpPr/>
          <p:nvPr/>
        </p:nvGrpSpPr>
        <p:grpSpPr>
          <a:xfrm>
            <a:off x="5760340" y="9161283"/>
            <a:ext cx="285563" cy="285563"/>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FA8DC">
                <a:alpha val="29804"/>
              </a:srgbClr>
            </a:solidFill>
          </p:spPr>
          <p:txBody>
            <a:bodyPr/>
            <a:lstStyle/>
            <a:p>
              <a:endParaRPr lang="en-GB"/>
            </a:p>
          </p:txBody>
        </p:sp>
        <p:sp>
          <p:nvSpPr>
            <p:cNvPr id="14" name="TextBox 14"/>
            <p:cNvSpPr txBox="1"/>
            <p:nvPr/>
          </p:nvSpPr>
          <p:spPr>
            <a:xfrm>
              <a:off x="76200" y="85725"/>
              <a:ext cx="660400" cy="650875"/>
            </a:xfrm>
            <a:prstGeom prst="rect">
              <a:avLst/>
            </a:prstGeom>
          </p:spPr>
          <p:txBody>
            <a:bodyPr lIns="50800" tIns="50800" rIns="50800" bIns="50800" rtlCol="0" anchor="ctr"/>
            <a:lstStyle/>
            <a:p>
              <a:pPr algn="ctr">
                <a:lnSpc>
                  <a:spcPts val="1199"/>
                </a:lnSpc>
              </a:pPr>
              <a:endParaRPr/>
            </a:p>
          </p:txBody>
        </p:sp>
      </p:grpSp>
      <p:grpSp>
        <p:nvGrpSpPr>
          <p:cNvPr id="15" name="Group 15"/>
          <p:cNvGrpSpPr/>
          <p:nvPr/>
        </p:nvGrpSpPr>
        <p:grpSpPr>
          <a:xfrm rot="-10800000">
            <a:off x="3247593" y="490128"/>
            <a:ext cx="285563" cy="285563"/>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FA8DC"/>
            </a:solidFill>
          </p:spPr>
          <p:txBody>
            <a:bodyPr/>
            <a:lstStyle/>
            <a:p>
              <a:endParaRPr lang="en-GB"/>
            </a:p>
          </p:txBody>
        </p:sp>
        <p:sp>
          <p:nvSpPr>
            <p:cNvPr id="17" name="TextBox 17"/>
            <p:cNvSpPr txBox="1"/>
            <p:nvPr/>
          </p:nvSpPr>
          <p:spPr>
            <a:xfrm>
              <a:off x="76200" y="85725"/>
              <a:ext cx="660400" cy="650875"/>
            </a:xfrm>
            <a:prstGeom prst="rect">
              <a:avLst/>
            </a:prstGeom>
          </p:spPr>
          <p:txBody>
            <a:bodyPr lIns="50800" tIns="50800" rIns="50800" bIns="50800" rtlCol="0" anchor="ctr"/>
            <a:lstStyle/>
            <a:p>
              <a:pPr algn="ctr">
                <a:lnSpc>
                  <a:spcPts val="1199"/>
                </a:lnSpc>
              </a:pPr>
              <a:endParaRPr/>
            </a:p>
          </p:txBody>
        </p:sp>
      </p:grpSp>
      <p:sp>
        <p:nvSpPr>
          <p:cNvPr id="18" name="TextBox 18"/>
          <p:cNvSpPr txBox="1"/>
          <p:nvPr/>
        </p:nvSpPr>
        <p:spPr>
          <a:xfrm>
            <a:off x="764680" y="1825862"/>
            <a:ext cx="4406984" cy="179536"/>
          </a:xfrm>
          <a:prstGeom prst="rect">
            <a:avLst/>
          </a:prstGeom>
        </p:spPr>
        <p:txBody>
          <a:bodyPr lIns="0" tIns="0" rIns="0" bIns="0" rtlCol="0" anchor="t">
            <a:spAutoFit/>
          </a:bodyPr>
          <a:lstStyle/>
          <a:p>
            <a:pPr algn="l">
              <a:lnSpc>
                <a:spcPts val="1400"/>
              </a:lnSpc>
            </a:pPr>
            <a:r>
              <a:rPr lang="en-US" sz="1400" b="1">
                <a:solidFill>
                  <a:srgbClr val="000000"/>
                </a:solidFill>
                <a:latin typeface="Edu SA Beginner" panose="020B0604020202020204" charset="0"/>
                <a:ea typeface="Montserrat Classic Bold"/>
                <a:cs typeface="Montserrat Classic Bold"/>
                <a:sym typeface="Montserrat Classic Bold"/>
              </a:rPr>
              <a:t>OTHER FAITHS</a:t>
            </a:r>
          </a:p>
        </p:txBody>
      </p:sp>
      <p:sp>
        <p:nvSpPr>
          <p:cNvPr id="19" name="TextBox 18">
            <a:extLst>
              <a:ext uri="{FF2B5EF4-FFF2-40B4-BE49-F238E27FC236}">
                <a16:creationId xmlns:a16="http://schemas.microsoft.com/office/drawing/2014/main" id="{74D2D773-FE07-0D6A-5DF0-554F5E8EBF81}"/>
              </a:ext>
            </a:extLst>
          </p:cNvPr>
          <p:cNvSpPr txBox="1"/>
          <p:nvPr/>
        </p:nvSpPr>
        <p:spPr>
          <a:xfrm>
            <a:off x="273050" y="2153247"/>
            <a:ext cx="6781800" cy="8279190"/>
          </a:xfrm>
          <a:prstGeom prst="rect">
            <a:avLst/>
          </a:prstGeom>
          <a:noFill/>
        </p:spPr>
        <p:txBody>
          <a:bodyPr wrap="square" lIns="91440" tIns="45720" rIns="91440" bIns="45720" rtlCol="0" anchor="t">
            <a:spAutoFit/>
          </a:bodyPr>
          <a:lstStyle/>
          <a:p>
            <a:r>
              <a:rPr lang="en-GB" sz="1400">
                <a:latin typeface="Edu SA Beginner"/>
              </a:rPr>
              <a:t>Sensitivity is always taken to ensure that pupils of all faiths are included and respected. </a:t>
            </a:r>
          </a:p>
          <a:p>
            <a:r>
              <a:rPr lang="en-GB" sz="1400">
                <a:latin typeface="Edu SA Beginner"/>
              </a:rPr>
              <a:t>When making the sign of the cross, pupils are ‘invited’ to make the sign of the cross. </a:t>
            </a:r>
          </a:p>
          <a:p>
            <a:r>
              <a:rPr lang="en-GB" sz="1400">
                <a:latin typeface="Edu SA Beginner"/>
              </a:rPr>
              <a:t>Throughout the year, during dedicated weeks, pupils learn about other faiths including Judaism, Islam, Hinduism and Sikhism. A whole school focus on others world faiths ensures that throughout a pupil's time at St Patrick’s, they will learn about all aspects of other faiths including, important celebrations and festivals, places of worship, beliefs, holy books, customs and faith leaders. </a:t>
            </a:r>
          </a:p>
          <a:p>
            <a:endParaRPr lang="en-GB" sz="1400">
              <a:latin typeface="Edu SA Beginner"/>
            </a:endParaRPr>
          </a:p>
          <a:p>
            <a:endParaRPr lang="en-GB" sz="1400">
              <a:latin typeface="Edu SA Beginner"/>
            </a:endParaRPr>
          </a:p>
          <a:p>
            <a:endParaRPr lang="en-GB" sz="1400">
              <a:latin typeface="Edu SA Beginner"/>
            </a:endParaRPr>
          </a:p>
          <a:p>
            <a:endParaRPr lang="en-GB" sz="1400">
              <a:latin typeface="Edu SA Beginner"/>
            </a:endParaRPr>
          </a:p>
          <a:p>
            <a:endParaRPr lang="en-GB" sz="1400">
              <a:latin typeface="Edu SA Beginner"/>
            </a:endParaRPr>
          </a:p>
          <a:p>
            <a:endParaRPr lang="en-GB" sz="1400">
              <a:latin typeface="Edu SA Beginner"/>
            </a:endParaRPr>
          </a:p>
          <a:p>
            <a:endParaRPr lang="en-GB" sz="1400">
              <a:latin typeface="Edu SA Beginner"/>
            </a:endParaRPr>
          </a:p>
          <a:p>
            <a:endParaRPr lang="en-GB" sz="1400">
              <a:latin typeface="Edu SA Beginner"/>
            </a:endParaRPr>
          </a:p>
          <a:p>
            <a:endParaRPr lang="en-GB" sz="1400">
              <a:latin typeface="Edu SA Beginner"/>
            </a:endParaRPr>
          </a:p>
          <a:p>
            <a:endParaRPr lang="en-GB" sz="1400">
              <a:latin typeface="Edu SA Beginner" panose="020B0604020202020204" charset="0"/>
            </a:endParaRPr>
          </a:p>
          <a:p>
            <a:endParaRPr lang="en-GB" sz="1400">
              <a:latin typeface="Edu SA Beginner"/>
            </a:endParaRPr>
          </a:p>
          <a:p>
            <a:endParaRPr lang="en-GB" sz="1400">
              <a:latin typeface="Edu SA Beginner"/>
            </a:endParaRPr>
          </a:p>
          <a:p>
            <a:endParaRPr lang="en-GB" sz="1400">
              <a:latin typeface="Edu SA Beginner"/>
            </a:endParaRPr>
          </a:p>
          <a:p>
            <a:endParaRPr lang="en-GB" sz="1400">
              <a:latin typeface="Edu SA Beginner"/>
            </a:endParaRPr>
          </a:p>
          <a:p>
            <a:endParaRPr lang="en-GB" sz="1400">
              <a:latin typeface="Edu SA Beginner"/>
            </a:endParaRPr>
          </a:p>
          <a:p>
            <a:r>
              <a:rPr lang="en-GB" sz="1400">
                <a:latin typeface="Edu SA Beginner"/>
              </a:rPr>
              <a:t>Children are given an opportunity to handle artefacts and other faith leaders are invited into school to speak to pupils. </a:t>
            </a:r>
          </a:p>
          <a:p>
            <a:endParaRPr lang="en-GB" sz="1400">
              <a:latin typeface="Edu SA Beginner" panose="020B0604020202020204" charset="0"/>
            </a:endParaRPr>
          </a:p>
          <a:p>
            <a:r>
              <a:rPr lang="en-GB" sz="1400">
                <a:latin typeface="Edu SA Beginner"/>
              </a:rPr>
              <a:t>In our school we have pupils from a range of faith backgrounds. Links are made to identifying opportunities throughout the year to celebrate the richness of our community. For example, prayer stations may be dedicated to other faiths. Through the word of the week, we can weave other faiths instead of being stand alone sessions. </a:t>
            </a:r>
          </a:p>
          <a:p>
            <a:endParaRPr lang="en-GB" sz="1400">
              <a:latin typeface="Edu SA Beginner" panose="020B0604020202020204" charset="0"/>
            </a:endParaRPr>
          </a:p>
          <a:p>
            <a:r>
              <a:rPr lang="en-GB" sz="1400">
                <a:latin typeface="Edu SA Beginner"/>
              </a:rPr>
              <a:t>Examples of focus upon other faiths include:</a:t>
            </a:r>
          </a:p>
          <a:p>
            <a:r>
              <a:rPr lang="en-GB" sz="1400">
                <a:latin typeface="Edu SA Beginner"/>
              </a:rPr>
              <a:t>-International Day of prayer</a:t>
            </a:r>
            <a:endParaRPr lang="en-GB" sz="1400">
              <a:latin typeface="Edu SA Beginner" panose="020B0604020202020204" charset="0"/>
            </a:endParaRPr>
          </a:p>
          <a:p>
            <a:r>
              <a:rPr lang="en-GB" sz="1400">
                <a:latin typeface="Edu SA Beginner"/>
              </a:rPr>
              <a:t>-Black History Month</a:t>
            </a:r>
            <a:endParaRPr lang="en-GB" sz="1400">
              <a:latin typeface="Edu SA Beginner" panose="020B0604020202020204" charset="0"/>
            </a:endParaRPr>
          </a:p>
          <a:p>
            <a:r>
              <a:rPr lang="en-GB" sz="1400">
                <a:latin typeface="Edu SA Beginner"/>
              </a:rPr>
              <a:t>-Cultural Diversity Days</a:t>
            </a:r>
            <a:endParaRPr lang="en-GB" sz="1400">
              <a:latin typeface="Edu SA Beginner" panose="020B0604020202020204" charset="0"/>
            </a:endParaRPr>
          </a:p>
          <a:p>
            <a:r>
              <a:rPr lang="en-GB" sz="1400">
                <a:latin typeface="Edu SA Beginner"/>
              </a:rPr>
              <a:t>-Christmas around the World</a:t>
            </a:r>
            <a:endParaRPr lang="en-GB" sz="1400">
              <a:latin typeface="Edu SA Beginner" panose="020B0604020202020204" charset="0"/>
            </a:endParaRPr>
          </a:p>
          <a:p>
            <a:r>
              <a:rPr lang="en-GB" sz="1400">
                <a:latin typeface="Edu SA Beginner"/>
              </a:rPr>
              <a:t>-Judaism- Hannukah</a:t>
            </a:r>
          </a:p>
          <a:p>
            <a:r>
              <a:rPr lang="en-GB" sz="1400">
                <a:latin typeface="Edu SA Beginner"/>
              </a:rPr>
              <a:t>Ramadan</a:t>
            </a:r>
            <a:endParaRPr lang="en-GB" sz="1400">
              <a:latin typeface="Edu SA Beginner" panose="020B0604020202020204" charset="0"/>
            </a:endParaRPr>
          </a:p>
          <a:p>
            <a:r>
              <a:rPr lang="en-GB" sz="1400">
                <a:latin typeface="Edu SA Beginner"/>
              </a:rPr>
              <a:t>Show Racism the Red Card</a:t>
            </a:r>
            <a:endParaRPr lang="en-GB" sz="1400">
              <a:latin typeface="Edu SA Beginner" panose="020B0604020202020204" charset="0"/>
            </a:endParaRPr>
          </a:p>
          <a:p>
            <a:endParaRPr lang="en-GB" sz="1400">
              <a:latin typeface="Edu SA Beginner" panose="020B0604020202020204" charset="0"/>
            </a:endParaRPr>
          </a:p>
        </p:txBody>
      </p:sp>
      <p:graphicFrame>
        <p:nvGraphicFramePr>
          <p:cNvPr id="20" name="Table 19">
            <a:extLst>
              <a:ext uri="{FF2B5EF4-FFF2-40B4-BE49-F238E27FC236}">
                <a16:creationId xmlns:a16="http://schemas.microsoft.com/office/drawing/2014/main" id="{FDB98389-F567-5BC5-DD5E-1C96F3B28F69}"/>
              </a:ext>
            </a:extLst>
          </p:cNvPr>
          <p:cNvGraphicFramePr>
            <a:graphicFrameLocks noGrp="1"/>
          </p:cNvGraphicFramePr>
          <p:nvPr>
            <p:extLst>
              <p:ext uri="{D42A27DB-BD31-4B8C-83A1-F6EECF244321}">
                <p14:modId xmlns:p14="http://schemas.microsoft.com/office/powerpoint/2010/main" val="4082848414"/>
              </p:ext>
            </p:extLst>
          </p:nvPr>
        </p:nvGraphicFramePr>
        <p:xfrm>
          <a:off x="273050" y="3787180"/>
          <a:ext cx="6781800" cy="2103651"/>
        </p:xfrm>
        <a:graphic>
          <a:graphicData uri="http://schemas.openxmlformats.org/drawingml/2006/table">
            <a:tbl>
              <a:tblPr firstRow="1" firstCol="1" bandRow="1">
                <a:tableStyleId>{5C22544A-7EE6-4342-B048-85BDC9FD1C3A}</a:tableStyleId>
              </a:tblPr>
              <a:tblGrid>
                <a:gridCol w="611654">
                  <a:extLst>
                    <a:ext uri="{9D8B030D-6E8A-4147-A177-3AD203B41FA5}">
                      <a16:colId xmlns:a16="http://schemas.microsoft.com/office/drawing/2014/main" val="549482777"/>
                    </a:ext>
                  </a:extLst>
                </a:gridCol>
                <a:gridCol w="612133">
                  <a:extLst>
                    <a:ext uri="{9D8B030D-6E8A-4147-A177-3AD203B41FA5}">
                      <a16:colId xmlns:a16="http://schemas.microsoft.com/office/drawing/2014/main" val="2094517344"/>
                    </a:ext>
                  </a:extLst>
                </a:gridCol>
                <a:gridCol w="578152">
                  <a:extLst>
                    <a:ext uri="{9D8B030D-6E8A-4147-A177-3AD203B41FA5}">
                      <a16:colId xmlns:a16="http://schemas.microsoft.com/office/drawing/2014/main" val="135035097"/>
                    </a:ext>
                  </a:extLst>
                </a:gridCol>
                <a:gridCol w="589638">
                  <a:extLst>
                    <a:ext uri="{9D8B030D-6E8A-4147-A177-3AD203B41FA5}">
                      <a16:colId xmlns:a16="http://schemas.microsoft.com/office/drawing/2014/main" val="1813439217"/>
                    </a:ext>
                  </a:extLst>
                </a:gridCol>
                <a:gridCol w="590596">
                  <a:extLst>
                    <a:ext uri="{9D8B030D-6E8A-4147-A177-3AD203B41FA5}">
                      <a16:colId xmlns:a16="http://schemas.microsoft.com/office/drawing/2014/main" val="688511283"/>
                    </a:ext>
                  </a:extLst>
                </a:gridCol>
                <a:gridCol w="612133">
                  <a:extLst>
                    <a:ext uri="{9D8B030D-6E8A-4147-A177-3AD203B41FA5}">
                      <a16:colId xmlns:a16="http://schemas.microsoft.com/office/drawing/2014/main" val="2589475760"/>
                    </a:ext>
                  </a:extLst>
                </a:gridCol>
                <a:gridCol w="610697">
                  <a:extLst>
                    <a:ext uri="{9D8B030D-6E8A-4147-A177-3AD203B41FA5}">
                      <a16:colId xmlns:a16="http://schemas.microsoft.com/office/drawing/2014/main" val="1288914003"/>
                    </a:ext>
                  </a:extLst>
                </a:gridCol>
                <a:gridCol w="542257">
                  <a:extLst>
                    <a:ext uri="{9D8B030D-6E8A-4147-A177-3AD203B41FA5}">
                      <a16:colId xmlns:a16="http://schemas.microsoft.com/office/drawing/2014/main" val="4111250327"/>
                    </a:ext>
                  </a:extLst>
                </a:gridCol>
                <a:gridCol w="610697">
                  <a:extLst>
                    <a:ext uri="{9D8B030D-6E8A-4147-A177-3AD203B41FA5}">
                      <a16:colId xmlns:a16="http://schemas.microsoft.com/office/drawing/2014/main" val="3580431923"/>
                    </a:ext>
                  </a:extLst>
                </a:gridCol>
                <a:gridCol w="745663">
                  <a:extLst>
                    <a:ext uri="{9D8B030D-6E8A-4147-A177-3AD203B41FA5}">
                      <a16:colId xmlns:a16="http://schemas.microsoft.com/office/drawing/2014/main" val="2028176633"/>
                    </a:ext>
                  </a:extLst>
                </a:gridCol>
                <a:gridCol w="678180">
                  <a:extLst>
                    <a:ext uri="{9D8B030D-6E8A-4147-A177-3AD203B41FA5}">
                      <a16:colId xmlns:a16="http://schemas.microsoft.com/office/drawing/2014/main" val="433759745"/>
                    </a:ext>
                  </a:extLst>
                </a:gridCol>
              </a:tblGrid>
              <a:tr h="1051621">
                <a:tc>
                  <a:txBody>
                    <a:bodyPr/>
                    <a:lstStyle/>
                    <a:p>
                      <a:pPr algn="l">
                        <a:lnSpc>
                          <a:spcPct val="107000"/>
                        </a:lnSpc>
                        <a:spcAft>
                          <a:spcPts val="800"/>
                        </a:spcAft>
                        <a:buNone/>
                      </a:pPr>
                      <a:r>
                        <a:rPr lang="en-GB" sz="900" kern="100">
                          <a:effectLst/>
                        </a:rPr>
                        <a:t> </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2724" marR="62724" marT="0" marB="0"/>
                </a:tc>
                <a:tc>
                  <a:txBody>
                    <a:bodyPr/>
                    <a:lstStyle/>
                    <a:p>
                      <a:pPr algn="l">
                        <a:lnSpc>
                          <a:spcPct val="107000"/>
                        </a:lnSpc>
                        <a:spcAft>
                          <a:spcPts val="800"/>
                        </a:spcAft>
                        <a:buNone/>
                      </a:pPr>
                      <a:r>
                        <a:rPr lang="en-GB" sz="900" kern="100">
                          <a:effectLst/>
                        </a:rPr>
                        <a:t>Branch 1 – Creation and Covenant </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2724" marR="62724" marT="0" marB="0"/>
                </a:tc>
                <a:tc>
                  <a:txBody>
                    <a:bodyPr/>
                    <a:lstStyle/>
                    <a:p>
                      <a:pPr algn="l">
                        <a:lnSpc>
                          <a:spcPct val="107000"/>
                        </a:lnSpc>
                        <a:spcAft>
                          <a:spcPts val="800"/>
                        </a:spcAft>
                        <a:buNone/>
                      </a:pPr>
                      <a:r>
                        <a:rPr lang="en-GB" sz="900" kern="100">
                          <a:effectLst/>
                        </a:rPr>
                        <a:t>Dialogue and Encounter other world faith</a:t>
                      </a:r>
                      <a:endParaRPr lang="en-GB" sz="1000" kern="100">
                        <a:effectLst/>
                      </a:endParaRPr>
                    </a:p>
                    <a:p>
                      <a:pPr algn="l">
                        <a:lnSpc>
                          <a:spcPct val="107000"/>
                        </a:lnSpc>
                        <a:spcAft>
                          <a:spcPts val="800"/>
                        </a:spcAft>
                        <a:buNone/>
                      </a:pPr>
                      <a:r>
                        <a:rPr lang="en-GB" sz="900" kern="100">
                          <a:effectLst/>
                        </a:rPr>
                        <a:t> </a:t>
                      </a:r>
                      <a:endParaRPr lang="en-GB" sz="1000" kern="100">
                        <a:effectLst/>
                      </a:endParaRPr>
                    </a:p>
                    <a:p>
                      <a:pPr algn="l">
                        <a:lnSpc>
                          <a:spcPct val="107000"/>
                        </a:lnSpc>
                        <a:spcAft>
                          <a:spcPts val="800"/>
                        </a:spcAft>
                        <a:buNone/>
                      </a:pPr>
                      <a:r>
                        <a:rPr lang="en-GB" sz="900" kern="100">
                          <a:effectLst/>
                        </a:rPr>
                        <a:t>Judaism  </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2724" marR="62724" marT="0" marB="0"/>
                </a:tc>
                <a:tc>
                  <a:txBody>
                    <a:bodyPr/>
                    <a:lstStyle/>
                    <a:p>
                      <a:pPr algn="l">
                        <a:lnSpc>
                          <a:spcPct val="107000"/>
                        </a:lnSpc>
                        <a:spcAft>
                          <a:spcPts val="800"/>
                        </a:spcAft>
                        <a:buNone/>
                      </a:pPr>
                      <a:r>
                        <a:rPr lang="en-GB" sz="900" kern="100">
                          <a:effectLst/>
                        </a:rPr>
                        <a:t>Dialogue and Encounter other world faith</a:t>
                      </a:r>
                      <a:endParaRPr lang="en-GB" sz="1000" kern="100">
                        <a:effectLst/>
                      </a:endParaRPr>
                    </a:p>
                    <a:p>
                      <a:pPr algn="l">
                        <a:lnSpc>
                          <a:spcPct val="107000"/>
                        </a:lnSpc>
                        <a:spcAft>
                          <a:spcPts val="800"/>
                        </a:spcAft>
                        <a:buNone/>
                      </a:pPr>
                      <a:r>
                        <a:rPr lang="en-GB" sz="900" kern="100">
                          <a:effectLst/>
                        </a:rPr>
                        <a:t> </a:t>
                      </a:r>
                      <a:endParaRPr lang="en-GB" sz="1000" kern="100">
                        <a:effectLst/>
                      </a:endParaRPr>
                    </a:p>
                    <a:p>
                      <a:pPr algn="l">
                        <a:lnSpc>
                          <a:spcPct val="107000"/>
                        </a:lnSpc>
                        <a:spcAft>
                          <a:spcPts val="800"/>
                        </a:spcAft>
                        <a:buNone/>
                      </a:pPr>
                      <a:r>
                        <a:rPr lang="en-GB" sz="900" kern="100">
                          <a:effectLst/>
                        </a:rPr>
                        <a:t>Sikhism  </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2724" marR="62724" marT="0" marB="0"/>
                </a:tc>
                <a:tc>
                  <a:txBody>
                    <a:bodyPr/>
                    <a:lstStyle/>
                    <a:p>
                      <a:pPr algn="l">
                        <a:lnSpc>
                          <a:spcPct val="107000"/>
                        </a:lnSpc>
                        <a:spcAft>
                          <a:spcPts val="800"/>
                        </a:spcAft>
                        <a:buNone/>
                      </a:pPr>
                      <a:r>
                        <a:rPr lang="en-GB" sz="900" kern="100">
                          <a:effectLst/>
                        </a:rPr>
                        <a:t>Branch 2</a:t>
                      </a:r>
                      <a:endParaRPr lang="en-GB" sz="1000" kern="100">
                        <a:effectLst/>
                      </a:endParaRPr>
                    </a:p>
                    <a:p>
                      <a:pPr algn="l">
                        <a:lnSpc>
                          <a:spcPct val="107000"/>
                        </a:lnSpc>
                        <a:spcAft>
                          <a:spcPts val="800"/>
                        </a:spcAft>
                        <a:buNone/>
                      </a:pPr>
                      <a:r>
                        <a:rPr lang="en-GB" sz="900" kern="100">
                          <a:effectLst/>
                        </a:rPr>
                        <a:t> </a:t>
                      </a:r>
                      <a:endParaRPr lang="en-GB" sz="1000" kern="100">
                        <a:effectLst/>
                      </a:endParaRPr>
                    </a:p>
                    <a:p>
                      <a:pPr algn="l">
                        <a:lnSpc>
                          <a:spcPct val="107000"/>
                        </a:lnSpc>
                        <a:spcAft>
                          <a:spcPts val="800"/>
                        </a:spcAft>
                        <a:buNone/>
                      </a:pPr>
                      <a:r>
                        <a:rPr lang="en-GB" sz="900" kern="100">
                          <a:effectLst/>
                        </a:rPr>
                        <a:t>Prophecy and promise </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2724" marR="62724" marT="0" marB="0"/>
                </a:tc>
                <a:tc>
                  <a:txBody>
                    <a:bodyPr/>
                    <a:lstStyle/>
                    <a:p>
                      <a:pPr algn="l">
                        <a:lnSpc>
                          <a:spcPct val="107000"/>
                        </a:lnSpc>
                        <a:spcAft>
                          <a:spcPts val="800"/>
                        </a:spcAft>
                        <a:buNone/>
                      </a:pPr>
                      <a:r>
                        <a:rPr lang="en-GB" sz="900" kern="100">
                          <a:effectLst/>
                        </a:rPr>
                        <a:t>Branch 3</a:t>
                      </a:r>
                      <a:endParaRPr lang="en-GB" sz="1000" kern="100">
                        <a:effectLst/>
                      </a:endParaRPr>
                    </a:p>
                    <a:p>
                      <a:pPr algn="l">
                        <a:lnSpc>
                          <a:spcPct val="107000"/>
                        </a:lnSpc>
                        <a:spcAft>
                          <a:spcPts val="800"/>
                        </a:spcAft>
                        <a:buNone/>
                      </a:pPr>
                      <a:r>
                        <a:rPr lang="en-GB" sz="900" kern="100">
                          <a:effectLst/>
                        </a:rPr>
                        <a:t> </a:t>
                      </a:r>
                      <a:endParaRPr lang="en-GB" sz="1000" kern="100">
                        <a:effectLst/>
                      </a:endParaRPr>
                    </a:p>
                    <a:p>
                      <a:pPr algn="l">
                        <a:lnSpc>
                          <a:spcPct val="107000"/>
                        </a:lnSpc>
                        <a:spcAft>
                          <a:spcPts val="800"/>
                        </a:spcAft>
                        <a:buNone/>
                      </a:pPr>
                      <a:r>
                        <a:rPr lang="en-GB" sz="900" kern="100">
                          <a:effectLst/>
                        </a:rPr>
                        <a:t>Gailee to Jerusalem  </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2724" marR="62724" marT="0" marB="0"/>
                </a:tc>
                <a:tc>
                  <a:txBody>
                    <a:bodyPr/>
                    <a:lstStyle/>
                    <a:p>
                      <a:pPr algn="l">
                        <a:lnSpc>
                          <a:spcPct val="107000"/>
                        </a:lnSpc>
                        <a:spcAft>
                          <a:spcPts val="800"/>
                        </a:spcAft>
                        <a:buNone/>
                      </a:pPr>
                      <a:r>
                        <a:rPr lang="en-GB" sz="900" kern="100">
                          <a:effectLst/>
                        </a:rPr>
                        <a:t>Branch 4</a:t>
                      </a:r>
                      <a:endParaRPr lang="en-GB" sz="1000" kern="100">
                        <a:effectLst/>
                      </a:endParaRPr>
                    </a:p>
                    <a:p>
                      <a:pPr algn="l">
                        <a:lnSpc>
                          <a:spcPct val="107000"/>
                        </a:lnSpc>
                        <a:spcAft>
                          <a:spcPts val="800"/>
                        </a:spcAft>
                        <a:buNone/>
                      </a:pPr>
                      <a:r>
                        <a:rPr lang="en-GB" sz="900" kern="100">
                          <a:effectLst/>
                        </a:rPr>
                        <a:t> </a:t>
                      </a:r>
                      <a:endParaRPr lang="en-GB" sz="1000" kern="100">
                        <a:effectLst/>
                      </a:endParaRPr>
                    </a:p>
                    <a:p>
                      <a:pPr algn="l">
                        <a:lnSpc>
                          <a:spcPct val="107000"/>
                        </a:lnSpc>
                        <a:spcAft>
                          <a:spcPts val="800"/>
                        </a:spcAft>
                        <a:buNone/>
                      </a:pPr>
                      <a:r>
                        <a:rPr lang="en-GB" sz="900" kern="100">
                          <a:effectLst/>
                        </a:rPr>
                        <a:t>Desert to Garden </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2724" marR="62724" marT="0" marB="0"/>
                </a:tc>
                <a:tc>
                  <a:txBody>
                    <a:bodyPr/>
                    <a:lstStyle/>
                    <a:p>
                      <a:pPr algn="l">
                        <a:lnSpc>
                          <a:spcPct val="107000"/>
                        </a:lnSpc>
                        <a:spcAft>
                          <a:spcPts val="800"/>
                        </a:spcAft>
                        <a:buNone/>
                      </a:pPr>
                      <a:r>
                        <a:rPr lang="en-GB" sz="900" kern="100">
                          <a:effectLst/>
                        </a:rPr>
                        <a:t>Branch 5 </a:t>
                      </a:r>
                      <a:endParaRPr lang="en-GB" sz="1000" kern="100">
                        <a:effectLst/>
                      </a:endParaRPr>
                    </a:p>
                    <a:p>
                      <a:pPr algn="l">
                        <a:lnSpc>
                          <a:spcPct val="107000"/>
                        </a:lnSpc>
                        <a:spcAft>
                          <a:spcPts val="800"/>
                        </a:spcAft>
                        <a:buNone/>
                      </a:pPr>
                      <a:r>
                        <a:rPr lang="en-GB" sz="900" kern="100">
                          <a:effectLst/>
                        </a:rPr>
                        <a:t> </a:t>
                      </a:r>
                      <a:endParaRPr lang="en-GB" sz="1000" kern="100">
                        <a:effectLst/>
                      </a:endParaRPr>
                    </a:p>
                    <a:p>
                      <a:pPr algn="l">
                        <a:lnSpc>
                          <a:spcPct val="107000"/>
                        </a:lnSpc>
                        <a:spcAft>
                          <a:spcPts val="800"/>
                        </a:spcAft>
                        <a:buNone/>
                      </a:pPr>
                      <a:r>
                        <a:rPr lang="en-GB" sz="900" kern="100">
                          <a:effectLst/>
                        </a:rPr>
                        <a:t>To the ends of earth </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2724" marR="62724" marT="0" marB="0"/>
                </a:tc>
                <a:tc>
                  <a:txBody>
                    <a:bodyPr/>
                    <a:lstStyle/>
                    <a:p>
                      <a:pPr algn="l">
                        <a:lnSpc>
                          <a:spcPct val="107000"/>
                        </a:lnSpc>
                        <a:spcAft>
                          <a:spcPts val="800"/>
                        </a:spcAft>
                        <a:buNone/>
                      </a:pPr>
                      <a:r>
                        <a:rPr lang="en-GB" sz="900" kern="100">
                          <a:effectLst/>
                        </a:rPr>
                        <a:t>Dialogue and Encounter other world faith</a:t>
                      </a:r>
                      <a:endParaRPr lang="en-GB" sz="1000" kern="100">
                        <a:effectLst/>
                      </a:endParaRPr>
                    </a:p>
                    <a:p>
                      <a:pPr algn="l">
                        <a:lnSpc>
                          <a:spcPct val="107000"/>
                        </a:lnSpc>
                        <a:spcAft>
                          <a:spcPts val="800"/>
                        </a:spcAft>
                        <a:buNone/>
                      </a:pPr>
                      <a:r>
                        <a:rPr lang="en-GB" sz="900" kern="100">
                          <a:effectLst/>
                        </a:rPr>
                        <a:t> </a:t>
                      </a:r>
                      <a:endParaRPr lang="en-GB" sz="1000" kern="100">
                        <a:effectLst/>
                      </a:endParaRPr>
                    </a:p>
                    <a:p>
                      <a:pPr algn="l">
                        <a:lnSpc>
                          <a:spcPct val="107000"/>
                        </a:lnSpc>
                        <a:spcAft>
                          <a:spcPts val="800"/>
                        </a:spcAft>
                        <a:buNone/>
                      </a:pPr>
                      <a:r>
                        <a:rPr lang="en-GB" sz="900" kern="100">
                          <a:effectLst/>
                        </a:rPr>
                        <a:t>Hinduism </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2724" marR="62724" marT="0" marB="0"/>
                </a:tc>
                <a:tc>
                  <a:txBody>
                    <a:bodyPr/>
                    <a:lstStyle/>
                    <a:p>
                      <a:pPr algn="l">
                        <a:lnSpc>
                          <a:spcPct val="107000"/>
                        </a:lnSpc>
                        <a:spcAft>
                          <a:spcPts val="800"/>
                        </a:spcAft>
                        <a:buNone/>
                      </a:pPr>
                      <a:r>
                        <a:rPr lang="en-GB" sz="900" kern="100">
                          <a:effectLst/>
                        </a:rPr>
                        <a:t>Branch 6 – Dialogue and Encounter</a:t>
                      </a:r>
                      <a:endParaRPr lang="en-GB" sz="1000" kern="100">
                        <a:effectLst/>
                      </a:endParaRPr>
                    </a:p>
                    <a:p>
                      <a:pPr algn="l">
                        <a:lnSpc>
                          <a:spcPct val="107000"/>
                        </a:lnSpc>
                        <a:spcAft>
                          <a:spcPts val="800"/>
                        </a:spcAft>
                        <a:buNone/>
                      </a:pPr>
                      <a:r>
                        <a:rPr lang="en-GB" sz="900" kern="100">
                          <a:effectLst/>
                        </a:rPr>
                        <a:t> </a:t>
                      </a:r>
                      <a:endParaRPr lang="en-GB" sz="1000" kern="100">
                        <a:effectLst/>
                      </a:endParaRPr>
                    </a:p>
                    <a:p>
                      <a:pPr algn="l">
                        <a:lnSpc>
                          <a:spcPct val="107000"/>
                        </a:lnSpc>
                        <a:spcAft>
                          <a:spcPts val="800"/>
                        </a:spcAft>
                        <a:buNone/>
                      </a:pPr>
                      <a:r>
                        <a:rPr lang="en-GB" sz="900" kern="100">
                          <a:effectLst/>
                        </a:rPr>
                        <a:t>Other Christian faiths </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2724" marR="62724" marT="0" marB="0"/>
                </a:tc>
                <a:tc>
                  <a:txBody>
                    <a:bodyPr/>
                    <a:lstStyle/>
                    <a:p>
                      <a:pPr algn="l">
                        <a:lnSpc>
                          <a:spcPct val="107000"/>
                        </a:lnSpc>
                        <a:spcAft>
                          <a:spcPts val="800"/>
                        </a:spcAft>
                        <a:buNone/>
                      </a:pPr>
                      <a:r>
                        <a:rPr lang="en-GB" sz="900" kern="100">
                          <a:effectLst/>
                        </a:rPr>
                        <a:t>Dialogue and Encounter other world faith </a:t>
                      </a:r>
                      <a:endParaRPr lang="en-GB" sz="1000" kern="100">
                        <a:effectLst/>
                      </a:endParaRPr>
                    </a:p>
                    <a:p>
                      <a:pPr algn="l">
                        <a:lnSpc>
                          <a:spcPct val="107000"/>
                        </a:lnSpc>
                        <a:spcAft>
                          <a:spcPts val="800"/>
                        </a:spcAft>
                        <a:buNone/>
                      </a:pPr>
                      <a:r>
                        <a:rPr lang="en-GB" sz="900" kern="100">
                          <a:effectLst/>
                        </a:rPr>
                        <a:t> </a:t>
                      </a:r>
                      <a:endParaRPr lang="en-GB" sz="1000" kern="100">
                        <a:effectLst/>
                      </a:endParaRPr>
                    </a:p>
                    <a:p>
                      <a:pPr algn="l">
                        <a:lnSpc>
                          <a:spcPct val="107000"/>
                        </a:lnSpc>
                        <a:spcAft>
                          <a:spcPts val="800"/>
                        </a:spcAft>
                        <a:buNone/>
                      </a:pPr>
                      <a:r>
                        <a:rPr lang="en-GB" sz="900" kern="100">
                          <a:effectLst/>
                        </a:rPr>
                        <a:t> Islam </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2724" marR="62724" marT="0" marB="0"/>
                </a:tc>
                <a:extLst>
                  <a:ext uri="{0D108BD9-81ED-4DB2-BD59-A6C34878D82A}">
                    <a16:rowId xmlns:a16="http://schemas.microsoft.com/office/drawing/2014/main" val="2854256286"/>
                  </a:ext>
                </a:extLst>
              </a:tr>
              <a:tr h="732940">
                <a:tc>
                  <a:txBody>
                    <a:bodyPr/>
                    <a:lstStyle/>
                    <a:p>
                      <a:pPr algn="l">
                        <a:lnSpc>
                          <a:spcPct val="107000"/>
                        </a:lnSpc>
                        <a:spcAft>
                          <a:spcPts val="800"/>
                        </a:spcAft>
                        <a:buNone/>
                      </a:pPr>
                      <a:r>
                        <a:rPr lang="en-GB" sz="900" kern="100">
                          <a:effectLst/>
                        </a:rPr>
                        <a:t>Dates </a:t>
                      </a:r>
                      <a:endParaRPr lang="en-GB" sz="1000" kern="100">
                        <a:effectLst/>
                      </a:endParaRPr>
                    </a:p>
                    <a:p>
                      <a:pPr algn="l">
                        <a:lnSpc>
                          <a:spcPct val="107000"/>
                        </a:lnSpc>
                        <a:spcAft>
                          <a:spcPts val="800"/>
                        </a:spcAft>
                        <a:buNone/>
                      </a:pPr>
                      <a:r>
                        <a:rPr lang="en-GB" sz="900" kern="100">
                          <a:effectLst/>
                        </a:rPr>
                        <a:t>2025/2026 </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2724" marR="62724" marT="0" marB="0"/>
                </a:tc>
                <a:tc>
                  <a:txBody>
                    <a:bodyPr/>
                    <a:lstStyle/>
                    <a:p>
                      <a:pPr algn="l">
                        <a:lnSpc>
                          <a:spcPct val="107000"/>
                        </a:lnSpc>
                        <a:spcAft>
                          <a:spcPts val="800"/>
                        </a:spcAft>
                        <a:buNone/>
                      </a:pPr>
                      <a:r>
                        <a:rPr lang="en-GB" sz="900" kern="100">
                          <a:effectLst/>
                        </a:rPr>
                        <a:t>3rd September to 10</a:t>
                      </a:r>
                      <a:r>
                        <a:rPr lang="en-GB" sz="900" kern="100" baseline="30000">
                          <a:effectLst/>
                        </a:rPr>
                        <a:t>th</a:t>
                      </a:r>
                      <a:r>
                        <a:rPr lang="en-GB" sz="900" kern="100">
                          <a:effectLst/>
                        </a:rPr>
                        <a:t> October  </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2724" marR="62724" marT="0" marB="0"/>
                </a:tc>
                <a:tc>
                  <a:txBody>
                    <a:bodyPr/>
                    <a:lstStyle/>
                    <a:p>
                      <a:pPr algn="l">
                        <a:lnSpc>
                          <a:spcPct val="107000"/>
                        </a:lnSpc>
                        <a:spcAft>
                          <a:spcPts val="800"/>
                        </a:spcAft>
                        <a:buNone/>
                      </a:pPr>
                      <a:r>
                        <a:rPr lang="en-GB" sz="900" kern="100">
                          <a:effectLst/>
                        </a:rPr>
                        <a:t>13</a:t>
                      </a:r>
                      <a:r>
                        <a:rPr lang="en-GB" sz="900" kern="100" baseline="30000">
                          <a:effectLst/>
                        </a:rPr>
                        <a:t>th</a:t>
                      </a:r>
                      <a:r>
                        <a:rPr lang="en-GB" sz="900" kern="100">
                          <a:effectLst/>
                        </a:rPr>
                        <a:t> October to 17</a:t>
                      </a:r>
                      <a:r>
                        <a:rPr lang="en-GB" sz="900" kern="100" baseline="30000">
                          <a:effectLst/>
                        </a:rPr>
                        <a:t>th</a:t>
                      </a:r>
                      <a:r>
                        <a:rPr lang="en-GB" sz="900" kern="100">
                          <a:effectLst/>
                        </a:rPr>
                        <a:t> October </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2724" marR="62724" marT="0" marB="0"/>
                </a:tc>
                <a:tc>
                  <a:txBody>
                    <a:bodyPr/>
                    <a:lstStyle/>
                    <a:p>
                      <a:pPr algn="l">
                        <a:lnSpc>
                          <a:spcPct val="107000"/>
                        </a:lnSpc>
                        <a:spcAft>
                          <a:spcPts val="800"/>
                        </a:spcAft>
                        <a:buNone/>
                      </a:pPr>
                      <a:r>
                        <a:rPr lang="en-GB" sz="900" kern="100">
                          <a:effectLst/>
                        </a:rPr>
                        <a:t>3</a:t>
                      </a:r>
                      <a:r>
                        <a:rPr lang="en-GB" sz="900" kern="100" baseline="30000">
                          <a:effectLst/>
                        </a:rPr>
                        <a:t>rd</a:t>
                      </a:r>
                      <a:r>
                        <a:rPr lang="en-GB" sz="900" kern="100">
                          <a:effectLst/>
                        </a:rPr>
                        <a:t> November to 7</a:t>
                      </a:r>
                      <a:r>
                        <a:rPr lang="en-GB" sz="900" kern="100" baseline="30000">
                          <a:effectLst/>
                        </a:rPr>
                        <a:t>th</a:t>
                      </a:r>
                      <a:r>
                        <a:rPr lang="en-GB" sz="900" kern="100">
                          <a:effectLst/>
                        </a:rPr>
                        <a:t> November </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2724" marR="62724" marT="0" marB="0"/>
                </a:tc>
                <a:tc>
                  <a:txBody>
                    <a:bodyPr/>
                    <a:lstStyle/>
                    <a:p>
                      <a:pPr algn="l">
                        <a:lnSpc>
                          <a:spcPct val="107000"/>
                        </a:lnSpc>
                        <a:spcAft>
                          <a:spcPts val="800"/>
                        </a:spcAft>
                        <a:buNone/>
                      </a:pPr>
                      <a:r>
                        <a:rPr lang="en-GB" sz="900" kern="100">
                          <a:effectLst/>
                        </a:rPr>
                        <a:t>10</a:t>
                      </a:r>
                      <a:r>
                        <a:rPr lang="en-GB" sz="900" kern="100" baseline="30000">
                          <a:effectLst/>
                        </a:rPr>
                        <a:t>th</a:t>
                      </a:r>
                      <a:r>
                        <a:rPr lang="en-GB" sz="900" kern="100">
                          <a:effectLst/>
                        </a:rPr>
                        <a:t> November to 19</a:t>
                      </a:r>
                      <a:r>
                        <a:rPr lang="en-GB" sz="900" kern="100" baseline="30000">
                          <a:effectLst/>
                        </a:rPr>
                        <a:t>th</a:t>
                      </a:r>
                      <a:r>
                        <a:rPr lang="en-GB" sz="900" kern="100">
                          <a:effectLst/>
                        </a:rPr>
                        <a:t> December </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2724" marR="62724" marT="0" marB="0"/>
                </a:tc>
                <a:tc>
                  <a:txBody>
                    <a:bodyPr/>
                    <a:lstStyle/>
                    <a:p>
                      <a:pPr algn="l">
                        <a:lnSpc>
                          <a:spcPct val="107000"/>
                        </a:lnSpc>
                        <a:spcAft>
                          <a:spcPts val="800"/>
                        </a:spcAft>
                        <a:buNone/>
                      </a:pPr>
                      <a:r>
                        <a:rPr lang="en-GB" sz="900" kern="100">
                          <a:effectLst/>
                        </a:rPr>
                        <a:t>5</a:t>
                      </a:r>
                      <a:r>
                        <a:rPr lang="en-GB" sz="900" kern="100" baseline="30000">
                          <a:effectLst/>
                        </a:rPr>
                        <a:t>th</a:t>
                      </a:r>
                      <a:r>
                        <a:rPr lang="en-GB" sz="900" kern="100">
                          <a:effectLst/>
                        </a:rPr>
                        <a:t> January to 13</a:t>
                      </a:r>
                      <a:r>
                        <a:rPr lang="en-GB" sz="900" kern="100" baseline="30000">
                          <a:effectLst/>
                        </a:rPr>
                        <a:t>th</a:t>
                      </a:r>
                      <a:r>
                        <a:rPr lang="en-GB" sz="900" kern="100">
                          <a:effectLst/>
                        </a:rPr>
                        <a:t> February </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2724" marR="62724" marT="0" marB="0"/>
                </a:tc>
                <a:tc>
                  <a:txBody>
                    <a:bodyPr/>
                    <a:lstStyle/>
                    <a:p>
                      <a:pPr algn="l">
                        <a:lnSpc>
                          <a:spcPct val="107000"/>
                        </a:lnSpc>
                        <a:spcAft>
                          <a:spcPts val="800"/>
                        </a:spcAft>
                        <a:buNone/>
                      </a:pPr>
                      <a:r>
                        <a:rPr lang="en-GB" sz="900" kern="100">
                          <a:effectLst/>
                        </a:rPr>
                        <a:t>23</a:t>
                      </a:r>
                      <a:r>
                        <a:rPr lang="en-GB" sz="900" kern="100" baseline="30000">
                          <a:effectLst/>
                        </a:rPr>
                        <a:t>rd</a:t>
                      </a:r>
                      <a:r>
                        <a:rPr lang="en-GB" sz="900" kern="100">
                          <a:effectLst/>
                        </a:rPr>
                        <a:t> February to 27</a:t>
                      </a:r>
                      <a:r>
                        <a:rPr lang="en-GB" sz="900" kern="100" baseline="30000">
                          <a:effectLst/>
                        </a:rPr>
                        <a:t>th</a:t>
                      </a:r>
                      <a:r>
                        <a:rPr lang="en-GB" sz="900" kern="100">
                          <a:effectLst/>
                        </a:rPr>
                        <a:t> March </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2724" marR="62724" marT="0" marB="0"/>
                </a:tc>
                <a:tc>
                  <a:txBody>
                    <a:bodyPr/>
                    <a:lstStyle/>
                    <a:p>
                      <a:pPr algn="l">
                        <a:lnSpc>
                          <a:spcPct val="107000"/>
                        </a:lnSpc>
                        <a:spcAft>
                          <a:spcPts val="800"/>
                        </a:spcAft>
                        <a:buNone/>
                      </a:pPr>
                      <a:r>
                        <a:rPr lang="en-GB" sz="900" kern="100">
                          <a:effectLst/>
                        </a:rPr>
                        <a:t>13</a:t>
                      </a:r>
                      <a:r>
                        <a:rPr lang="en-GB" sz="900" kern="100" baseline="30000">
                          <a:effectLst/>
                        </a:rPr>
                        <a:t>th</a:t>
                      </a:r>
                      <a:r>
                        <a:rPr lang="en-GB" sz="900" kern="100">
                          <a:effectLst/>
                        </a:rPr>
                        <a:t> April to 22</a:t>
                      </a:r>
                      <a:r>
                        <a:rPr lang="en-GB" sz="900" kern="100" baseline="30000">
                          <a:effectLst/>
                        </a:rPr>
                        <a:t>nd</a:t>
                      </a:r>
                      <a:r>
                        <a:rPr lang="en-GB" sz="900" kern="100">
                          <a:effectLst/>
                        </a:rPr>
                        <a:t> May </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2724" marR="62724" marT="0" marB="0"/>
                </a:tc>
                <a:tc>
                  <a:txBody>
                    <a:bodyPr/>
                    <a:lstStyle/>
                    <a:p>
                      <a:pPr algn="l">
                        <a:lnSpc>
                          <a:spcPct val="107000"/>
                        </a:lnSpc>
                        <a:spcAft>
                          <a:spcPts val="800"/>
                        </a:spcAft>
                        <a:buNone/>
                      </a:pPr>
                      <a:r>
                        <a:rPr lang="en-GB" sz="900" kern="100">
                          <a:effectLst/>
                        </a:rPr>
                        <a:t>1</a:t>
                      </a:r>
                      <a:r>
                        <a:rPr lang="en-GB" sz="900" kern="100" baseline="30000">
                          <a:effectLst/>
                        </a:rPr>
                        <a:t>st</a:t>
                      </a:r>
                      <a:r>
                        <a:rPr lang="en-GB" sz="900" kern="100">
                          <a:effectLst/>
                        </a:rPr>
                        <a:t> June to 5</a:t>
                      </a:r>
                      <a:r>
                        <a:rPr lang="en-GB" sz="900" kern="100" baseline="30000">
                          <a:effectLst/>
                        </a:rPr>
                        <a:t>th</a:t>
                      </a:r>
                      <a:r>
                        <a:rPr lang="en-GB" sz="900" kern="100">
                          <a:effectLst/>
                        </a:rPr>
                        <a:t> June</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2724" marR="62724" marT="0" marB="0"/>
                </a:tc>
                <a:tc>
                  <a:txBody>
                    <a:bodyPr/>
                    <a:lstStyle/>
                    <a:p>
                      <a:pPr algn="l">
                        <a:lnSpc>
                          <a:spcPct val="107000"/>
                        </a:lnSpc>
                        <a:spcAft>
                          <a:spcPts val="800"/>
                        </a:spcAft>
                        <a:buNone/>
                      </a:pPr>
                      <a:r>
                        <a:rPr lang="en-GB" sz="900" kern="100">
                          <a:effectLst/>
                        </a:rPr>
                        <a:t>8</a:t>
                      </a:r>
                      <a:r>
                        <a:rPr lang="en-GB" sz="900" kern="100" baseline="30000">
                          <a:effectLst/>
                        </a:rPr>
                        <a:t>th</a:t>
                      </a:r>
                      <a:r>
                        <a:rPr lang="en-GB" sz="900" kern="100">
                          <a:effectLst/>
                        </a:rPr>
                        <a:t> June to 10</a:t>
                      </a:r>
                      <a:r>
                        <a:rPr lang="en-GB" sz="900" kern="100" baseline="30000">
                          <a:effectLst/>
                        </a:rPr>
                        <a:t>th</a:t>
                      </a:r>
                      <a:r>
                        <a:rPr lang="en-GB" sz="900" kern="100">
                          <a:effectLst/>
                        </a:rPr>
                        <a:t> July </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2724" marR="62724" marT="0" marB="0"/>
                </a:tc>
                <a:tc>
                  <a:txBody>
                    <a:bodyPr/>
                    <a:lstStyle/>
                    <a:p>
                      <a:pPr algn="l">
                        <a:lnSpc>
                          <a:spcPct val="107000"/>
                        </a:lnSpc>
                        <a:spcAft>
                          <a:spcPts val="800"/>
                        </a:spcAft>
                        <a:buNone/>
                      </a:pPr>
                      <a:r>
                        <a:rPr lang="en-GB" sz="900" kern="100">
                          <a:effectLst/>
                        </a:rPr>
                        <a:t>13</a:t>
                      </a:r>
                      <a:r>
                        <a:rPr lang="en-GB" sz="900" kern="100" baseline="30000">
                          <a:effectLst/>
                        </a:rPr>
                        <a:t>th</a:t>
                      </a:r>
                      <a:r>
                        <a:rPr lang="en-GB" sz="900" kern="100">
                          <a:effectLst/>
                        </a:rPr>
                        <a:t> July to 24</a:t>
                      </a:r>
                      <a:r>
                        <a:rPr lang="en-GB" sz="900" kern="100" baseline="30000">
                          <a:effectLst/>
                        </a:rPr>
                        <a:t>th</a:t>
                      </a:r>
                      <a:r>
                        <a:rPr lang="en-GB" sz="900" kern="100">
                          <a:effectLst/>
                        </a:rPr>
                        <a:t> July </a:t>
                      </a:r>
                      <a:endParaRPr lang="en-GB"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2724" marR="62724" marT="0" marB="0"/>
                </a:tc>
                <a:extLst>
                  <a:ext uri="{0D108BD9-81ED-4DB2-BD59-A6C34878D82A}">
                    <a16:rowId xmlns:a16="http://schemas.microsoft.com/office/drawing/2014/main" val="226294995"/>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56000" y="1128589"/>
            <a:ext cx="6030092" cy="344805"/>
          </a:xfrm>
          <a:prstGeom prst="rect">
            <a:avLst/>
          </a:prstGeom>
        </p:spPr>
        <p:txBody>
          <a:bodyPr lIns="0" tIns="0" rIns="0" bIns="0" rtlCol="0" anchor="t">
            <a:spAutoFit/>
          </a:bodyPr>
          <a:lstStyle/>
          <a:p>
            <a:pPr algn="ctr">
              <a:lnSpc>
                <a:spcPts val="2699"/>
              </a:lnSpc>
            </a:pPr>
            <a:r>
              <a:rPr lang="en-US" sz="2699" b="1">
                <a:solidFill>
                  <a:srgbClr val="000000"/>
                </a:solidFill>
                <a:latin typeface="Montserrat Classic Bold"/>
                <a:ea typeface="Montserrat Classic Bold"/>
                <a:cs typeface="Montserrat Classic Bold"/>
                <a:sym typeface="Montserrat Classic Bold"/>
              </a:rPr>
              <a:t>SKILL STRATEGY</a:t>
            </a:r>
          </a:p>
        </p:txBody>
      </p:sp>
      <p:sp>
        <p:nvSpPr>
          <p:cNvPr id="3" name="Freeform 3"/>
          <p:cNvSpPr/>
          <p:nvPr/>
        </p:nvSpPr>
        <p:spPr>
          <a:xfrm flipV="1">
            <a:off x="-211472" y="-166421"/>
            <a:ext cx="3024000" cy="2547720"/>
          </a:xfrm>
          <a:custGeom>
            <a:avLst/>
            <a:gdLst/>
            <a:ahLst/>
            <a:cxnLst/>
            <a:rect l="l" t="t" r="r" b="b"/>
            <a:pathLst>
              <a:path w="3024000" h="2547720">
                <a:moveTo>
                  <a:pt x="0" y="2547720"/>
                </a:moveTo>
                <a:lnTo>
                  <a:pt x="3024000" y="2547720"/>
                </a:lnTo>
                <a:lnTo>
                  <a:pt x="3024000" y="0"/>
                </a:lnTo>
                <a:lnTo>
                  <a:pt x="0" y="0"/>
                </a:lnTo>
                <a:lnTo>
                  <a:pt x="0" y="254772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grpSp>
        <p:nvGrpSpPr>
          <p:cNvPr id="4" name="Group 4"/>
          <p:cNvGrpSpPr/>
          <p:nvPr/>
        </p:nvGrpSpPr>
        <p:grpSpPr>
          <a:xfrm>
            <a:off x="4638501" y="9532952"/>
            <a:ext cx="1897906" cy="1897906"/>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FA8DC">
                <a:alpha val="29804"/>
              </a:srgbClr>
            </a:solidFill>
          </p:spPr>
          <p:txBody>
            <a:bodyPr/>
            <a:lstStyle/>
            <a:p>
              <a:endParaRPr lang="en-GB"/>
            </a:p>
          </p:txBody>
        </p:sp>
        <p:sp>
          <p:nvSpPr>
            <p:cNvPr id="6" name="TextBox 6"/>
            <p:cNvSpPr txBox="1"/>
            <p:nvPr/>
          </p:nvSpPr>
          <p:spPr>
            <a:xfrm>
              <a:off x="76200" y="85725"/>
              <a:ext cx="660400" cy="650875"/>
            </a:xfrm>
            <a:prstGeom prst="rect">
              <a:avLst/>
            </a:prstGeom>
          </p:spPr>
          <p:txBody>
            <a:bodyPr lIns="50800" tIns="50800" rIns="50800" bIns="50800" rtlCol="0" anchor="ctr"/>
            <a:lstStyle/>
            <a:p>
              <a:pPr algn="ctr">
                <a:lnSpc>
                  <a:spcPts val="1199"/>
                </a:lnSpc>
              </a:pPr>
              <a:endParaRPr/>
            </a:p>
          </p:txBody>
        </p:sp>
      </p:grpSp>
      <p:grpSp>
        <p:nvGrpSpPr>
          <p:cNvPr id="7" name="Group 7"/>
          <p:cNvGrpSpPr/>
          <p:nvPr/>
        </p:nvGrpSpPr>
        <p:grpSpPr>
          <a:xfrm>
            <a:off x="6218088" y="9161283"/>
            <a:ext cx="568004" cy="568004"/>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FA8DC">
                <a:alpha val="29804"/>
              </a:srgbClr>
            </a:solidFill>
          </p:spPr>
          <p:txBody>
            <a:bodyPr/>
            <a:lstStyle/>
            <a:p>
              <a:endParaRPr lang="en-GB"/>
            </a:p>
          </p:txBody>
        </p:sp>
        <p:sp>
          <p:nvSpPr>
            <p:cNvPr id="9" name="TextBox 9"/>
            <p:cNvSpPr txBox="1"/>
            <p:nvPr/>
          </p:nvSpPr>
          <p:spPr>
            <a:xfrm>
              <a:off x="76200" y="85725"/>
              <a:ext cx="660400" cy="650875"/>
            </a:xfrm>
            <a:prstGeom prst="rect">
              <a:avLst/>
            </a:prstGeom>
          </p:spPr>
          <p:txBody>
            <a:bodyPr lIns="50800" tIns="50800" rIns="50800" bIns="50800" rtlCol="0" anchor="ctr"/>
            <a:lstStyle/>
            <a:p>
              <a:pPr algn="ctr">
                <a:lnSpc>
                  <a:spcPts val="1199"/>
                </a:lnSpc>
              </a:pPr>
              <a:endParaRPr/>
            </a:p>
          </p:txBody>
        </p:sp>
      </p:grpSp>
      <p:grpSp>
        <p:nvGrpSpPr>
          <p:cNvPr id="10" name="Group 10"/>
          <p:cNvGrpSpPr/>
          <p:nvPr/>
        </p:nvGrpSpPr>
        <p:grpSpPr>
          <a:xfrm rot="-10800000">
            <a:off x="2507405" y="207687"/>
            <a:ext cx="568004" cy="568004"/>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7AFE0"/>
            </a:solidFill>
          </p:spPr>
          <p:txBody>
            <a:bodyPr/>
            <a:lstStyle/>
            <a:p>
              <a:endParaRPr lang="en-GB"/>
            </a:p>
          </p:txBody>
        </p:sp>
        <p:sp>
          <p:nvSpPr>
            <p:cNvPr id="12" name="TextBox 12"/>
            <p:cNvSpPr txBox="1"/>
            <p:nvPr/>
          </p:nvSpPr>
          <p:spPr>
            <a:xfrm>
              <a:off x="76200" y="85725"/>
              <a:ext cx="660400" cy="650875"/>
            </a:xfrm>
            <a:prstGeom prst="rect">
              <a:avLst/>
            </a:prstGeom>
          </p:spPr>
          <p:txBody>
            <a:bodyPr lIns="50800" tIns="50800" rIns="50800" bIns="50800" rtlCol="0" anchor="ctr"/>
            <a:lstStyle/>
            <a:p>
              <a:pPr algn="ctr">
                <a:lnSpc>
                  <a:spcPts val="1199"/>
                </a:lnSpc>
              </a:pPr>
              <a:endParaRPr/>
            </a:p>
          </p:txBody>
        </p:sp>
      </p:grpSp>
      <p:grpSp>
        <p:nvGrpSpPr>
          <p:cNvPr id="13" name="Group 13"/>
          <p:cNvGrpSpPr/>
          <p:nvPr/>
        </p:nvGrpSpPr>
        <p:grpSpPr>
          <a:xfrm>
            <a:off x="5760340" y="9161283"/>
            <a:ext cx="285563" cy="285563"/>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FA8DC">
                <a:alpha val="29804"/>
              </a:srgbClr>
            </a:solidFill>
          </p:spPr>
          <p:txBody>
            <a:bodyPr/>
            <a:lstStyle/>
            <a:p>
              <a:endParaRPr lang="en-GB"/>
            </a:p>
          </p:txBody>
        </p:sp>
        <p:sp>
          <p:nvSpPr>
            <p:cNvPr id="15" name="TextBox 15"/>
            <p:cNvSpPr txBox="1"/>
            <p:nvPr/>
          </p:nvSpPr>
          <p:spPr>
            <a:xfrm>
              <a:off x="76200" y="85725"/>
              <a:ext cx="660400" cy="650875"/>
            </a:xfrm>
            <a:prstGeom prst="rect">
              <a:avLst/>
            </a:prstGeom>
          </p:spPr>
          <p:txBody>
            <a:bodyPr lIns="50800" tIns="50800" rIns="50800" bIns="50800" rtlCol="0" anchor="ctr"/>
            <a:lstStyle/>
            <a:p>
              <a:pPr algn="ctr">
                <a:lnSpc>
                  <a:spcPts val="1199"/>
                </a:lnSpc>
              </a:pPr>
              <a:endParaRPr/>
            </a:p>
          </p:txBody>
        </p:sp>
      </p:grpSp>
      <p:grpSp>
        <p:nvGrpSpPr>
          <p:cNvPr id="16" name="Group 16"/>
          <p:cNvGrpSpPr/>
          <p:nvPr/>
        </p:nvGrpSpPr>
        <p:grpSpPr>
          <a:xfrm rot="-10800000">
            <a:off x="3247593" y="490128"/>
            <a:ext cx="285563" cy="285563"/>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4AAD"/>
            </a:solidFill>
          </p:spPr>
          <p:txBody>
            <a:bodyPr/>
            <a:lstStyle/>
            <a:p>
              <a:endParaRPr lang="en-GB"/>
            </a:p>
          </p:txBody>
        </p:sp>
        <p:sp>
          <p:nvSpPr>
            <p:cNvPr id="18" name="TextBox 18"/>
            <p:cNvSpPr txBox="1"/>
            <p:nvPr/>
          </p:nvSpPr>
          <p:spPr>
            <a:xfrm>
              <a:off x="76200" y="85725"/>
              <a:ext cx="660400" cy="650875"/>
            </a:xfrm>
            <a:prstGeom prst="rect">
              <a:avLst/>
            </a:prstGeom>
          </p:spPr>
          <p:txBody>
            <a:bodyPr lIns="50800" tIns="50800" rIns="50800" bIns="50800" rtlCol="0" anchor="ctr"/>
            <a:lstStyle/>
            <a:p>
              <a:pPr algn="ctr">
                <a:lnSpc>
                  <a:spcPts val="1199"/>
                </a:lnSpc>
              </a:pPr>
              <a:endParaRPr/>
            </a:p>
          </p:txBody>
        </p:sp>
      </p:grpSp>
      <p:sp>
        <p:nvSpPr>
          <p:cNvPr id="19" name="TextBox 19"/>
          <p:cNvSpPr txBox="1"/>
          <p:nvPr/>
        </p:nvSpPr>
        <p:spPr>
          <a:xfrm>
            <a:off x="738092" y="1883908"/>
            <a:ext cx="6048000" cy="1826975"/>
          </a:xfrm>
          <a:prstGeom prst="rect">
            <a:avLst/>
          </a:prstGeom>
        </p:spPr>
        <p:txBody>
          <a:bodyPr lIns="0" tIns="0" rIns="0" bIns="0" rtlCol="0" anchor="t">
            <a:spAutoFit/>
          </a:bodyPr>
          <a:lstStyle/>
          <a:p>
            <a:pPr algn="l">
              <a:lnSpc>
                <a:spcPts val="1799"/>
              </a:lnSpc>
              <a:spcBef>
                <a:spcPct val="0"/>
              </a:spcBef>
            </a:pPr>
            <a:r>
              <a:rPr lang="en-US" sz="1199">
                <a:solidFill>
                  <a:srgbClr val="000000"/>
                </a:solidFill>
                <a:latin typeface="Montserrat"/>
                <a:ea typeface="Montserrat"/>
                <a:cs typeface="Montserrat"/>
                <a:sym typeface="Montserrat"/>
              </a:rPr>
              <a:t>A document such as this, which makes clear how young people grow and progress in prayer and liturgy, can help clarify the journey young people and staff will make as part of the community. Regularly reviewing the progression map can then help ensure that a spirit of growth and formation is continually fostered to ensure that prayer and liturgy remain engaging and accessible to all.</a:t>
            </a:r>
            <a:r>
              <a:rPr lang="en-US" sz="1199" b="1">
                <a:solidFill>
                  <a:srgbClr val="A6A6A6"/>
                </a:solidFill>
                <a:latin typeface="Montserrat Bold"/>
                <a:ea typeface="Montserrat Bold"/>
                <a:cs typeface="Montserrat Bold"/>
                <a:sym typeface="Montserrat Bold"/>
              </a:rPr>
              <a:t> -Planning and Celebrating Prayer &amp; Liturgy with Young People</a:t>
            </a:r>
          </a:p>
          <a:p>
            <a:pPr algn="l">
              <a:lnSpc>
                <a:spcPts val="1799"/>
              </a:lnSpc>
              <a:spcBef>
                <a:spcPct val="0"/>
              </a:spcBef>
            </a:pPr>
            <a:endParaRPr lang="en-US" sz="1199" b="1">
              <a:solidFill>
                <a:srgbClr val="A6A6A6"/>
              </a:solidFill>
              <a:latin typeface="Montserrat Bold"/>
              <a:ea typeface="Montserrat Bold"/>
              <a:cs typeface="Montserrat Bold"/>
              <a:sym typeface="Montserrat Bold"/>
            </a:endParaRPr>
          </a:p>
          <a:p>
            <a:pPr algn="l">
              <a:lnSpc>
                <a:spcPts val="1799"/>
              </a:lnSpc>
              <a:spcBef>
                <a:spcPct val="0"/>
              </a:spcBef>
            </a:pPr>
            <a:endParaRPr lang="en-US" sz="1199" b="1">
              <a:solidFill>
                <a:srgbClr val="A6A6A6"/>
              </a:solidFill>
              <a:latin typeface="Montserrat Bold"/>
              <a:ea typeface="Montserrat Bold"/>
              <a:cs typeface="Montserrat Bold"/>
              <a:sym typeface="Montserrat Bold"/>
            </a:endParaRPr>
          </a:p>
        </p:txBody>
      </p:sp>
      <p:sp>
        <p:nvSpPr>
          <p:cNvPr id="20" name="TextBox 19">
            <a:extLst>
              <a:ext uri="{FF2B5EF4-FFF2-40B4-BE49-F238E27FC236}">
                <a16:creationId xmlns:a16="http://schemas.microsoft.com/office/drawing/2014/main" id="{0E79165E-E150-2C73-7F25-CEE3DDA0C206}"/>
              </a:ext>
            </a:extLst>
          </p:cNvPr>
          <p:cNvSpPr txBox="1"/>
          <p:nvPr/>
        </p:nvSpPr>
        <p:spPr>
          <a:xfrm>
            <a:off x="756000" y="3898900"/>
            <a:ext cx="6048000" cy="369332"/>
          </a:xfrm>
          <a:prstGeom prst="rect">
            <a:avLst/>
          </a:prstGeom>
          <a:noFill/>
        </p:spPr>
        <p:txBody>
          <a:bodyPr wrap="square" rtlCol="0">
            <a:spAutoFit/>
          </a:bodyPr>
          <a:lstStyle/>
          <a:p>
            <a:r>
              <a:rPr lang="en-GB">
                <a:latin typeface="Edu SA Beginner" pitchFamily="2" charset="0"/>
              </a:rPr>
              <a:t>Please refer to the prayer and liturgy skill progression document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160063" y="1528166"/>
            <a:ext cx="6030092" cy="344805"/>
          </a:xfrm>
          <a:prstGeom prst="rect">
            <a:avLst/>
          </a:prstGeom>
        </p:spPr>
        <p:txBody>
          <a:bodyPr lIns="0" tIns="0" rIns="0" bIns="0" rtlCol="0" anchor="t">
            <a:spAutoFit/>
          </a:bodyPr>
          <a:lstStyle/>
          <a:p>
            <a:pPr algn="ctr">
              <a:lnSpc>
                <a:spcPts val="2699"/>
              </a:lnSpc>
            </a:pPr>
            <a:r>
              <a:rPr lang="en-US" sz="2699" b="1">
                <a:solidFill>
                  <a:srgbClr val="000000"/>
                </a:solidFill>
                <a:latin typeface="Montserrat Classic Bold"/>
                <a:ea typeface="Montserrat Classic Bold"/>
                <a:cs typeface="Montserrat Classic Bold"/>
                <a:sym typeface="Montserrat Classic Bold"/>
              </a:rPr>
              <a:t>ANNUAL PLAN OF PROVISION</a:t>
            </a:r>
          </a:p>
        </p:txBody>
      </p:sp>
      <p:sp>
        <p:nvSpPr>
          <p:cNvPr id="3" name="Freeform 3"/>
          <p:cNvSpPr/>
          <p:nvPr/>
        </p:nvSpPr>
        <p:spPr>
          <a:xfrm flipV="1">
            <a:off x="-211472" y="-166421"/>
            <a:ext cx="3024000" cy="2547720"/>
          </a:xfrm>
          <a:custGeom>
            <a:avLst/>
            <a:gdLst/>
            <a:ahLst/>
            <a:cxnLst/>
            <a:rect l="l" t="t" r="r" b="b"/>
            <a:pathLst>
              <a:path w="3024000" h="2547720">
                <a:moveTo>
                  <a:pt x="0" y="2547720"/>
                </a:moveTo>
                <a:lnTo>
                  <a:pt x="3024000" y="2547720"/>
                </a:lnTo>
                <a:lnTo>
                  <a:pt x="3024000" y="0"/>
                </a:lnTo>
                <a:lnTo>
                  <a:pt x="0" y="0"/>
                </a:lnTo>
                <a:lnTo>
                  <a:pt x="0" y="254772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grpSp>
        <p:nvGrpSpPr>
          <p:cNvPr id="4" name="Group 4"/>
          <p:cNvGrpSpPr/>
          <p:nvPr/>
        </p:nvGrpSpPr>
        <p:grpSpPr>
          <a:xfrm>
            <a:off x="4638501" y="9532952"/>
            <a:ext cx="1897906" cy="1897906"/>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FA8DC">
                <a:alpha val="29804"/>
              </a:srgbClr>
            </a:solidFill>
          </p:spPr>
          <p:txBody>
            <a:bodyPr/>
            <a:lstStyle/>
            <a:p>
              <a:endParaRPr lang="en-GB"/>
            </a:p>
          </p:txBody>
        </p:sp>
        <p:sp>
          <p:nvSpPr>
            <p:cNvPr id="6" name="TextBox 6"/>
            <p:cNvSpPr txBox="1"/>
            <p:nvPr/>
          </p:nvSpPr>
          <p:spPr>
            <a:xfrm>
              <a:off x="76200" y="85725"/>
              <a:ext cx="660400" cy="650875"/>
            </a:xfrm>
            <a:prstGeom prst="rect">
              <a:avLst/>
            </a:prstGeom>
          </p:spPr>
          <p:txBody>
            <a:bodyPr lIns="50800" tIns="50800" rIns="50800" bIns="50800" rtlCol="0" anchor="ctr"/>
            <a:lstStyle/>
            <a:p>
              <a:pPr algn="ctr">
                <a:lnSpc>
                  <a:spcPts val="1199"/>
                </a:lnSpc>
              </a:pPr>
              <a:endParaRPr/>
            </a:p>
          </p:txBody>
        </p:sp>
      </p:grpSp>
      <p:grpSp>
        <p:nvGrpSpPr>
          <p:cNvPr id="7" name="Group 7"/>
          <p:cNvGrpSpPr/>
          <p:nvPr/>
        </p:nvGrpSpPr>
        <p:grpSpPr>
          <a:xfrm>
            <a:off x="6218088" y="9161283"/>
            <a:ext cx="568004" cy="568004"/>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8C37">
                <a:alpha val="29804"/>
              </a:srgbClr>
            </a:solidFill>
          </p:spPr>
          <p:txBody>
            <a:bodyPr/>
            <a:lstStyle/>
            <a:p>
              <a:endParaRPr lang="en-GB"/>
            </a:p>
          </p:txBody>
        </p:sp>
        <p:sp>
          <p:nvSpPr>
            <p:cNvPr id="9" name="TextBox 9"/>
            <p:cNvSpPr txBox="1"/>
            <p:nvPr/>
          </p:nvSpPr>
          <p:spPr>
            <a:xfrm>
              <a:off x="76200" y="85725"/>
              <a:ext cx="660400" cy="650875"/>
            </a:xfrm>
            <a:prstGeom prst="rect">
              <a:avLst/>
            </a:prstGeom>
          </p:spPr>
          <p:txBody>
            <a:bodyPr lIns="50800" tIns="50800" rIns="50800" bIns="50800" rtlCol="0" anchor="ctr"/>
            <a:lstStyle/>
            <a:p>
              <a:pPr algn="ctr">
                <a:lnSpc>
                  <a:spcPts val="1199"/>
                </a:lnSpc>
              </a:pPr>
              <a:endParaRPr/>
            </a:p>
          </p:txBody>
        </p:sp>
      </p:grpSp>
      <p:grpSp>
        <p:nvGrpSpPr>
          <p:cNvPr id="10" name="Group 10"/>
          <p:cNvGrpSpPr/>
          <p:nvPr/>
        </p:nvGrpSpPr>
        <p:grpSpPr>
          <a:xfrm rot="-10800000">
            <a:off x="2507405" y="207687"/>
            <a:ext cx="568004" cy="568004"/>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FA8DC"/>
            </a:solidFill>
          </p:spPr>
          <p:txBody>
            <a:bodyPr/>
            <a:lstStyle/>
            <a:p>
              <a:endParaRPr lang="en-GB"/>
            </a:p>
          </p:txBody>
        </p:sp>
        <p:sp>
          <p:nvSpPr>
            <p:cNvPr id="12" name="TextBox 12"/>
            <p:cNvSpPr txBox="1"/>
            <p:nvPr/>
          </p:nvSpPr>
          <p:spPr>
            <a:xfrm>
              <a:off x="76200" y="85725"/>
              <a:ext cx="660400" cy="650875"/>
            </a:xfrm>
            <a:prstGeom prst="rect">
              <a:avLst/>
            </a:prstGeom>
          </p:spPr>
          <p:txBody>
            <a:bodyPr lIns="50800" tIns="50800" rIns="50800" bIns="50800" rtlCol="0" anchor="ctr"/>
            <a:lstStyle/>
            <a:p>
              <a:pPr algn="ctr">
                <a:lnSpc>
                  <a:spcPts val="1199"/>
                </a:lnSpc>
              </a:pPr>
              <a:endParaRPr/>
            </a:p>
          </p:txBody>
        </p:sp>
      </p:grpSp>
      <p:grpSp>
        <p:nvGrpSpPr>
          <p:cNvPr id="13" name="Group 13"/>
          <p:cNvGrpSpPr/>
          <p:nvPr/>
        </p:nvGrpSpPr>
        <p:grpSpPr>
          <a:xfrm>
            <a:off x="5760340" y="9161283"/>
            <a:ext cx="285563" cy="285563"/>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FA8DC">
                <a:alpha val="29804"/>
              </a:srgbClr>
            </a:solidFill>
          </p:spPr>
          <p:txBody>
            <a:bodyPr/>
            <a:lstStyle/>
            <a:p>
              <a:endParaRPr lang="en-GB"/>
            </a:p>
          </p:txBody>
        </p:sp>
        <p:sp>
          <p:nvSpPr>
            <p:cNvPr id="15" name="TextBox 15"/>
            <p:cNvSpPr txBox="1"/>
            <p:nvPr/>
          </p:nvSpPr>
          <p:spPr>
            <a:xfrm>
              <a:off x="76200" y="85725"/>
              <a:ext cx="660400" cy="650875"/>
            </a:xfrm>
            <a:prstGeom prst="rect">
              <a:avLst/>
            </a:prstGeom>
          </p:spPr>
          <p:txBody>
            <a:bodyPr lIns="50800" tIns="50800" rIns="50800" bIns="50800" rtlCol="0" anchor="ctr"/>
            <a:lstStyle/>
            <a:p>
              <a:pPr algn="ctr">
                <a:lnSpc>
                  <a:spcPts val="1199"/>
                </a:lnSpc>
              </a:pPr>
              <a:endParaRPr/>
            </a:p>
          </p:txBody>
        </p:sp>
      </p:grpSp>
      <p:grpSp>
        <p:nvGrpSpPr>
          <p:cNvPr id="16" name="Group 16"/>
          <p:cNvGrpSpPr/>
          <p:nvPr/>
        </p:nvGrpSpPr>
        <p:grpSpPr>
          <a:xfrm rot="-10800000">
            <a:off x="3247593" y="490128"/>
            <a:ext cx="285563" cy="285563"/>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FA8DC"/>
            </a:solidFill>
          </p:spPr>
          <p:txBody>
            <a:bodyPr/>
            <a:lstStyle/>
            <a:p>
              <a:endParaRPr lang="en-GB"/>
            </a:p>
          </p:txBody>
        </p:sp>
        <p:sp>
          <p:nvSpPr>
            <p:cNvPr id="18" name="TextBox 18"/>
            <p:cNvSpPr txBox="1"/>
            <p:nvPr/>
          </p:nvSpPr>
          <p:spPr>
            <a:xfrm>
              <a:off x="76200" y="85725"/>
              <a:ext cx="660400" cy="650875"/>
            </a:xfrm>
            <a:prstGeom prst="rect">
              <a:avLst/>
            </a:prstGeom>
          </p:spPr>
          <p:txBody>
            <a:bodyPr lIns="50800" tIns="50800" rIns="50800" bIns="50800" rtlCol="0" anchor="ctr"/>
            <a:lstStyle/>
            <a:p>
              <a:pPr algn="ctr">
                <a:lnSpc>
                  <a:spcPts val="1199"/>
                </a:lnSpc>
              </a:pPr>
              <a:endParaRPr/>
            </a:p>
          </p:txBody>
        </p:sp>
      </p:grpSp>
      <p:sp>
        <p:nvSpPr>
          <p:cNvPr id="19" name="TextBox 19"/>
          <p:cNvSpPr txBox="1"/>
          <p:nvPr/>
        </p:nvSpPr>
        <p:spPr>
          <a:xfrm>
            <a:off x="756000" y="9497850"/>
            <a:ext cx="3882501" cy="495300"/>
          </a:xfrm>
          <a:prstGeom prst="rect">
            <a:avLst/>
          </a:prstGeom>
        </p:spPr>
        <p:txBody>
          <a:bodyPr lIns="0" tIns="0" rIns="0" bIns="0" rtlCol="0" anchor="t">
            <a:spAutoFit/>
          </a:bodyPr>
          <a:lstStyle/>
          <a:p>
            <a:pPr algn="just">
              <a:lnSpc>
                <a:spcPts val="1319"/>
              </a:lnSpc>
            </a:pPr>
            <a:r>
              <a:rPr lang="en-US" sz="1099" i="1">
                <a:solidFill>
                  <a:srgbClr val="000000"/>
                </a:solidFill>
                <a:latin typeface="Montserrat Italics"/>
                <a:ea typeface="Montserrat Italics"/>
                <a:cs typeface="Montserrat Italics"/>
                <a:sym typeface="Montserrat Italics"/>
              </a:rPr>
              <a:t>Produced By: SLT </a:t>
            </a:r>
          </a:p>
          <a:p>
            <a:pPr algn="just">
              <a:lnSpc>
                <a:spcPts val="1319"/>
              </a:lnSpc>
            </a:pPr>
            <a:r>
              <a:rPr lang="en-US" sz="1099" i="1">
                <a:solidFill>
                  <a:srgbClr val="000000"/>
                </a:solidFill>
                <a:latin typeface="Montserrat Italics"/>
                <a:ea typeface="Montserrat Italics"/>
                <a:cs typeface="Montserrat Italics"/>
                <a:sym typeface="Montserrat Italics"/>
              </a:rPr>
              <a:t>Updated on: May 2025</a:t>
            </a:r>
          </a:p>
          <a:p>
            <a:pPr algn="just">
              <a:lnSpc>
                <a:spcPts val="1319"/>
              </a:lnSpc>
            </a:pPr>
            <a:r>
              <a:rPr lang="en-US" sz="1099" i="1">
                <a:solidFill>
                  <a:srgbClr val="000000"/>
                </a:solidFill>
                <a:latin typeface="Montserrat Italics"/>
                <a:ea typeface="Montserrat Italics"/>
                <a:cs typeface="Montserrat Italics"/>
                <a:sym typeface="Montserrat Italics"/>
              </a:rPr>
              <a:t>Next Review: Sept 2025 </a:t>
            </a:r>
          </a:p>
        </p:txBody>
      </p:sp>
      <p:sp>
        <p:nvSpPr>
          <p:cNvPr id="23" name="TextBox 23"/>
          <p:cNvSpPr txBox="1"/>
          <p:nvPr/>
        </p:nvSpPr>
        <p:spPr>
          <a:xfrm>
            <a:off x="1300528" y="1806295"/>
            <a:ext cx="6030092" cy="335280"/>
          </a:xfrm>
          <a:prstGeom prst="rect">
            <a:avLst/>
          </a:prstGeom>
        </p:spPr>
        <p:txBody>
          <a:bodyPr lIns="0" tIns="0" rIns="0" bIns="0" rtlCol="0" anchor="t">
            <a:spAutoFit/>
          </a:bodyPr>
          <a:lstStyle/>
          <a:p>
            <a:pPr algn="ctr">
              <a:lnSpc>
                <a:spcPts val="2520"/>
              </a:lnSpc>
            </a:pPr>
            <a:r>
              <a:rPr lang="en-US" sz="1800">
                <a:solidFill>
                  <a:srgbClr val="000000"/>
                </a:solidFill>
                <a:latin typeface="Freehand575"/>
                <a:ea typeface="Freehand575"/>
                <a:cs typeface="Freehand575"/>
                <a:sym typeface="Freehand575"/>
              </a:rPr>
              <a:t>There is a time for everything, and a season for every activity under the heavens - </a:t>
            </a:r>
            <a:r>
              <a:rPr lang="en-US" sz="1800" err="1">
                <a:solidFill>
                  <a:srgbClr val="000000"/>
                </a:solidFill>
                <a:latin typeface="Freehand575"/>
                <a:ea typeface="Freehand575"/>
                <a:cs typeface="Freehand575"/>
                <a:sym typeface="Freehand575"/>
              </a:rPr>
              <a:t>Ecc</a:t>
            </a:r>
            <a:r>
              <a:rPr lang="en-US" sz="1800">
                <a:solidFill>
                  <a:srgbClr val="000000"/>
                </a:solidFill>
                <a:latin typeface="Freehand575"/>
                <a:ea typeface="Freehand575"/>
                <a:cs typeface="Freehand575"/>
                <a:sym typeface="Freehand575"/>
              </a:rPr>
              <a:t> 3:1</a:t>
            </a:r>
          </a:p>
        </p:txBody>
      </p:sp>
      <p:sp>
        <p:nvSpPr>
          <p:cNvPr id="25" name="TextBox 24">
            <a:extLst>
              <a:ext uri="{FF2B5EF4-FFF2-40B4-BE49-F238E27FC236}">
                <a16:creationId xmlns:a16="http://schemas.microsoft.com/office/drawing/2014/main" id="{6B9ADB4D-03AF-B997-D8DB-C3B2F9056E58}"/>
              </a:ext>
            </a:extLst>
          </p:cNvPr>
          <p:cNvSpPr txBox="1"/>
          <p:nvPr/>
        </p:nvSpPr>
        <p:spPr>
          <a:xfrm>
            <a:off x="165280" y="2427708"/>
            <a:ext cx="7101255" cy="5795369"/>
          </a:xfrm>
          <a:prstGeom prst="rect">
            <a:avLst/>
          </a:prstGeom>
          <a:noFill/>
        </p:spPr>
        <p:txBody>
          <a:bodyPr wrap="square" lIns="91440" tIns="45720" rIns="91440" bIns="45720" anchor="t">
            <a:spAutoFit/>
          </a:bodyPr>
          <a:lstStyle/>
          <a:p>
            <a:pPr>
              <a:lnSpc>
                <a:spcPct val="107000"/>
              </a:lnSpc>
              <a:spcAft>
                <a:spcPts val="800"/>
              </a:spcAft>
              <a:buNone/>
            </a:pPr>
            <a:r>
              <a:rPr lang="en-GB" sz="2000" b="1" i="1">
                <a:effectLst/>
                <a:latin typeface="Edu SA Beginner" panose="020B0604020202020204" charset="0"/>
                <a:ea typeface="Calibri" panose="020F0502020204030204" pitchFamily="34" charset="0"/>
                <a:cs typeface="Times New Roman" panose="02020603050405020304" pitchFamily="18" charset="0"/>
              </a:rPr>
              <a:t>Policy Statement</a:t>
            </a:r>
            <a:endParaRPr lang="en-GB" sz="1600">
              <a:effectLst/>
              <a:latin typeface="Edu SA Beginner" panose="020B0604020202020204" charset="0"/>
              <a:ea typeface="Calibri" panose="020F0502020204030204" pitchFamily="34" charset="0"/>
              <a:cs typeface="Times New Roman" panose="02020603050405020304" pitchFamily="18" charset="0"/>
            </a:endParaRPr>
          </a:p>
          <a:p>
            <a:pPr>
              <a:lnSpc>
                <a:spcPct val="107000"/>
              </a:lnSpc>
              <a:spcAft>
                <a:spcPts val="800"/>
              </a:spcAft>
            </a:pPr>
            <a:r>
              <a:rPr lang="en-GB" sz="1800">
                <a:effectLst/>
                <a:latin typeface="Edu SA Beginner"/>
                <a:ea typeface="Calibri"/>
                <a:cs typeface="Times New Roman"/>
              </a:rPr>
              <a:t>This policy sets out a structure for Prayer and Liturgy over the Liturgical year. It has been produced in line with the Catholic Schools Inspectorate</a:t>
            </a:r>
            <a:r>
              <a:rPr lang="en-GB">
                <a:latin typeface="Edu SA Beginner"/>
                <a:ea typeface="Calibri"/>
                <a:cs typeface="Times New Roman"/>
              </a:rPr>
              <a:t>.</a:t>
            </a:r>
            <a:r>
              <a:rPr lang="en-GB" sz="1800">
                <a:effectLst/>
                <a:latin typeface="Edu SA Beginner"/>
                <a:ea typeface="Calibri"/>
                <a:cs typeface="Times New Roman"/>
              </a:rPr>
              <a:t> </a:t>
            </a:r>
            <a:r>
              <a:rPr lang="en-GB">
                <a:latin typeface="Edu SA Beginner"/>
                <a:ea typeface="Calibri"/>
                <a:cs typeface="Times New Roman"/>
              </a:rPr>
              <a:t>The policy  </a:t>
            </a:r>
            <a:r>
              <a:rPr lang="en-GB" sz="1800">
                <a:effectLst/>
                <a:latin typeface="Edu SA Beginner"/>
                <a:ea typeface="Calibri"/>
                <a:cs typeface="Times New Roman"/>
              </a:rPr>
              <a:t>links to the Nottingham Diocese ‘Planning and Celebrating Prayer and Liturgy with Young People’ and should be read </a:t>
            </a:r>
            <a:r>
              <a:rPr lang="en-GB">
                <a:latin typeface="Edu SA Beginner"/>
                <a:ea typeface="Calibri"/>
                <a:cs typeface="Times New Roman"/>
              </a:rPr>
              <a:t>in conjunction with </a:t>
            </a:r>
            <a:r>
              <a:rPr lang="en-GB" sz="1800">
                <a:effectLst/>
                <a:latin typeface="Edu SA Beginner"/>
                <a:ea typeface="Calibri"/>
                <a:cs typeface="Times New Roman"/>
              </a:rPr>
              <a:t>the ‘Prayer and Liturgy policy’ </a:t>
            </a:r>
            <a:r>
              <a:rPr lang="en-GB">
                <a:latin typeface="Edu SA Beginner"/>
                <a:ea typeface="Calibri"/>
                <a:cs typeface="Times New Roman"/>
              </a:rPr>
              <a:t>and the 'Prayer and Liturgy Progression document' for</a:t>
            </a:r>
            <a:r>
              <a:rPr lang="en-GB" sz="1800">
                <a:effectLst/>
                <a:latin typeface="Edu SA Beginner"/>
                <a:ea typeface="Calibri"/>
                <a:cs typeface="Times New Roman"/>
              </a:rPr>
              <a:t> St Patrick’s school</a:t>
            </a:r>
            <a:r>
              <a:rPr lang="en-GB">
                <a:latin typeface="Edu SA Beginner"/>
                <a:ea typeface="Calibri"/>
                <a:cs typeface="Times New Roman"/>
              </a:rPr>
              <a:t>.</a:t>
            </a:r>
            <a:endParaRPr lang="en-GB" sz="1600">
              <a:effectLst/>
              <a:latin typeface="Edu SA Beginner"/>
              <a:ea typeface="Calibri"/>
              <a:cs typeface="Times New Roman"/>
            </a:endParaRPr>
          </a:p>
          <a:p>
            <a:pPr>
              <a:lnSpc>
                <a:spcPct val="107000"/>
              </a:lnSpc>
              <a:spcAft>
                <a:spcPts val="800"/>
              </a:spcAft>
              <a:buNone/>
            </a:pPr>
            <a:endParaRPr lang="en-GB" sz="1600">
              <a:effectLst/>
              <a:latin typeface="Edu SA Beginner" panose="020B0604020202020204" charset="0"/>
              <a:ea typeface="Calibri" panose="020F0502020204030204" pitchFamily="34" charset="0"/>
              <a:cs typeface="Times New Roman" panose="02020603050405020304" pitchFamily="18" charset="0"/>
            </a:endParaRPr>
          </a:p>
          <a:p>
            <a:pPr>
              <a:lnSpc>
                <a:spcPct val="107000"/>
              </a:lnSpc>
              <a:spcAft>
                <a:spcPts val="800"/>
              </a:spcAft>
              <a:buNone/>
            </a:pPr>
            <a:r>
              <a:rPr lang="en-GB" sz="1800" b="1" i="1">
                <a:effectLst/>
                <a:latin typeface="Edu SA Beginner" panose="020B0604020202020204" charset="0"/>
                <a:ea typeface="Calibri" panose="020F0502020204030204" pitchFamily="34" charset="0"/>
                <a:cs typeface="Times New Roman" panose="02020603050405020304" pitchFamily="18" charset="0"/>
              </a:rPr>
              <a:t>Policy Introduction</a:t>
            </a:r>
            <a:endParaRPr lang="en-GB" sz="1600">
              <a:effectLst/>
              <a:latin typeface="Edu SA Beginner" panose="020B0604020202020204" charset="0"/>
              <a:ea typeface="Calibri" panose="020F0502020204030204" pitchFamily="34" charset="0"/>
              <a:cs typeface="Times New Roman" panose="02020603050405020304" pitchFamily="18" charset="0"/>
            </a:endParaRPr>
          </a:p>
          <a:p>
            <a:pPr>
              <a:lnSpc>
                <a:spcPct val="107000"/>
              </a:lnSpc>
              <a:spcAft>
                <a:spcPts val="800"/>
              </a:spcAft>
              <a:buNone/>
            </a:pPr>
            <a:r>
              <a:rPr lang="en-GB" sz="1800">
                <a:effectLst/>
                <a:latin typeface="Edu SA Beginner" panose="020B0604020202020204" charset="0"/>
                <a:ea typeface="Calibri" panose="020F0502020204030204" pitchFamily="34" charset="0"/>
                <a:cs typeface="Times New Roman" panose="02020603050405020304" pitchFamily="18" charset="0"/>
              </a:rPr>
              <a:t>The policy sets out each aspect of planning Liturgy and prayer throughout the school for the whole of the liturgical year. All members of the community are continually involved in its evolving creation. The policy is divided into sections so that all areas of provision are carefully thought out.</a:t>
            </a:r>
            <a:endParaRPr lang="en-GB" sz="1600">
              <a:effectLst/>
              <a:latin typeface="Edu SA Beginner" panose="020B0604020202020204" charset="0"/>
              <a:ea typeface="Calibri" panose="020F0502020204030204" pitchFamily="34" charset="0"/>
              <a:cs typeface="Times New Roman" panose="02020603050405020304" pitchFamily="18" charset="0"/>
            </a:endParaRPr>
          </a:p>
          <a:p>
            <a:pPr>
              <a:lnSpc>
                <a:spcPct val="107000"/>
              </a:lnSpc>
              <a:spcAft>
                <a:spcPts val="800"/>
              </a:spcAft>
              <a:buNone/>
            </a:pPr>
            <a:endParaRPr lang="en-GB" sz="1600">
              <a:effectLst/>
              <a:latin typeface="Edu SA Beginner" panose="020B0604020202020204" charset="0"/>
              <a:ea typeface="Calibri" panose="020F0502020204030204" pitchFamily="34" charset="0"/>
              <a:cs typeface="Times New Roman" panose="02020603050405020304" pitchFamily="18" charset="0"/>
            </a:endParaRPr>
          </a:p>
          <a:p>
            <a:pPr>
              <a:lnSpc>
                <a:spcPct val="107000"/>
              </a:lnSpc>
              <a:spcAft>
                <a:spcPts val="800"/>
              </a:spcAft>
              <a:buNone/>
            </a:pPr>
            <a:r>
              <a:rPr lang="en-GB" sz="1800" b="1" i="1">
                <a:effectLst/>
                <a:latin typeface="Edu SA Beginner" panose="020B0604020202020204" charset="0"/>
                <a:ea typeface="Calibri" panose="020F0502020204030204" pitchFamily="34" charset="0"/>
                <a:cs typeface="Times New Roman" panose="02020603050405020304" pitchFamily="18" charset="0"/>
              </a:rPr>
              <a:t>Policy Rationale</a:t>
            </a:r>
            <a:endParaRPr lang="en-GB" sz="1600">
              <a:effectLst/>
              <a:latin typeface="Edu SA Beginner" panose="020B0604020202020204" charset="0"/>
              <a:ea typeface="Calibri" panose="020F0502020204030204" pitchFamily="34" charset="0"/>
              <a:cs typeface="Times New Roman" panose="02020603050405020304" pitchFamily="18" charset="0"/>
            </a:endParaRPr>
          </a:p>
          <a:p>
            <a:pPr>
              <a:lnSpc>
                <a:spcPct val="107000"/>
              </a:lnSpc>
              <a:spcAft>
                <a:spcPts val="800"/>
              </a:spcAft>
            </a:pPr>
            <a:r>
              <a:rPr lang="en-GB" sz="1800">
                <a:effectLst/>
                <a:latin typeface="Edu SA Beginner" panose="020B0604020202020204" charset="0"/>
                <a:ea typeface="Calibri" panose="020F0502020204030204" pitchFamily="34" charset="0"/>
                <a:cs typeface="Times New Roman" panose="02020603050405020304" pitchFamily="18" charset="0"/>
              </a:rPr>
              <a:t>This policy is a living document which is cyclical and will grow in time as to the needs of the school community in which it serves so that all may encounter and grow in faith.</a:t>
            </a:r>
            <a:endParaRPr lang="en-GB" sz="1600">
              <a:effectLst/>
              <a:latin typeface="Edu SA Beginner" panose="020B0604020202020204" charset="0"/>
              <a:ea typeface="Calibri" panose="020F0502020204030204" pitchFamily="34"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56000" y="1528166"/>
            <a:ext cx="6030092" cy="344805"/>
          </a:xfrm>
          <a:prstGeom prst="rect">
            <a:avLst/>
          </a:prstGeom>
        </p:spPr>
        <p:txBody>
          <a:bodyPr lIns="0" tIns="0" rIns="0" bIns="0" rtlCol="0" anchor="t">
            <a:spAutoFit/>
          </a:bodyPr>
          <a:lstStyle/>
          <a:p>
            <a:pPr algn="ctr">
              <a:lnSpc>
                <a:spcPts val="2699"/>
              </a:lnSpc>
            </a:pPr>
            <a:r>
              <a:rPr lang="en-US" sz="2699" b="1">
                <a:solidFill>
                  <a:srgbClr val="000000"/>
                </a:solidFill>
                <a:latin typeface="Montserrat Classic Bold"/>
                <a:ea typeface="Montserrat Classic Bold"/>
                <a:cs typeface="Montserrat Classic Bold"/>
                <a:sym typeface="Montserrat Classic Bold"/>
              </a:rPr>
              <a:t>SEASONAL PROVISION</a:t>
            </a:r>
          </a:p>
        </p:txBody>
      </p:sp>
      <p:sp>
        <p:nvSpPr>
          <p:cNvPr id="3" name="Freeform 3"/>
          <p:cNvSpPr/>
          <p:nvPr/>
        </p:nvSpPr>
        <p:spPr>
          <a:xfrm flipV="1">
            <a:off x="-211472" y="-166421"/>
            <a:ext cx="3024000" cy="2547720"/>
          </a:xfrm>
          <a:custGeom>
            <a:avLst/>
            <a:gdLst/>
            <a:ahLst/>
            <a:cxnLst/>
            <a:rect l="l" t="t" r="r" b="b"/>
            <a:pathLst>
              <a:path w="3024000" h="2547720">
                <a:moveTo>
                  <a:pt x="0" y="2547720"/>
                </a:moveTo>
                <a:lnTo>
                  <a:pt x="3024000" y="2547720"/>
                </a:lnTo>
                <a:lnTo>
                  <a:pt x="3024000" y="0"/>
                </a:lnTo>
                <a:lnTo>
                  <a:pt x="0" y="0"/>
                </a:lnTo>
                <a:lnTo>
                  <a:pt x="0" y="254772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grpSp>
        <p:nvGrpSpPr>
          <p:cNvPr id="4" name="Group 4"/>
          <p:cNvGrpSpPr/>
          <p:nvPr/>
        </p:nvGrpSpPr>
        <p:grpSpPr>
          <a:xfrm>
            <a:off x="4638501" y="9532952"/>
            <a:ext cx="1897906" cy="1897906"/>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FA8DC">
                <a:alpha val="29804"/>
              </a:srgbClr>
            </a:solidFill>
          </p:spPr>
          <p:txBody>
            <a:bodyPr/>
            <a:lstStyle/>
            <a:p>
              <a:endParaRPr lang="en-GB"/>
            </a:p>
          </p:txBody>
        </p:sp>
        <p:sp>
          <p:nvSpPr>
            <p:cNvPr id="6" name="TextBox 6"/>
            <p:cNvSpPr txBox="1"/>
            <p:nvPr/>
          </p:nvSpPr>
          <p:spPr>
            <a:xfrm>
              <a:off x="76200" y="85725"/>
              <a:ext cx="660400" cy="650875"/>
            </a:xfrm>
            <a:prstGeom prst="rect">
              <a:avLst/>
            </a:prstGeom>
          </p:spPr>
          <p:txBody>
            <a:bodyPr lIns="50800" tIns="50800" rIns="50800" bIns="50800" rtlCol="0" anchor="ctr"/>
            <a:lstStyle/>
            <a:p>
              <a:pPr algn="ctr">
                <a:lnSpc>
                  <a:spcPts val="1199"/>
                </a:lnSpc>
              </a:pPr>
              <a:endParaRPr/>
            </a:p>
          </p:txBody>
        </p:sp>
      </p:grpSp>
      <p:grpSp>
        <p:nvGrpSpPr>
          <p:cNvPr id="7" name="Group 7"/>
          <p:cNvGrpSpPr/>
          <p:nvPr/>
        </p:nvGrpSpPr>
        <p:grpSpPr>
          <a:xfrm>
            <a:off x="6218088" y="9161283"/>
            <a:ext cx="568004" cy="568004"/>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8C37">
                <a:alpha val="29804"/>
              </a:srgbClr>
            </a:solidFill>
          </p:spPr>
          <p:txBody>
            <a:bodyPr/>
            <a:lstStyle/>
            <a:p>
              <a:endParaRPr lang="en-GB"/>
            </a:p>
          </p:txBody>
        </p:sp>
        <p:sp>
          <p:nvSpPr>
            <p:cNvPr id="9" name="TextBox 9"/>
            <p:cNvSpPr txBox="1"/>
            <p:nvPr/>
          </p:nvSpPr>
          <p:spPr>
            <a:xfrm>
              <a:off x="76200" y="85725"/>
              <a:ext cx="660400" cy="650875"/>
            </a:xfrm>
            <a:prstGeom prst="rect">
              <a:avLst/>
            </a:prstGeom>
          </p:spPr>
          <p:txBody>
            <a:bodyPr lIns="50800" tIns="50800" rIns="50800" bIns="50800" rtlCol="0" anchor="ctr"/>
            <a:lstStyle/>
            <a:p>
              <a:pPr algn="ctr">
                <a:lnSpc>
                  <a:spcPts val="1199"/>
                </a:lnSpc>
              </a:pPr>
              <a:endParaRPr/>
            </a:p>
          </p:txBody>
        </p:sp>
      </p:grpSp>
      <p:grpSp>
        <p:nvGrpSpPr>
          <p:cNvPr id="10" name="Group 10"/>
          <p:cNvGrpSpPr/>
          <p:nvPr/>
        </p:nvGrpSpPr>
        <p:grpSpPr>
          <a:xfrm rot="-10800000">
            <a:off x="2507405" y="207687"/>
            <a:ext cx="568004" cy="568004"/>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FA8DC"/>
            </a:solidFill>
          </p:spPr>
          <p:txBody>
            <a:bodyPr/>
            <a:lstStyle/>
            <a:p>
              <a:endParaRPr lang="en-GB"/>
            </a:p>
          </p:txBody>
        </p:sp>
        <p:sp>
          <p:nvSpPr>
            <p:cNvPr id="12" name="TextBox 12"/>
            <p:cNvSpPr txBox="1"/>
            <p:nvPr/>
          </p:nvSpPr>
          <p:spPr>
            <a:xfrm>
              <a:off x="76200" y="85725"/>
              <a:ext cx="660400" cy="650875"/>
            </a:xfrm>
            <a:prstGeom prst="rect">
              <a:avLst/>
            </a:prstGeom>
          </p:spPr>
          <p:txBody>
            <a:bodyPr lIns="50800" tIns="50800" rIns="50800" bIns="50800" rtlCol="0" anchor="ctr"/>
            <a:lstStyle/>
            <a:p>
              <a:pPr algn="ctr">
                <a:lnSpc>
                  <a:spcPts val="1199"/>
                </a:lnSpc>
              </a:pPr>
              <a:endParaRPr/>
            </a:p>
          </p:txBody>
        </p:sp>
      </p:grpSp>
      <p:grpSp>
        <p:nvGrpSpPr>
          <p:cNvPr id="13" name="Group 13"/>
          <p:cNvGrpSpPr/>
          <p:nvPr/>
        </p:nvGrpSpPr>
        <p:grpSpPr>
          <a:xfrm>
            <a:off x="5760340" y="9161283"/>
            <a:ext cx="285563" cy="285563"/>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FA8DC">
                <a:alpha val="29804"/>
              </a:srgbClr>
            </a:solidFill>
          </p:spPr>
          <p:txBody>
            <a:bodyPr/>
            <a:lstStyle/>
            <a:p>
              <a:endParaRPr lang="en-GB"/>
            </a:p>
          </p:txBody>
        </p:sp>
        <p:sp>
          <p:nvSpPr>
            <p:cNvPr id="15" name="TextBox 15"/>
            <p:cNvSpPr txBox="1"/>
            <p:nvPr/>
          </p:nvSpPr>
          <p:spPr>
            <a:xfrm>
              <a:off x="76200" y="85725"/>
              <a:ext cx="660400" cy="650875"/>
            </a:xfrm>
            <a:prstGeom prst="rect">
              <a:avLst/>
            </a:prstGeom>
          </p:spPr>
          <p:txBody>
            <a:bodyPr lIns="50800" tIns="50800" rIns="50800" bIns="50800" rtlCol="0" anchor="ctr"/>
            <a:lstStyle/>
            <a:p>
              <a:pPr algn="ctr">
                <a:lnSpc>
                  <a:spcPts val="1199"/>
                </a:lnSpc>
              </a:pPr>
              <a:endParaRPr/>
            </a:p>
          </p:txBody>
        </p:sp>
      </p:grpSp>
      <p:grpSp>
        <p:nvGrpSpPr>
          <p:cNvPr id="16" name="Group 16"/>
          <p:cNvGrpSpPr/>
          <p:nvPr/>
        </p:nvGrpSpPr>
        <p:grpSpPr>
          <a:xfrm rot="-10800000">
            <a:off x="3247593" y="490128"/>
            <a:ext cx="285563" cy="285563"/>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FA8DC"/>
            </a:solidFill>
          </p:spPr>
          <p:txBody>
            <a:bodyPr/>
            <a:lstStyle/>
            <a:p>
              <a:endParaRPr lang="en-GB"/>
            </a:p>
          </p:txBody>
        </p:sp>
        <p:sp>
          <p:nvSpPr>
            <p:cNvPr id="18" name="TextBox 18"/>
            <p:cNvSpPr txBox="1"/>
            <p:nvPr/>
          </p:nvSpPr>
          <p:spPr>
            <a:xfrm>
              <a:off x="76200" y="85725"/>
              <a:ext cx="660400" cy="650875"/>
            </a:xfrm>
            <a:prstGeom prst="rect">
              <a:avLst/>
            </a:prstGeom>
          </p:spPr>
          <p:txBody>
            <a:bodyPr lIns="50800" tIns="50800" rIns="50800" bIns="50800" rtlCol="0" anchor="ctr"/>
            <a:lstStyle/>
            <a:p>
              <a:pPr algn="ctr">
                <a:lnSpc>
                  <a:spcPts val="1199"/>
                </a:lnSpc>
              </a:pPr>
              <a:endParaRPr/>
            </a:p>
          </p:txBody>
        </p:sp>
      </p:grpSp>
      <p:graphicFrame>
        <p:nvGraphicFramePr>
          <p:cNvPr id="19" name="Table 19"/>
          <p:cNvGraphicFramePr>
            <a:graphicFrameLocks noGrp="1"/>
          </p:cNvGraphicFramePr>
          <p:nvPr>
            <p:extLst>
              <p:ext uri="{D42A27DB-BD31-4B8C-83A1-F6EECF244321}">
                <p14:modId xmlns:p14="http://schemas.microsoft.com/office/powerpoint/2010/main" val="1961127579"/>
              </p:ext>
            </p:extLst>
          </p:nvPr>
        </p:nvGraphicFramePr>
        <p:xfrm>
          <a:off x="609326" y="4517935"/>
          <a:ext cx="6293124" cy="4408476"/>
        </p:xfrm>
        <a:graphic>
          <a:graphicData uri="http://schemas.openxmlformats.org/drawingml/2006/table">
            <a:tbl>
              <a:tblPr/>
              <a:tblGrid>
                <a:gridCol w="598016">
                  <a:extLst>
                    <a:ext uri="{9D8B030D-6E8A-4147-A177-3AD203B41FA5}">
                      <a16:colId xmlns:a16="http://schemas.microsoft.com/office/drawing/2014/main" val="20000"/>
                    </a:ext>
                  </a:extLst>
                </a:gridCol>
                <a:gridCol w="1065813">
                  <a:extLst>
                    <a:ext uri="{9D8B030D-6E8A-4147-A177-3AD203B41FA5}">
                      <a16:colId xmlns:a16="http://schemas.microsoft.com/office/drawing/2014/main" val="20001"/>
                    </a:ext>
                  </a:extLst>
                </a:gridCol>
                <a:gridCol w="1065813">
                  <a:extLst>
                    <a:ext uri="{9D8B030D-6E8A-4147-A177-3AD203B41FA5}">
                      <a16:colId xmlns:a16="http://schemas.microsoft.com/office/drawing/2014/main" val="20002"/>
                    </a:ext>
                  </a:extLst>
                </a:gridCol>
                <a:gridCol w="1065813">
                  <a:extLst>
                    <a:ext uri="{9D8B030D-6E8A-4147-A177-3AD203B41FA5}">
                      <a16:colId xmlns:a16="http://schemas.microsoft.com/office/drawing/2014/main" val="20003"/>
                    </a:ext>
                  </a:extLst>
                </a:gridCol>
                <a:gridCol w="1065813">
                  <a:extLst>
                    <a:ext uri="{9D8B030D-6E8A-4147-A177-3AD203B41FA5}">
                      <a16:colId xmlns:a16="http://schemas.microsoft.com/office/drawing/2014/main" val="20004"/>
                    </a:ext>
                  </a:extLst>
                </a:gridCol>
                <a:gridCol w="1431856">
                  <a:extLst>
                    <a:ext uri="{9D8B030D-6E8A-4147-A177-3AD203B41FA5}">
                      <a16:colId xmlns:a16="http://schemas.microsoft.com/office/drawing/2014/main" val="20005"/>
                    </a:ext>
                  </a:extLst>
                </a:gridCol>
              </a:tblGrid>
              <a:tr h="429226">
                <a:tc>
                  <a:txBody>
                    <a:bodyPr/>
                    <a:lstStyle/>
                    <a:p>
                      <a:pPr algn="ctr">
                        <a:lnSpc>
                          <a:spcPts val="752"/>
                        </a:lnSpc>
                        <a:defRPr/>
                      </a:pPr>
                      <a:endParaRPr lang="en-US" sz="1100">
                        <a:latin typeface="Edu SA Beginner" panose="020B0604020202020204" charset="0"/>
                      </a:endParaRPr>
                    </a:p>
                    <a:p>
                      <a:pPr algn="ctr">
                        <a:lnSpc>
                          <a:spcPts val="864"/>
                        </a:lnSpc>
                      </a:pPr>
                      <a:endParaRPr lang="en-US" sz="1100">
                        <a:latin typeface="Edu SA Beginner" panose="020B0604020202020204" charset="0"/>
                      </a:endParaRPr>
                    </a:p>
                  </a:txBody>
                  <a:tcPr marL="0" marR="0" marT="0" marB="0" anchor="ctr">
                    <a:lnL w="4988">
                      <a:noFill/>
                    </a:lnL>
                    <a:lnR w="4988" cap="flat" cmpd="sng" algn="ctr">
                      <a:solidFill>
                        <a:srgbClr val="000000"/>
                      </a:solidFill>
                      <a:prstDash val="solid"/>
                      <a:round/>
                      <a:headEnd type="none" w="med" len="med"/>
                      <a:tailEnd type="none" w="med" len="med"/>
                    </a:lnR>
                    <a:lnT w="4988">
                      <a:noFill/>
                    </a:lnT>
                    <a:lnB w="4988">
                      <a:noFill/>
                    </a:lnB>
                  </a:tcPr>
                </a:tc>
                <a:tc>
                  <a:txBody>
                    <a:bodyPr/>
                    <a:lstStyle/>
                    <a:p>
                      <a:pPr algn="ctr">
                        <a:lnSpc>
                          <a:spcPts val="1128"/>
                        </a:lnSpc>
                        <a:defRPr/>
                      </a:pPr>
                      <a:r>
                        <a:rPr lang="en-US" sz="1128">
                          <a:solidFill>
                            <a:srgbClr val="000000"/>
                          </a:solidFill>
                          <a:latin typeface="Edu SA Beginner" panose="020B0604020202020204" charset="0"/>
                          <a:ea typeface="Calibri Light" panose="020F0302020204030204" pitchFamily="34" charset="0"/>
                          <a:cs typeface="Calibri Light" panose="020F0302020204030204" pitchFamily="34" charset="0"/>
                          <a:sym typeface="Edu SA Beginner"/>
                        </a:rPr>
                        <a:t>Advent / Christmastide</a:t>
                      </a:r>
                      <a:endParaRPr lang="en-US" sz="1100">
                        <a:latin typeface="Edu SA Beginner" panose="020B0604020202020204" charset="0"/>
                        <a:ea typeface="Calibri Light" panose="020F0302020204030204" pitchFamily="34" charset="0"/>
                        <a:cs typeface="Calibri Light" panose="020F0302020204030204" pitchFamily="34" charset="0"/>
                      </a:endParaRPr>
                    </a:p>
                  </a:txBody>
                  <a:tcPr marL="0" marR="0" marT="0" marB="0" anchor="ctr">
                    <a:lnL w="4988" cap="flat" cmpd="sng" algn="ctr">
                      <a:solidFill>
                        <a:srgbClr val="000000"/>
                      </a:solidFill>
                      <a:prstDash val="solid"/>
                      <a:round/>
                      <a:headEnd type="none" w="med" len="med"/>
                      <a:tailEnd type="none" w="med" len="med"/>
                    </a:lnL>
                    <a:lnR w="4988" cap="flat" cmpd="sng" algn="ctr">
                      <a:solidFill>
                        <a:srgbClr val="000000"/>
                      </a:solidFill>
                      <a:prstDash val="solid"/>
                      <a:round/>
                      <a:headEnd type="none" w="med" len="med"/>
                      <a:tailEnd type="none" w="med" len="med"/>
                    </a:lnR>
                    <a:lnT w="4988" cap="flat" cmpd="sng" algn="ctr">
                      <a:solidFill>
                        <a:srgbClr val="000000"/>
                      </a:solidFill>
                      <a:prstDash val="solid"/>
                      <a:round/>
                      <a:headEnd type="none" w="med" len="med"/>
                      <a:tailEnd type="none" w="med" len="med"/>
                    </a:lnT>
                    <a:lnB w="4988" cap="flat" cmpd="sng" algn="ctr">
                      <a:solidFill>
                        <a:srgbClr val="000000"/>
                      </a:solidFill>
                      <a:prstDash val="solid"/>
                      <a:round/>
                      <a:headEnd type="none" w="med" len="med"/>
                      <a:tailEnd type="none" w="med" len="med"/>
                    </a:lnB>
                    <a:solidFill>
                      <a:srgbClr val="FFFFFF"/>
                    </a:solidFill>
                  </a:tcPr>
                </a:tc>
                <a:tc>
                  <a:txBody>
                    <a:bodyPr/>
                    <a:lstStyle/>
                    <a:p>
                      <a:pPr algn="ctr">
                        <a:lnSpc>
                          <a:spcPts val="1128"/>
                        </a:lnSpc>
                        <a:defRPr/>
                      </a:pPr>
                      <a:r>
                        <a:rPr lang="en-US" sz="1128">
                          <a:solidFill>
                            <a:srgbClr val="000000"/>
                          </a:solidFill>
                          <a:latin typeface="Edu SA Beginner" panose="020B0604020202020204" charset="0"/>
                          <a:ea typeface="Calibri Light" panose="020F0302020204030204" pitchFamily="34" charset="0"/>
                          <a:cs typeface="Calibri Light" panose="020F0302020204030204" pitchFamily="34" charset="0"/>
                          <a:sym typeface="Edu SA Beginner"/>
                        </a:rPr>
                        <a:t>Ordinary Time</a:t>
                      </a:r>
                      <a:endParaRPr lang="en-US" sz="1100">
                        <a:latin typeface="Edu SA Beginner" panose="020B0604020202020204" charset="0"/>
                        <a:ea typeface="Calibri Light" panose="020F0302020204030204" pitchFamily="34" charset="0"/>
                        <a:cs typeface="Calibri Light" panose="020F0302020204030204" pitchFamily="34" charset="0"/>
                      </a:endParaRPr>
                    </a:p>
                  </a:txBody>
                  <a:tcPr marL="0" marR="0" marT="0" marB="0" anchor="ctr">
                    <a:lnL w="4988" cap="flat" cmpd="sng" algn="ctr">
                      <a:solidFill>
                        <a:srgbClr val="000000"/>
                      </a:solidFill>
                      <a:prstDash val="solid"/>
                      <a:round/>
                      <a:headEnd type="none" w="med" len="med"/>
                      <a:tailEnd type="none" w="med" len="med"/>
                    </a:lnL>
                    <a:lnR w="4988" cap="flat" cmpd="sng" algn="ctr">
                      <a:solidFill>
                        <a:srgbClr val="000000"/>
                      </a:solidFill>
                      <a:prstDash val="solid"/>
                      <a:round/>
                      <a:headEnd type="none" w="med" len="med"/>
                      <a:tailEnd type="none" w="med" len="med"/>
                    </a:lnR>
                    <a:lnT w="4988" cap="flat" cmpd="sng" algn="ctr">
                      <a:solidFill>
                        <a:srgbClr val="000000"/>
                      </a:solidFill>
                      <a:prstDash val="solid"/>
                      <a:round/>
                      <a:headEnd type="none" w="med" len="med"/>
                      <a:tailEnd type="none" w="med" len="med"/>
                    </a:lnT>
                    <a:lnB w="4988" cap="flat" cmpd="sng" algn="ctr">
                      <a:solidFill>
                        <a:srgbClr val="000000"/>
                      </a:solidFill>
                      <a:prstDash val="solid"/>
                      <a:round/>
                      <a:headEnd type="none" w="med" len="med"/>
                      <a:tailEnd type="none" w="med" len="med"/>
                    </a:lnB>
                    <a:solidFill>
                      <a:srgbClr val="FFFFFF"/>
                    </a:solidFill>
                  </a:tcPr>
                </a:tc>
                <a:tc>
                  <a:txBody>
                    <a:bodyPr/>
                    <a:lstStyle/>
                    <a:p>
                      <a:pPr algn="ctr">
                        <a:lnSpc>
                          <a:spcPts val="1128"/>
                        </a:lnSpc>
                        <a:defRPr/>
                      </a:pPr>
                      <a:r>
                        <a:rPr lang="en-US" sz="1128">
                          <a:solidFill>
                            <a:srgbClr val="000000"/>
                          </a:solidFill>
                          <a:latin typeface="Edu SA Beginner" panose="020B0604020202020204" charset="0"/>
                          <a:ea typeface="Calibri Light" panose="020F0302020204030204" pitchFamily="34" charset="0"/>
                          <a:cs typeface="Calibri Light" panose="020F0302020204030204" pitchFamily="34" charset="0"/>
                          <a:sym typeface="Edu SA Beginner"/>
                        </a:rPr>
                        <a:t>Lent</a:t>
                      </a:r>
                      <a:endParaRPr lang="en-US" sz="1100">
                        <a:latin typeface="Edu SA Beginner" panose="020B0604020202020204" charset="0"/>
                        <a:ea typeface="Calibri Light" panose="020F0302020204030204" pitchFamily="34" charset="0"/>
                        <a:cs typeface="Calibri Light" panose="020F0302020204030204" pitchFamily="34" charset="0"/>
                      </a:endParaRPr>
                    </a:p>
                  </a:txBody>
                  <a:tcPr marL="0" marR="0" marT="0" marB="0" anchor="ctr">
                    <a:lnL w="4988" cap="flat" cmpd="sng" algn="ctr">
                      <a:solidFill>
                        <a:srgbClr val="000000"/>
                      </a:solidFill>
                      <a:prstDash val="solid"/>
                      <a:round/>
                      <a:headEnd type="none" w="med" len="med"/>
                      <a:tailEnd type="none" w="med" len="med"/>
                    </a:lnL>
                    <a:lnR w="4988" cap="flat" cmpd="sng" algn="ctr">
                      <a:solidFill>
                        <a:srgbClr val="000000"/>
                      </a:solidFill>
                      <a:prstDash val="solid"/>
                      <a:round/>
                      <a:headEnd type="none" w="med" len="med"/>
                      <a:tailEnd type="none" w="med" len="med"/>
                    </a:lnR>
                    <a:lnT w="4988" cap="flat" cmpd="sng" algn="ctr">
                      <a:solidFill>
                        <a:srgbClr val="000000"/>
                      </a:solidFill>
                      <a:prstDash val="solid"/>
                      <a:round/>
                      <a:headEnd type="none" w="med" len="med"/>
                      <a:tailEnd type="none" w="med" len="med"/>
                    </a:lnT>
                    <a:lnB w="4988" cap="flat" cmpd="sng" algn="ctr">
                      <a:solidFill>
                        <a:srgbClr val="000000"/>
                      </a:solidFill>
                      <a:prstDash val="solid"/>
                      <a:round/>
                      <a:headEnd type="none" w="med" len="med"/>
                      <a:tailEnd type="none" w="med" len="med"/>
                    </a:lnB>
                    <a:solidFill>
                      <a:srgbClr val="FFFFFF"/>
                    </a:solidFill>
                  </a:tcPr>
                </a:tc>
                <a:tc>
                  <a:txBody>
                    <a:bodyPr/>
                    <a:lstStyle/>
                    <a:p>
                      <a:pPr algn="ctr">
                        <a:lnSpc>
                          <a:spcPts val="1297"/>
                        </a:lnSpc>
                        <a:defRPr/>
                      </a:pPr>
                      <a:r>
                        <a:rPr lang="en-US" sz="1128">
                          <a:solidFill>
                            <a:srgbClr val="000000"/>
                          </a:solidFill>
                          <a:latin typeface="Edu SA Beginner" panose="020B0604020202020204" charset="0"/>
                          <a:ea typeface="Calibri Light" panose="020F0302020204030204" pitchFamily="34" charset="0"/>
                          <a:cs typeface="Calibri Light" panose="020F0302020204030204" pitchFamily="34" charset="0"/>
                          <a:sym typeface="Edu SA Beginner"/>
                        </a:rPr>
                        <a:t>Eastertide</a:t>
                      </a:r>
                      <a:endParaRPr lang="en-US" sz="1100">
                        <a:latin typeface="Edu SA Beginner" panose="020B0604020202020204" charset="0"/>
                        <a:ea typeface="Calibri Light" panose="020F0302020204030204" pitchFamily="34" charset="0"/>
                        <a:cs typeface="Calibri Light" panose="020F0302020204030204" pitchFamily="34" charset="0"/>
                      </a:endParaRPr>
                    </a:p>
                  </a:txBody>
                  <a:tcPr marL="0" marR="0" marT="0" marB="0" anchor="ctr">
                    <a:lnL w="4988" cap="flat" cmpd="sng" algn="ctr">
                      <a:solidFill>
                        <a:srgbClr val="000000"/>
                      </a:solidFill>
                      <a:prstDash val="solid"/>
                      <a:round/>
                      <a:headEnd type="none" w="med" len="med"/>
                      <a:tailEnd type="none" w="med" len="med"/>
                    </a:lnL>
                    <a:lnR w="4988" cap="flat" cmpd="sng" algn="ctr">
                      <a:solidFill>
                        <a:srgbClr val="000000"/>
                      </a:solidFill>
                      <a:prstDash val="solid"/>
                      <a:round/>
                      <a:headEnd type="none" w="med" len="med"/>
                      <a:tailEnd type="none" w="med" len="med"/>
                    </a:lnR>
                    <a:lnT w="4988" cap="flat" cmpd="sng" algn="ctr">
                      <a:solidFill>
                        <a:srgbClr val="000000"/>
                      </a:solidFill>
                      <a:prstDash val="solid"/>
                      <a:round/>
                      <a:headEnd type="none" w="med" len="med"/>
                      <a:tailEnd type="none" w="med" len="med"/>
                    </a:lnT>
                    <a:lnB w="4988" cap="flat" cmpd="sng" algn="ctr">
                      <a:solidFill>
                        <a:srgbClr val="000000"/>
                      </a:solidFill>
                      <a:prstDash val="solid"/>
                      <a:round/>
                      <a:headEnd type="none" w="med" len="med"/>
                      <a:tailEnd type="none" w="med" len="med"/>
                    </a:lnB>
                    <a:solidFill>
                      <a:srgbClr val="FFFFFF"/>
                    </a:solidFill>
                  </a:tcPr>
                </a:tc>
                <a:tc>
                  <a:txBody>
                    <a:bodyPr/>
                    <a:lstStyle/>
                    <a:p>
                      <a:pPr algn="ctr">
                        <a:lnSpc>
                          <a:spcPts val="1128"/>
                        </a:lnSpc>
                        <a:defRPr/>
                      </a:pPr>
                      <a:r>
                        <a:rPr lang="en-US" sz="1128">
                          <a:solidFill>
                            <a:srgbClr val="000000"/>
                          </a:solidFill>
                          <a:latin typeface="Edu SA Beginner" panose="020B0604020202020204" charset="0"/>
                          <a:ea typeface="Calibri Light" panose="020F0302020204030204" pitchFamily="34" charset="0"/>
                          <a:cs typeface="Calibri Light" panose="020F0302020204030204" pitchFamily="34" charset="0"/>
                          <a:sym typeface="Edu SA Beginner"/>
                        </a:rPr>
                        <a:t>Pentecost / </a:t>
                      </a:r>
                      <a:endParaRPr lang="en-US" sz="1100">
                        <a:latin typeface="Edu SA Beginner" panose="020B0604020202020204" charset="0"/>
                        <a:ea typeface="Calibri Light" panose="020F0302020204030204" pitchFamily="34" charset="0"/>
                        <a:cs typeface="Calibri Light" panose="020F0302020204030204" pitchFamily="34" charset="0"/>
                      </a:endParaRPr>
                    </a:p>
                    <a:p>
                      <a:pPr algn="ctr">
                        <a:lnSpc>
                          <a:spcPts val="1128"/>
                        </a:lnSpc>
                      </a:pPr>
                      <a:r>
                        <a:rPr lang="en-US" sz="1128">
                          <a:solidFill>
                            <a:srgbClr val="000000"/>
                          </a:solidFill>
                          <a:latin typeface="Edu SA Beginner" panose="020B0604020202020204" charset="0"/>
                          <a:ea typeface="Calibri Light" panose="020F0302020204030204" pitchFamily="34" charset="0"/>
                          <a:cs typeface="Calibri Light" panose="020F0302020204030204" pitchFamily="34" charset="0"/>
                          <a:sym typeface="Edu SA Beginner"/>
                        </a:rPr>
                        <a:t>Ordinary Time</a:t>
                      </a:r>
                    </a:p>
                  </a:txBody>
                  <a:tcPr marL="0" marR="0" marT="0" marB="0" anchor="ctr">
                    <a:lnL w="4988" cap="flat" cmpd="sng" algn="ctr">
                      <a:solidFill>
                        <a:srgbClr val="000000"/>
                      </a:solidFill>
                      <a:prstDash val="solid"/>
                      <a:round/>
                      <a:headEnd type="none" w="med" len="med"/>
                      <a:tailEnd type="none" w="med" len="med"/>
                    </a:lnL>
                    <a:lnR w="4988" cap="flat" cmpd="sng" algn="ctr">
                      <a:solidFill>
                        <a:srgbClr val="000000"/>
                      </a:solidFill>
                      <a:prstDash val="solid"/>
                      <a:round/>
                      <a:headEnd type="none" w="med" len="med"/>
                      <a:tailEnd type="none" w="med" len="med"/>
                    </a:lnR>
                    <a:lnT w="4988" cap="flat" cmpd="sng" algn="ctr">
                      <a:solidFill>
                        <a:srgbClr val="000000"/>
                      </a:solidFill>
                      <a:prstDash val="solid"/>
                      <a:round/>
                      <a:headEnd type="none" w="med" len="med"/>
                      <a:tailEnd type="none" w="med" len="med"/>
                    </a:lnT>
                    <a:lnB w="4988"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650032">
                <a:tc>
                  <a:txBody>
                    <a:bodyPr/>
                    <a:lstStyle/>
                    <a:p>
                      <a:pPr algn="ctr">
                        <a:lnSpc>
                          <a:spcPts val="1454"/>
                        </a:lnSpc>
                        <a:defRPr/>
                      </a:pPr>
                      <a:r>
                        <a:rPr lang="en-US" sz="1002">
                          <a:solidFill>
                            <a:srgbClr val="000000"/>
                          </a:solidFill>
                          <a:latin typeface="Edu SA Beginner" panose="020B0604020202020204" charset="0"/>
                          <a:ea typeface="Edu SA Beginner"/>
                          <a:cs typeface="Edu SA Beginner"/>
                          <a:sym typeface="Edu SA Beginner"/>
                        </a:rPr>
                        <a:t>Whole School</a:t>
                      </a:r>
                      <a:endParaRPr lang="en-US" sz="1100">
                        <a:latin typeface="Edu SA Beginner" panose="020B0604020202020204" charset="0"/>
                      </a:endParaRPr>
                    </a:p>
                  </a:txBody>
                  <a:tcPr marL="0" marR="0" marT="0" marB="0" anchor="ctr">
                    <a:lnL w="4988">
                      <a:noFill/>
                    </a:lnL>
                    <a:lnR w="4988" cap="flat" cmpd="sng" algn="ctr">
                      <a:solidFill>
                        <a:srgbClr val="000000"/>
                      </a:solidFill>
                      <a:prstDash val="solid"/>
                      <a:round/>
                      <a:headEnd type="none" w="med" len="med"/>
                      <a:tailEnd type="none" w="med" len="med"/>
                    </a:lnR>
                    <a:lnT w="4988">
                      <a:noFill/>
                    </a:lnT>
                    <a:lnB w="4988">
                      <a:noFill/>
                    </a:lnB>
                  </a:tcPr>
                </a:tc>
                <a:tc>
                  <a:txBody>
                    <a:bodyPr/>
                    <a:lstStyle/>
                    <a:p>
                      <a:pPr algn="ctr">
                        <a:lnSpc>
                          <a:spcPts val="752"/>
                        </a:lnSpc>
                        <a:defRPr/>
                      </a:pPr>
                      <a:r>
                        <a:rPr lang="en-US" sz="1100">
                          <a:latin typeface="Edu SA Beginner" panose="020B0604020202020204" charset="0"/>
                          <a:ea typeface="Calibri Light" panose="020F0302020204030204" pitchFamily="34" charset="0"/>
                          <a:cs typeface="Calibri Light" panose="020F0302020204030204" pitchFamily="34" charset="0"/>
                        </a:rPr>
                        <a:t>Reconciliation service </a:t>
                      </a:r>
                    </a:p>
                    <a:p>
                      <a:pPr algn="ctr">
                        <a:lnSpc>
                          <a:spcPts val="752"/>
                        </a:lnSpc>
                        <a:defRPr/>
                      </a:pPr>
                      <a:endParaRPr lang="en-US" sz="1100">
                        <a:latin typeface="Edu SA Beginner" panose="020B0604020202020204" charset="0"/>
                        <a:ea typeface="Calibri Light" panose="020F0302020204030204" pitchFamily="34" charset="0"/>
                        <a:cs typeface="Calibri Light" panose="020F0302020204030204" pitchFamily="34" charset="0"/>
                      </a:endParaRPr>
                    </a:p>
                    <a:p>
                      <a:pPr algn="ctr">
                        <a:lnSpc>
                          <a:spcPts val="752"/>
                        </a:lnSpc>
                        <a:defRPr/>
                      </a:pPr>
                      <a:r>
                        <a:rPr lang="en-US" sz="1100">
                          <a:latin typeface="Edu SA Beginner" panose="020B0604020202020204" charset="0"/>
                          <a:ea typeface="Calibri Light" panose="020F0302020204030204" pitchFamily="34" charset="0"/>
                          <a:cs typeface="Calibri Light" panose="020F0302020204030204" pitchFamily="34" charset="0"/>
                        </a:rPr>
                        <a:t>Epiphany Celebration </a:t>
                      </a:r>
                    </a:p>
                    <a:p>
                      <a:pPr algn="ctr">
                        <a:lnSpc>
                          <a:spcPts val="864"/>
                        </a:lnSpc>
                      </a:pPr>
                      <a:endParaRPr lang="en-US" sz="1100">
                        <a:latin typeface="Edu SA Beginner" panose="020B0604020202020204" charset="0"/>
                        <a:ea typeface="Calibri Light" panose="020F0302020204030204" pitchFamily="34" charset="0"/>
                        <a:cs typeface="Calibri Light" panose="020F0302020204030204" pitchFamily="34" charset="0"/>
                      </a:endParaRPr>
                    </a:p>
                  </a:txBody>
                  <a:tcPr marL="0" marR="0" marT="0" marB="0" anchor="ctr">
                    <a:lnL w="4988" cap="flat" cmpd="sng" algn="ctr">
                      <a:solidFill>
                        <a:srgbClr val="000000"/>
                      </a:solidFill>
                      <a:prstDash val="solid"/>
                      <a:round/>
                      <a:headEnd type="none" w="med" len="med"/>
                      <a:tailEnd type="none" w="med" len="med"/>
                    </a:lnL>
                    <a:lnR w="4988" cap="flat" cmpd="sng" algn="ctr">
                      <a:solidFill>
                        <a:srgbClr val="000000"/>
                      </a:solidFill>
                      <a:prstDash val="solid"/>
                      <a:round/>
                      <a:headEnd type="none" w="med" len="med"/>
                      <a:tailEnd type="none" w="med" len="med"/>
                    </a:lnR>
                    <a:lnT w="4988" cap="flat" cmpd="sng" algn="ctr">
                      <a:solidFill>
                        <a:srgbClr val="000000"/>
                      </a:solidFill>
                      <a:prstDash val="solid"/>
                      <a:round/>
                      <a:headEnd type="none" w="med" len="med"/>
                      <a:tailEnd type="none" w="med" len="med"/>
                    </a:lnT>
                    <a:lnB w="4988" cap="flat" cmpd="sng" algn="ctr">
                      <a:solidFill>
                        <a:srgbClr val="000000"/>
                      </a:solidFill>
                      <a:prstDash val="solid"/>
                      <a:round/>
                      <a:headEnd type="none" w="med" len="med"/>
                      <a:tailEnd type="none" w="med" len="med"/>
                    </a:lnB>
                    <a:solidFill>
                      <a:srgbClr val="FFFFFF"/>
                    </a:solidFill>
                  </a:tcPr>
                </a:tc>
                <a:tc>
                  <a:txBody>
                    <a:bodyPr/>
                    <a:lstStyle/>
                    <a:p>
                      <a:pPr algn="ctr">
                        <a:lnSpc>
                          <a:spcPts val="864"/>
                        </a:lnSpc>
                      </a:pPr>
                      <a:r>
                        <a:rPr lang="en-US" sz="1100">
                          <a:latin typeface="Edu SA Beginner" panose="020B0604020202020204" charset="0"/>
                          <a:ea typeface="Calibri Light" panose="020F0302020204030204" pitchFamily="34" charset="0"/>
                          <a:cs typeface="Calibri Light" panose="020F0302020204030204" pitchFamily="34" charset="0"/>
                        </a:rPr>
                        <a:t>Harvest festival </a:t>
                      </a:r>
                    </a:p>
                    <a:p>
                      <a:pPr algn="ctr">
                        <a:lnSpc>
                          <a:spcPts val="864"/>
                        </a:lnSpc>
                      </a:pPr>
                      <a:endParaRPr lang="en-US" sz="1100">
                        <a:latin typeface="Edu SA Beginner" panose="020B0604020202020204" charset="0"/>
                        <a:ea typeface="Calibri Light" panose="020F0302020204030204" pitchFamily="34" charset="0"/>
                        <a:cs typeface="Calibri Light" panose="020F0302020204030204" pitchFamily="34" charset="0"/>
                      </a:endParaRPr>
                    </a:p>
                    <a:p>
                      <a:pPr algn="ctr">
                        <a:lnSpc>
                          <a:spcPts val="864"/>
                        </a:lnSpc>
                      </a:pPr>
                      <a:endParaRPr lang="en-US" sz="1100">
                        <a:latin typeface="Edu SA Beginner" panose="020B0604020202020204" charset="0"/>
                        <a:ea typeface="Calibri Light" panose="020F0302020204030204" pitchFamily="34" charset="0"/>
                        <a:cs typeface="Calibri Light" panose="020F0302020204030204" pitchFamily="34" charset="0"/>
                      </a:endParaRPr>
                    </a:p>
                  </a:txBody>
                  <a:tcPr marL="0" marR="0" marT="0" marB="0" anchor="ctr">
                    <a:lnL w="4988" cap="flat" cmpd="sng" algn="ctr">
                      <a:solidFill>
                        <a:srgbClr val="000000"/>
                      </a:solidFill>
                      <a:prstDash val="solid"/>
                      <a:round/>
                      <a:headEnd type="none" w="med" len="med"/>
                      <a:tailEnd type="none" w="med" len="med"/>
                    </a:lnL>
                    <a:lnR w="4988" cap="flat" cmpd="sng" algn="ctr">
                      <a:solidFill>
                        <a:srgbClr val="000000"/>
                      </a:solidFill>
                      <a:prstDash val="solid"/>
                      <a:round/>
                      <a:headEnd type="none" w="med" len="med"/>
                      <a:tailEnd type="none" w="med" len="med"/>
                    </a:lnR>
                    <a:lnT w="4988" cap="flat" cmpd="sng" algn="ctr">
                      <a:solidFill>
                        <a:srgbClr val="000000"/>
                      </a:solidFill>
                      <a:prstDash val="solid"/>
                      <a:round/>
                      <a:headEnd type="none" w="med" len="med"/>
                      <a:tailEnd type="none" w="med" len="med"/>
                    </a:lnT>
                    <a:lnB w="4988" cap="flat" cmpd="sng" algn="ctr">
                      <a:solidFill>
                        <a:srgbClr val="000000"/>
                      </a:solidFill>
                      <a:prstDash val="solid"/>
                      <a:round/>
                      <a:headEnd type="none" w="med" len="med"/>
                      <a:tailEnd type="none" w="med" len="med"/>
                    </a:lnB>
                    <a:solidFill>
                      <a:srgbClr val="FFFFFF"/>
                    </a:solidFill>
                  </a:tcPr>
                </a:tc>
                <a:tc>
                  <a:txBody>
                    <a:bodyPr/>
                    <a:lstStyle/>
                    <a:p>
                      <a:pPr algn="ctr">
                        <a:lnSpc>
                          <a:spcPts val="752"/>
                        </a:lnSpc>
                        <a:defRPr/>
                      </a:pPr>
                      <a:endParaRPr lang="en-US" sz="1100">
                        <a:latin typeface="Edu SA Beginner" panose="020B0604020202020204" charset="0"/>
                        <a:ea typeface="Calibri Light" panose="020F0302020204030204" pitchFamily="34" charset="0"/>
                        <a:cs typeface="Calibri Light" panose="020F0302020204030204" pitchFamily="34" charset="0"/>
                      </a:endParaRPr>
                    </a:p>
                    <a:p>
                      <a:pPr algn="ctr">
                        <a:lnSpc>
                          <a:spcPts val="752"/>
                        </a:lnSpc>
                        <a:defRPr/>
                      </a:pPr>
                      <a:endParaRPr lang="en-US" sz="1100">
                        <a:latin typeface="Edu SA Beginner" panose="020B0604020202020204" charset="0"/>
                        <a:ea typeface="Calibri Light" panose="020F0302020204030204" pitchFamily="34" charset="0"/>
                        <a:cs typeface="Calibri Light" panose="020F0302020204030204" pitchFamily="34" charset="0"/>
                      </a:endParaRPr>
                    </a:p>
                    <a:p>
                      <a:pPr algn="ctr">
                        <a:lnSpc>
                          <a:spcPts val="752"/>
                        </a:lnSpc>
                        <a:defRPr/>
                      </a:pPr>
                      <a:endParaRPr lang="en-US" sz="1100">
                        <a:latin typeface="Edu SA Beginner" panose="020B0604020202020204" charset="0"/>
                        <a:ea typeface="Calibri Light" panose="020F0302020204030204" pitchFamily="34" charset="0"/>
                        <a:cs typeface="Calibri Light" panose="020F0302020204030204" pitchFamily="34" charset="0"/>
                      </a:endParaRPr>
                    </a:p>
                    <a:p>
                      <a:pPr algn="ctr">
                        <a:lnSpc>
                          <a:spcPts val="752"/>
                        </a:lnSpc>
                        <a:defRPr/>
                      </a:pPr>
                      <a:r>
                        <a:rPr lang="en-US" sz="1100">
                          <a:latin typeface="Edu SA Beginner" panose="020B0604020202020204" charset="0"/>
                          <a:ea typeface="Calibri Light" panose="020F0302020204030204" pitchFamily="34" charset="0"/>
                          <a:cs typeface="Calibri Light" panose="020F0302020204030204" pitchFamily="34" charset="0"/>
                        </a:rPr>
                        <a:t>Ash Wednesday service </a:t>
                      </a:r>
                    </a:p>
                    <a:p>
                      <a:pPr algn="ctr">
                        <a:lnSpc>
                          <a:spcPts val="752"/>
                        </a:lnSpc>
                        <a:defRPr/>
                      </a:pPr>
                      <a:endParaRPr lang="en-US" sz="1100">
                        <a:latin typeface="Edu SA Beginner" panose="020B0604020202020204" charset="0"/>
                        <a:ea typeface="Calibri Light" panose="020F0302020204030204" pitchFamily="34" charset="0"/>
                        <a:cs typeface="Calibri Light" panose="020F0302020204030204" pitchFamily="34" charset="0"/>
                      </a:endParaRPr>
                    </a:p>
                    <a:p>
                      <a:pPr algn="ctr">
                        <a:lnSpc>
                          <a:spcPts val="752"/>
                        </a:lnSpc>
                        <a:defRPr/>
                      </a:pPr>
                      <a:r>
                        <a:rPr lang="en-US" sz="1100">
                          <a:latin typeface="Edu SA Beginner" panose="020B0604020202020204" charset="0"/>
                          <a:ea typeface="Calibri Light" panose="020F0302020204030204" pitchFamily="34" charset="0"/>
                          <a:cs typeface="Calibri Light" panose="020F0302020204030204" pitchFamily="34" charset="0"/>
                        </a:rPr>
                        <a:t>Reconciliation service </a:t>
                      </a:r>
                    </a:p>
                    <a:p>
                      <a:pPr algn="ctr">
                        <a:lnSpc>
                          <a:spcPts val="752"/>
                        </a:lnSpc>
                        <a:defRPr/>
                      </a:pPr>
                      <a:endParaRPr lang="en-US" sz="1100">
                        <a:latin typeface="Edu SA Beginner" panose="020B0604020202020204" charset="0"/>
                        <a:ea typeface="Calibri Light" panose="020F0302020204030204" pitchFamily="34" charset="0"/>
                        <a:cs typeface="Calibri Light" panose="020F0302020204030204" pitchFamily="34" charset="0"/>
                      </a:endParaRPr>
                    </a:p>
                    <a:p>
                      <a:pPr algn="ctr">
                        <a:lnSpc>
                          <a:spcPts val="752"/>
                        </a:lnSpc>
                        <a:defRPr/>
                      </a:pPr>
                      <a:endParaRPr lang="en-US" sz="1100">
                        <a:latin typeface="Edu SA Beginner" panose="020B0604020202020204" charset="0"/>
                        <a:ea typeface="Calibri Light" panose="020F0302020204030204" pitchFamily="34" charset="0"/>
                        <a:cs typeface="Calibri Light" panose="020F0302020204030204" pitchFamily="34" charset="0"/>
                      </a:endParaRPr>
                    </a:p>
                    <a:p>
                      <a:pPr algn="ctr">
                        <a:lnSpc>
                          <a:spcPts val="752"/>
                        </a:lnSpc>
                        <a:defRPr/>
                      </a:pPr>
                      <a:r>
                        <a:rPr lang="en-US" sz="1100">
                          <a:latin typeface="Edu SA Beginner" panose="020B0604020202020204" charset="0"/>
                          <a:ea typeface="Calibri Light" panose="020F0302020204030204" pitchFamily="34" charset="0"/>
                          <a:cs typeface="Calibri Light" panose="020F0302020204030204" pitchFamily="34" charset="0"/>
                        </a:rPr>
                        <a:t>St Patrick’s Day </a:t>
                      </a:r>
                    </a:p>
                    <a:p>
                      <a:pPr algn="ctr">
                        <a:lnSpc>
                          <a:spcPts val="864"/>
                        </a:lnSpc>
                      </a:pPr>
                      <a:endParaRPr lang="en-US" sz="1100">
                        <a:latin typeface="Edu SA Beginner" panose="020B0604020202020204" charset="0"/>
                        <a:ea typeface="Calibri Light" panose="020F0302020204030204" pitchFamily="34" charset="0"/>
                        <a:cs typeface="Calibri Light" panose="020F0302020204030204" pitchFamily="34" charset="0"/>
                      </a:endParaRPr>
                    </a:p>
                  </a:txBody>
                  <a:tcPr marL="0" marR="0" marT="0" marB="0" anchor="ctr">
                    <a:lnL w="4988" cap="flat" cmpd="sng" algn="ctr">
                      <a:solidFill>
                        <a:srgbClr val="000000"/>
                      </a:solidFill>
                      <a:prstDash val="solid"/>
                      <a:round/>
                      <a:headEnd type="none" w="med" len="med"/>
                      <a:tailEnd type="none" w="med" len="med"/>
                    </a:lnL>
                    <a:lnR w="4988" cap="flat" cmpd="sng" algn="ctr">
                      <a:solidFill>
                        <a:srgbClr val="000000"/>
                      </a:solidFill>
                      <a:prstDash val="solid"/>
                      <a:round/>
                      <a:headEnd type="none" w="med" len="med"/>
                      <a:tailEnd type="none" w="med" len="med"/>
                    </a:lnR>
                    <a:lnT w="4988" cap="flat" cmpd="sng" algn="ctr">
                      <a:solidFill>
                        <a:srgbClr val="000000"/>
                      </a:solidFill>
                      <a:prstDash val="solid"/>
                      <a:round/>
                      <a:headEnd type="none" w="med" len="med"/>
                      <a:tailEnd type="none" w="med" len="med"/>
                    </a:lnT>
                    <a:lnB w="4988" cap="flat" cmpd="sng" algn="ctr">
                      <a:solidFill>
                        <a:srgbClr val="000000"/>
                      </a:solidFill>
                      <a:prstDash val="solid"/>
                      <a:round/>
                      <a:headEnd type="none" w="med" len="med"/>
                      <a:tailEnd type="none" w="med" len="med"/>
                    </a:lnB>
                    <a:solidFill>
                      <a:srgbClr val="FFFFFF"/>
                    </a:solidFill>
                  </a:tcPr>
                </a:tc>
                <a:tc>
                  <a:txBody>
                    <a:bodyPr/>
                    <a:lstStyle/>
                    <a:p>
                      <a:pPr algn="ctr">
                        <a:lnSpc>
                          <a:spcPts val="752"/>
                        </a:lnSpc>
                        <a:defRPr/>
                      </a:pPr>
                      <a:r>
                        <a:rPr lang="en-US" sz="1100">
                          <a:latin typeface="Edu SA Beginner" panose="020B0604020202020204" charset="0"/>
                          <a:ea typeface="Calibri Light" panose="020F0302020204030204" pitchFamily="34" charset="0"/>
                          <a:cs typeface="Calibri Light" panose="020F0302020204030204" pitchFamily="34" charset="0"/>
                        </a:rPr>
                        <a:t>May – Month of Mary – Mary procession (crowning of Mary) </a:t>
                      </a:r>
                    </a:p>
                    <a:p>
                      <a:pPr algn="ctr">
                        <a:lnSpc>
                          <a:spcPts val="864"/>
                        </a:lnSpc>
                      </a:pPr>
                      <a:endParaRPr lang="en-US" sz="1100">
                        <a:latin typeface="Edu SA Beginner" panose="020B0604020202020204" charset="0"/>
                        <a:ea typeface="Calibri Light" panose="020F0302020204030204" pitchFamily="34" charset="0"/>
                        <a:cs typeface="Calibri Light" panose="020F0302020204030204" pitchFamily="34" charset="0"/>
                      </a:endParaRPr>
                    </a:p>
                  </a:txBody>
                  <a:tcPr marL="0" marR="0" marT="0" marB="0" anchor="ctr">
                    <a:lnL w="4988" cap="flat" cmpd="sng" algn="ctr">
                      <a:solidFill>
                        <a:srgbClr val="000000"/>
                      </a:solidFill>
                      <a:prstDash val="solid"/>
                      <a:round/>
                      <a:headEnd type="none" w="med" len="med"/>
                      <a:tailEnd type="none" w="med" len="med"/>
                    </a:lnL>
                    <a:lnR w="4988" cap="flat" cmpd="sng" algn="ctr">
                      <a:solidFill>
                        <a:srgbClr val="000000"/>
                      </a:solidFill>
                      <a:prstDash val="solid"/>
                      <a:round/>
                      <a:headEnd type="none" w="med" len="med"/>
                      <a:tailEnd type="none" w="med" len="med"/>
                    </a:lnR>
                    <a:lnT w="4988" cap="flat" cmpd="sng" algn="ctr">
                      <a:solidFill>
                        <a:srgbClr val="000000"/>
                      </a:solidFill>
                      <a:prstDash val="solid"/>
                      <a:round/>
                      <a:headEnd type="none" w="med" len="med"/>
                      <a:tailEnd type="none" w="med" len="med"/>
                    </a:lnT>
                    <a:lnB w="4988" cap="flat" cmpd="sng" algn="ctr">
                      <a:solidFill>
                        <a:srgbClr val="000000"/>
                      </a:solidFill>
                      <a:prstDash val="solid"/>
                      <a:round/>
                      <a:headEnd type="none" w="med" len="med"/>
                      <a:tailEnd type="none" w="med" len="med"/>
                    </a:lnB>
                    <a:solidFill>
                      <a:srgbClr val="FFFFFF"/>
                    </a:solidFill>
                  </a:tcPr>
                </a:tc>
                <a:tc>
                  <a:txBody>
                    <a:bodyPr/>
                    <a:lstStyle/>
                    <a:p>
                      <a:pPr algn="ctr">
                        <a:lnSpc>
                          <a:spcPts val="752"/>
                        </a:lnSpc>
                        <a:defRPr/>
                      </a:pPr>
                      <a:r>
                        <a:rPr lang="en-US" sz="1100">
                          <a:latin typeface="Edu SA Beginner" panose="020B0604020202020204" charset="0"/>
                          <a:ea typeface="Calibri Light" panose="020F0302020204030204" pitchFamily="34" charset="0"/>
                          <a:cs typeface="Calibri Light" panose="020F0302020204030204" pitchFamily="34" charset="0"/>
                        </a:rPr>
                        <a:t>Pentecost Celebration</a:t>
                      </a:r>
                    </a:p>
                    <a:p>
                      <a:pPr algn="ctr">
                        <a:lnSpc>
                          <a:spcPts val="752"/>
                        </a:lnSpc>
                        <a:defRPr/>
                      </a:pPr>
                      <a:endParaRPr lang="en-US" sz="1100">
                        <a:latin typeface="Edu SA Beginner" panose="020B0604020202020204" charset="0"/>
                        <a:ea typeface="Calibri Light" panose="020F0302020204030204" pitchFamily="34" charset="0"/>
                        <a:cs typeface="Calibri Light" panose="020F0302020204030204" pitchFamily="34" charset="0"/>
                      </a:endParaRPr>
                    </a:p>
                    <a:p>
                      <a:pPr algn="ctr">
                        <a:lnSpc>
                          <a:spcPts val="752"/>
                        </a:lnSpc>
                        <a:defRPr/>
                      </a:pPr>
                      <a:r>
                        <a:rPr lang="en-US" sz="1100">
                          <a:latin typeface="Edu SA Beginner" panose="020B0604020202020204" charset="0"/>
                          <a:ea typeface="Calibri Light" panose="020F0302020204030204" pitchFamily="34" charset="0"/>
                          <a:cs typeface="Calibri Light" panose="020F0302020204030204" pitchFamily="34" charset="0"/>
                        </a:rPr>
                        <a:t>Harvest Assembly</a:t>
                      </a:r>
                    </a:p>
                    <a:p>
                      <a:pPr algn="ctr">
                        <a:lnSpc>
                          <a:spcPts val="752"/>
                        </a:lnSpc>
                        <a:defRPr/>
                      </a:pPr>
                      <a:endParaRPr lang="en-US" sz="1100">
                        <a:latin typeface="Edu SA Beginner" panose="020B0604020202020204" charset="0"/>
                        <a:ea typeface="Calibri Light" panose="020F0302020204030204" pitchFamily="34" charset="0"/>
                        <a:cs typeface="Calibri Light" panose="020F0302020204030204" pitchFamily="34" charset="0"/>
                      </a:endParaRPr>
                    </a:p>
                    <a:p>
                      <a:pPr algn="ctr">
                        <a:lnSpc>
                          <a:spcPts val="752"/>
                        </a:lnSpc>
                        <a:defRPr/>
                      </a:pPr>
                      <a:r>
                        <a:rPr lang="en-US" sz="1100">
                          <a:latin typeface="Edu SA Beginner" panose="020B0604020202020204" charset="0"/>
                          <a:ea typeface="Calibri Light" panose="020F0302020204030204" pitchFamily="34" charset="0"/>
                          <a:cs typeface="Calibri Light" panose="020F0302020204030204" pitchFamily="34" charset="0"/>
                        </a:rPr>
                        <a:t>October – Month of Mary – Focus on the Rosary </a:t>
                      </a:r>
                    </a:p>
                    <a:p>
                      <a:pPr algn="ctr">
                        <a:lnSpc>
                          <a:spcPts val="752"/>
                        </a:lnSpc>
                        <a:defRPr/>
                      </a:pPr>
                      <a:endParaRPr lang="en-US" sz="1100">
                        <a:latin typeface="Edu SA Beginner" panose="020B0604020202020204" charset="0"/>
                        <a:ea typeface="Calibri Light" panose="020F0302020204030204" pitchFamily="34" charset="0"/>
                        <a:cs typeface="Calibri Light" panose="020F0302020204030204" pitchFamily="34" charset="0"/>
                      </a:endParaRPr>
                    </a:p>
                    <a:p>
                      <a:pPr algn="ctr">
                        <a:lnSpc>
                          <a:spcPts val="752"/>
                        </a:lnSpc>
                        <a:defRPr/>
                      </a:pPr>
                      <a:r>
                        <a:rPr lang="en-US" sz="1100">
                          <a:latin typeface="Edu SA Beginner" panose="020B0604020202020204" charset="0"/>
                          <a:ea typeface="Calibri Light" panose="020F0302020204030204" pitchFamily="34" charset="0"/>
                          <a:cs typeface="Calibri Light" panose="020F0302020204030204" pitchFamily="34" charset="0"/>
                        </a:rPr>
                        <a:t>St Therese of </a:t>
                      </a:r>
                      <a:r>
                        <a:rPr lang="en-US" sz="1100" err="1">
                          <a:latin typeface="Edu SA Beginner" panose="020B0604020202020204" charset="0"/>
                          <a:ea typeface="Calibri Light" panose="020F0302020204030204" pitchFamily="34" charset="0"/>
                          <a:cs typeface="Calibri Light" panose="020F0302020204030204" pitchFamily="34" charset="0"/>
                        </a:rPr>
                        <a:t>Liseux</a:t>
                      </a:r>
                      <a:r>
                        <a:rPr lang="en-US" sz="1100">
                          <a:latin typeface="Edu SA Beginner" panose="020B0604020202020204" charset="0"/>
                          <a:ea typeface="Calibri Light" panose="020F0302020204030204" pitchFamily="34" charset="0"/>
                          <a:cs typeface="Calibri Light" panose="020F0302020204030204" pitchFamily="34" charset="0"/>
                        </a:rPr>
                        <a:t> feast day  </a:t>
                      </a:r>
                    </a:p>
                    <a:p>
                      <a:pPr algn="ctr">
                        <a:lnSpc>
                          <a:spcPts val="752"/>
                        </a:lnSpc>
                        <a:defRPr/>
                      </a:pPr>
                      <a:r>
                        <a:rPr lang="en-US" sz="1100">
                          <a:latin typeface="Edu SA Beginner" panose="020B0604020202020204" charset="0"/>
                          <a:ea typeface="Calibri Light" panose="020F0302020204030204" pitchFamily="34" charset="0"/>
                          <a:cs typeface="Calibri Light" panose="020F0302020204030204" pitchFamily="34" charset="0"/>
                        </a:rPr>
                        <a:t> </a:t>
                      </a:r>
                    </a:p>
                  </a:txBody>
                  <a:tcPr marL="0" marR="0" marT="0" marB="0" anchor="ctr">
                    <a:lnL w="4988" cap="flat" cmpd="sng" algn="ctr">
                      <a:solidFill>
                        <a:srgbClr val="000000"/>
                      </a:solidFill>
                      <a:prstDash val="solid"/>
                      <a:round/>
                      <a:headEnd type="none" w="med" len="med"/>
                      <a:tailEnd type="none" w="med" len="med"/>
                    </a:lnL>
                    <a:lnR w="4988" cap="flat" cmpd="sng" algn="ctr">
                      <a:solidFill>
                        <a:srgbClr val="000000"/>
                      </a:solidFill>
                      <a:prstDash val="solid"/>
                      <a:round/>
                      <a:headEnd type="none" w="med" len="med"/>
                      <a:tailEnd type="none" w="med" len="med"/>
                    </a:lnR>
                    <a:lnT w="4988" cap="flat" cmpd="sng" algn="ctr">
                      <a:solidFill>
                        <a:srgbClr val="000000"/>
                      </a:solidFill>
                      <a:prstDash val="solid"/>
                      <a:round/>
                      <a:headEnd type="none" w="med" len="med"/>
                      <a:tailEnd type="none" w="med" len="med"/>
                    </a:lnT>
                    <a:lnB w="4988"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534349">
                <a:tc>
                  <a:txBody>
                    <a:bodyPr/>
                    <a:lstStyle/>
                    <a:p>
                      <a:pPr algn="ctr">
                        <a:lnSpc>
                          <a:spcPts val="1002"/>
                        </a:lnSpc>
                        <a:defRPr/>
                      </a:pPr>
                      <a:r>
                        <a:rPr lang="en-US" sz="1002">
                          <a:solidFill>
                            <a:srgbClr val="000000"/>
                          </a:solidFill>
                          <a:latin typeface="Edu SA Beginner" panose="020B0604020202020204" charset="0"/>
                          <a:ea typeface="Edu SA Beginner"/>
                          <a:cs typeface="Edu SA Beginner"/>
                          <a:sym typeface="Edu SA Beginner"/>
                        </a:rPr>
                        <a:t>Class / Form</a:t>
                      </a:r>
                      <a:endParaRPr lang="en-US" sz="1100">
                        <a:latin typeface="Edu SA Beginner" panose="020B0604020202020204" charset="0"/>
                      </a:endParaRPr>
                    </a:p>
                  </a:txBody>
                  <a:tcPr marL="0" marR="0" marT="0" marB="0" anchor="ctr">
                    <a:lnL w="4988">
                      <a:noFill/>
                    </a:lnL>
                    <a:lnR w="4988" cap="flat" cmpd="sng" algn="ctr">
                      <a:solidFill>
                        <a:srgbClr val="000000"/>
                      </a:solidFill>
                      <a:prstDash val="solid"/>
                      <a:round/>
                      <a:headEnd type="none" w="med" len="med"/>
                      <a:tailEnd type="none" w="med" len="med"/>
                    </a:lnR>
                    <a:lnT w="4988">
                      <a:noFill/>
                    </a:lnT>
                    <a:lnB w="4988">
                      <a:noFill/>
                    </a:lnB>
                  </a:tcPr>
                </a:tc>
                <a:tc>
                  <a:txBody>
                    <a:bodyPr/>
                    <a:lstStyle/>
                    <a:p>
                      <a:pPr algn="ctr">
                        <a:lnSpc>
                          <a:spcPts val="752"/>
                        </a:lnSpc>
                        <a:defRPr/>
                      </a:pPr>
                      <a:r>
                        <a:rPr lang="en-US" sz="1100">
                          <a:latin typeface="Edu SA Beginner" panose="020B0604020202020204" charset="0"/>
                          <a:ea typeface="Calibri Light" panose="020F0302020204030204" pitchFamily="34" charset="0"/>
                          <a:cs typeface="Calibri Light" panose="020F0302020204030204" pitchFamily="34" charset="0"/>
                        </a:rPr>
                        <a:t>Daily prayer and lighting of the advent wreath </a:t>
                      </a:r>
                    </a:p>
                    <a:p>
                      <a:pPr algn="ctr">
                        <a:lnSpc>
                          <a:spcPts val="864"/>
                        </a:lnSpc>
                      </a:pPr>
                      <a:endParaRPr lang="en-US" sz="1100">
                        <a:latin typeface="Edu SA Beginner" panose="020B0604020202020204" charset="0"/>
                        <a:ea typeface="Calibri Light" panose="020F0302020204030204" pitchFamily="34" charset="0"/>
                        <a:cs typeface="Calibri Light" panose="020F0302020204030204" pitchFamily="34" charset="0"/>
                      </a:endParaRPr>
                    </a:p>
                  </a:txBody>
                  <a:tcPr marL="0" marR="0" marT="0" marB="0" anchor="ctr">
                    <a:lnL w="4988" cap="flat" cmpd="sng" algn="ctr">
                      <a:solidFill>
                        <a:srgbClr val="000000"/>
                      </a:solidFill>
                      <a:prstDash val="solid"/>
                      <a:round/>
                      <a:headEnd type="none" w="med" len="med"/>
                      <a:tailEnd type="none" w="med" len="med"/>
                    </a:lnL>
                    <a:lnR w="4988" cap="flat" cmpd="sng" algn="ctr">
                      <a:solidFill>
                        <a:srgbClr val="000000"/>
                      </a:solidFill>
                      <a:prstDash val="solid"/>
                      <a:round/>
                      <a:headEnd type="none" w="med" len="med"/>
                      <a:tailEnd type="none" w="med" len="med"/>
                    </a:lnR>
                    <a:lnT w="4988" cap="flat" cmpd="sng" algn="ctr">
                      <a:solidFill>
                        <a:srgbClr val="000000"/>
                      </a:solidFill>
                      <a:prstDash val="solid"/>
                      <a:round/>
                      <a:headEnd type="none" w="med" len="med"/>
                      <a:tailEnd type="none" w="med" len="med"/>
                    </a:lnT>
                    <a:lnB w="4988" cap="flat" cmpd="sng" algn="ctr">
                      <a:solidFill>
                        <a:srgbClr val="000000"/>
                      </a:solidFill>
                      <a:prstDash val="solid"/>
                      <a:round/>
                      <a:headEnd type="none" w="med" len="med"/>
                      <a:tailEnd type="none" w="med" len="med"/>
                    </a:lnB>
                    <a:solidFill>
                      <a:srgbClr val="FFFFFF"/>
                    </a:solidFill>
                  </a:tcPr>
                </a:tc>
                <a:tc>
                  <a:txBody>
                    <a:bodyPr/>
                    <a:lstStyle/>
                    <a:p>
                      <a:pPr algn="ctr">
                        <a:lnSpc>
                          <a:spcPts val="752"/>
                        </a:lnSpc>
                        <a:defRPr/>
                      </a:pPr>
                      <a:endParaRPr lang="en-US" sz="1100">
                        <a:latin typeface="Edu SA Beginner" panose="020B0604020202020204" charset="0"/>
                        <a:ea typeface="Calibri Light" panose="020F0302020204030204" pitchFamily="34" charset="0"/>
                        <a:cs typeface="Calibri Light" panose="020F0302020204030204" pitchFamily="34" charset="0"/>
                      </a:endParaRPr>
                    </a:p>
                    <a:p>
                      <a:pPr algn="ctr">
                        <a:lnSpc>
                          <a:spcPts val="864"/>
                        </a:lnSpc>
                      </a:pPr>
                      <a:endParaRPr lang="en-US" sz="1100">
                        <a:latin typeface="Edu SA Beginner" panose="020B0604020202020204" charset="0"/>
                        <a:ea typeface="Calibri Light" panose="020F0302020204030204" pitchFamily="34" charset="0"/>
                        <a:cs typeface="Calibri Light" panose="020F0302020204030204" pitchFamily="34" charset="0"/>
                      </a:endParaRPr>
                    </a:p>
                  </a:txBody>
                  <a:tcPr marL="0" marR="0" marT="0" marB="0" anchor="ctr">
                    <a:lnL w="4988" cap="flat" cmpd="sng" algn="ctr">
                      <a:solidFill>
                        <a:srgbClr val="000000"/>
                      </a:solidFill>
                      <a:prstDash val="solid"/>
                      <a:round/>
                      <a:headEnd type="none" w="med" len="med"/>
                      <a:tailEnd type="none" w="med" len="med"/>
                    </a:lnL>
                    <a:lnR w="4988" cap="flat" cmpd="sng" algn="ctr">
                      <a:solidFill>
                        <a:srgbClr val="000000"/>
                      </a:solidFill>
                      <a:prstDash val="solid"/>
                      <a:round/>
                      <a:headEnd type="none" w="med" len="med"/>
                      <a:tailEnd type="none" w="med" len="med"/>
                    </a:lnR>
                    <a:lnT w="4988" cap="flat" cmpd="sng" algn="ctr">
                      <a:solidFill>
                        <a:srgbClr val="000000"/>
                      </a:solidFill>
                      <a:prstDash val="solid"/>
                      <a:round/>
                      <a:headEnd type="none" w="med" len="med"/>
                      <a:tailEnd type="none" w="med" len="med"/>
                    </a:lnT>
                    <a:lnB w="4988" cap="flat" cmpd="sng" algn="ctr">
                      <a:solidFill>
                        <a:srgbClr val="000000"/>
                      </a:solidFill>
                      <a:prstDash val="solid"/>
                      <a:round/>
                      <a:headEnd type="none" w="med" len="med"/>
                      <a:tailEnd type="none" w="med" len="med"/>
                    </a:lnB>
                    <a:solidFill>
                      <a:srgbClr val="FFFFFF"/>
                    </a:solidFill>
                  </a:tcPr>
                </a:tc>
                <a:tc>
                  <a:txBody>
                    <a:bodyPr/>
                    <a:lstStyle/>
                    <a:p>
                      <a:pPr algn="ctr">
                        <a:lnSpc>
                          <a:spcPts val="752"/>
                        </a:lnSpc>
                        <a:defRPr/>
                      </a:pPr>
                      <a:endParaRPr lang="en-US" sz="1100">
                        <a:latin typeface="Edu SA Beginner" panose="020B0604020202020204" charset="0"/>
                        <a:ea typeface="Calibri Light" panose="020F0302020204030204" pitchFamily="34" charset="0"/>
                        <a:cs typeface="Calibri Light" panose="020F0302020204030204" pitchFamily="34" charset="0"/>
                      </a:endParaRPr>
                    </a:p>
                    <a:p>
                      <a:pPr algn="ctr">
                        <a:lnSpc>
                          <a:spcPts val="864"/>
                        </a:lnSpc>
                      </a:pPr>
                      <a:endParaRPr lang="en-US" sz="1100">
                        <a:latin typeface="Edu SA Beginner" panose="020B0604020202020204" charset="0"/>
                        <a:ea typeface="Calibri Light" panose="020F0302020204030204" pitchFamily="34" charset="0"/>
                        <a:cs typeface="Calibri Light" panose="020F0302020204030204" pitchFamily="34" charset="0"/>
                      </a:endParaRPr>
                    </a:p>
                  </a:txBody>
                  <a:tcPr marL="0" marR="0" marT="0" marB="0" anchor="ctr">
                    <a:lnL w="4988" cap="flat" cmpd="sng" algn="ctr">
                      <a:solidFill>
                        <a:srgbClr val="000000"/>
                      </a:solidFill>
                      <a:prstDash val="solid"/>
                      <a:round/>
                      <a:headEnd type="none" w="med" len="med"/>
                      <a:tailEnd type="none" w="med" len="med"/>
                    </a:lnL>
                    <a:lnR w="4988" cap="flat" cmpd="sng" algn="ctr">
                      <a:solidFill>
                        <a:srgbClr val="000000"/>
                      </a:solidFill>
                      <a:prstDash val="solid"/>
                      <a:round/>
                      <a:headEnd type="none" w="med" len="med"/>
                      <a:tailEnd type="none" w="med" len="med"/>
                    </a:lnR>
                    <a:lnT w="4988" cap="flat" cmpd="sng" algn="ctr">
                      <a:solidFill>
                        <a:srgbClr val="000000"/>
                      </a:solidFill>
                      <a:prstDash val="solid"/>
                      <a:round/>
                      <a:headEnd type="none" w="med" len="med"/>
                      <a:tailEnd type="none" w="med" len="med"/>
                    </a:lnT>
                    <a:lnB w="4988" cap="flat" cmpd="sng" algn="ctr">
                      <a:solidFill>
                        <a:srgbClr val="000000"/>
                      </a:solidFill>
                      <a:prstDash val="solid"/>
                      <a:round/>
                      <a:headEnd type="none" w="med" len="med"/>
                      <a:tailEnd type="none" w="med" len="med"/>
                    </a:lnB>
                    <a:solidFill>
                      <a:srgbClr val="FFFFFF"/>
                    </a:solidFill>
                  </a:tcPr>
                </a:tc>
                <a:tc>
                  <a:txBody>
                    <a:bodyPr/>
                    <a:lstStyle/>
                    <a:p>
                      <a:pPr algn="ctr">
                        <a:lnSpc>
                          <a:spcPts val="752"/>
                        </a:lnSpc>
                        <a:defRPr/>
                      </a:pPr>
                      <a:endParaRPr lang="en-US" sz="1100">
                        <a:latin typeface="Edu SA Beginner" panose="020B0604020202020204" charset="0"/>
                        <a:ea typeface="Calibri Light" panose="020F0302020204030204" pitchFamily="34" charset="0"/>
                        <a:cs typeface="Calibri Light" panose="020F0302020204030204" pitchFamily="34" charset="0"/>
                      </a:endParaRPr>
                    </a:p>
                    <a:p>
                      <a:pPr algn="ctr">
                        <a:lnSpc>
                          <a:spcPts val="864"/>
                        </a:lnSpc>
                      </a:pPr>
                      <a:endParaRPr lang="en-US" sz="1100">
                        <a:latin typeface="Edu SA Beginner" panose="020B0604020202020204" charset="0"/>
                        <a:ea typeface="Calibri Light" panose="020F0302020204030204" pitchFamily="34" charset="0"/>
                        <a:cs typeface="Calibri Light" panose="020F0302020204030204" pitchFamily="34" charset="0"/>
                      </a:endParaRPr>
                    </a:p>
                  </a:txBody>
                  <a:tcPr marL="0" marR="0" marT="0" marB="0" anchor="ctr">
                    <a:lnL w="4988" cap="flat" cmpd="sng" algn="ctr">
                      <a:solidFill>
                        <a:srgbClr val="000000"/>
                      </a:solidFill>
                      <a:prstDash val="solid"/>
                      <a:round/>
                      <a:headEnd type="none" w="med" len="med"/>
                      <a:tailEnd type="none" w="med" len="med"/>
                    </a:lnL>
                    <a:lnR w="4988" cap="flat" cmpd="sng" algn="ctr">
                      <a:solidFill>
                        <a:srgbClr val="000000"/>
                      </a:solidFill>
                      <a:prstDash val="solid"/>
                      <a:round/>
                      <a:headEnd type="none" w="med" len="med"/>
                      <a:tailEnd type="none" w="med" len="med"/>
                    </a:lnR>
                    <a:lnT w="4988" cap="flat" cmpd="sng" algn="ctr">
                      <a:solidFill>
                        <a:srgbClr val="000000"/>
                      </a:solidFill>
                      <a:prstDash val="solid"/>
                      <a:round/>
                      <a:headEnd type="none" w="med" len="med"/>
                      <a:tailEnd type="none" w="med" len="med"/>
                    </a:lnT>
                    <a:lnB w="4988" cap="flat" cmpd="sng" algn="ctr">
                      <a:solidFill>
                        <a:srgbClr val="000000"/>
                      </a:solidFill>
                      <a:prstDash val="solid"/>
                      <a:round/>
                      <a:headEnd type="none" w="med" len="med"/>
                      <a:tailEnd type="none" w="med" len="med"/>
                    </a:lnB>
                    <a:solidFill>
                      <a:srgbClr val="FFFFFF"/>
                    </a:solidFill>
                  </a:tcPr>
                </a:tc>
                <a:tc>
                  <a:txBody>
                    <a:bodyPr/>
                    <a:lstStyle/>
                    <a:p>
                      <a:pPr algn="ctr">
                        <a:lnSpc>
                          <a:spcPts val="752"/>
                        </a:lnSpc>
                        <a:defRPr/>
                      </a:pPr>
                      <a:r>
                        <a:rPr lang="en-US" sz="1100">
                          <a:latin typeface="Edu SA Beginner" panose="020B0604020202020204" charset="0"/>
                          <a:ea typeface="Calibri Light" panose="020F0302020204030204" pitchFamily="34" charset="0"/>
                          <a:cs typeface="Calibri Light" panose="020F0302020204030204" pitchFamily="34" charset="0"/>
                        </a:rPr>
                        <a:t>During October – daily rosary </a:t>
                      </a:r>
                    </a:p>
                  </a:txBody>
                  <a:tcPr marL="0" marR="0" marT="0" marB="0" anchor="ctr">
                    <a:lnL w="4988" cap="flat" cmpd="sng" algn="ctr">
                      <a:solidFill>
                        <a:srgbClr val="000000"/>
                      </a:solidFill>
                      <a:prstDash val="solid"/>
                      <a:round/>
                      <a:headEnd type="none" w="med" len="med"/>
                      <a:tailEnd type="none" w="med" len="med"/>
                    </a:lnL>
                    <a:lnR w="4988" cap="flat" cmpd="sng" algn="ctr">
                      <a:solidFill>
                        <a:srgbClr val="000000"/>
                      </a:solidFill>
                      <a:prstDash val="solid"/>
                      <a:round/>
                      <a:headEnd type="none" w="med" len="med"/>
                      <a:tailEnd type="none" w="med" len="med"/>
                    </a:lnR>
                    <a:lnT w="4988" cap="flat" cmpd="sng" algn="ctr">
                      <a:solidFill>
                        <a:srgbClr val="000000"/>
                      </a:solidFill>
                      <a:prstDash val="solid"/>
                      <a:round/>
                      <a:headEnd type="none" w="med" len="med"/>
                      <a:tailEnd type="none" w="med" len="med"/>
                    </a:lnT>
                    <a:lnB w="4988"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29226">
                <a:tc>
                  <a:txBody>
                    <a:bodyPr/>
                    <a:lstStyle/>
                    <a:p>
                      <a:pPr algn="ctr">
                        <a:lnSpc>
                          <a:spcPts val="1002"/>
                        </a:lnSpc>
                        <a:defRPr/>
                      </a:pPr>
                      <a:r>
                        <a:rPr lang="en-US" sz="1002">
                          <a:solidFill>
                            <a:srgbClr val="000000"/>
                          </a:solidFill>
                          <a:latin typeface="Edu SA Beginner" panose="020B0604020202020204" charset="0"/>
                          <a:ea typeface="Edu SA Beginner"/>
                          <a:cs typeface="Edu SA Beginner"/>
                          <a:sym typeface="Edu SA Beginner"/>
                        </a:rPr>
                        <a:t>Small groups</a:t>
                      </a:r>
                      <a:endParaRPr lang="en-US" sz="1100">
                        <a:latin typeface="Edu SA Beginner" panose="020B0604020202020204" charset="0"/>
                      </a:endParaRPr>
                    </a:p>
                  </a:txBody>
                  <a:tcPr marL="0" marR="0" marT="0" marB="0" anchor="ctr">
                    <a:lnL w="4988">
                      <a:noFill/>
                    </a:lnL>
                    <a:lnR w="4988" cap="flat" cmpd="sng" algn="ctr">
                      <a:solidFill>
                        <a:srgbClr val="000000"/>
                      </a:solidFill>
                      <a:prstDash val="solid"/>
                      <a:round/>
                      <a:headEnd type="none" w="med" len="med"/>
                      <a:tailEnd type="none" w="med" len="med"/>
                    </a:lnR>
                    <a:lnT w="4988">
                      <a:noFill/>
                    </a:lnT>
                    <a:lnB w="4988">
                      <a:noFill/>
                    </a:lnB>
                  </a:tcPr>
                </a:tc>
                <a:tc>
                  <a:txBody>
                    <a:bodyPr/>
                    <a:lstStyle/>
                    <a:p>
                      <a:pPr algn="ctr">
                        <a:lnSpc>
                          <a:spcPts val="752"/>
                        </a:lnSpc>
                        <a:defRPr/>
                      </a:pPr>
                      <a:endParaRPr lang="en-US" sz="1100">
                        <a:latin typeface="Edu SA Beginner" panose="020B0604020202020204" charset="0"/>
                        <a:ea typeface="Calibri Light" panose="020F0302020204030204" pitchFamily="34" charset="0"/>
                        <a:cs typeface="Calibri Light" panose="020F0302020204030204" pitchFamily="34" charset="0"/>
                      </a:endParaRPr>
                    </a:p>
                    <a:p>
                      <a:pPr algn="ctr">
                        <a:lnSpc>
                          <a:spcPts val="864"/>
                        </a:lnSpc>
                      </a:pPr>
                      <a:r>
                        <a:rPr lang="en-US" sz="1100">
                          <a:latin typeface="Edu SA Beginner" panose="020B0604020202020204" charset="0"/>
                          <a:ea typeface="Calibri Light" panose="020F0302020204030204" pitchFamily="34" charset="0"/>
                          <a:cs typeface="Calibri Light" panose="020F0302020204030204" pitchFamily="34" charset="0"/>
                        </a:rPr>
                        <a:t>Prayer retreat- During advent </a:t>
                      </a:r>
                    </a:p>
                  </a:txBody>
                  <a:tcPr marL="0" marR="0" marT="0" marB="0" anchor="ctr">
                    <a:lnL w="4988" cap="flat" cmpd="sng" algn="ctr">
                      <a:solidFill>
                        <a:srgbClr val="000000"/>
                      </a:solidFill>
                      <a:prstDash val="solid"/>
                      <a:round/>
                      <a:headEnd type="none" w="med" len="med"/>
                      <a:tailEnd type="none" w="med" len="med"/>
                    </a:lnL>
                    <a:lnR w="4988" cap="flat" cmpd="sng" algn="ctr">
                      <a:solidFill>
                        <a:srgbClr val="000000"/>
                      </a:solidFill>
                      <a:prstDash val="solid"/>
                      <a:round/>
                      <a:headEnd type="none" w="med" len="med"/>
                      <a:tailEnd type="none" w="med" len="med"/>
                    </a:lnR>
                    <a:lnT w="4988" cap="flat" cmpd="sng" algn="ctr">
                      <a:solidFill>
                        <a:srgbClr val="000000"/>
                      </a:solidFill>
                      <a:prstDash val="solid"/>
                      <a:round/>
                      <a:headEnd type="none" w="med" len="med"/>
                      <a:tailEnd type="none" w="med" len="med"/>
                    </a:lnT>
                    <a:lnB w="4988" cap="flat" cmpd="sng" algn="ctr">
                      <a:solidFill>
                        <a:srgbClr val="000000"/>
                      </a:solidFill>
                      <a:prstDash val="solid"/>
                      <a:round/>
                      <a:headEnd type="none" w="med" len="med"/>
                      <a:tailEnd type="none" w="med" len="med"/>
                    </a:lnB>
                    <a:solidFill>
                      <a:srgbClr val="FFFFFF"/>
                    </a:solidFill>
                  </a:tcPr>
                </a:tc>
                <a:tc>
                  <a:txBody>
                    <a:bodyPr/>
                    <a:lstStyle/>
                    <a:p>
                      <a:pPr algn="ctr">
                        <a:lnSpc>
                          <a:spcPts val="864"/>
                        </a:lnSpc>
                      </a:pPr>
                      <a:r>
                        <a:rPr lang="en-US" sz="1100">
                          <a:latin typeface="Edu SA Beginner" panose="020B0604020202020204" charset="0"/>
                          <a:ea typeface="Calibri Light" panose="020F0302020204030204" pitchFamily="34" charset="0"/>
                          <a:cs typeface="Calibri Light" panose="020F0302020204030204" pitchFamily="34" charset="0"/>
                        </a:rPr>
                        <a:t>Remembrance prayer retreat </a:t>
                      </a:r>
                    </a:p>
                  </a:txBody>
                  <a:tcPr marL="0" marR="0" marT="0" marB="0" anchor="ctr">
                    <a:lnL w="4988" cap="flat" cmpd="sng" algn="ctr">
                      <a:solidFill>
                        <a:srgbClr val="000000"/>
                      </a:solidFill>
                      <a:prstDash val="solid"/>
                      <a:round/>
                      <a:headEnd type="none" w="med" len="med"/>
                      <a:tailEnd type="none" w="med" len="med"/>
                    </a:lnL>
                    <a:lnR w="4988" cap="flat" cmpd="sng" algn="ctr">
                      <a:solidFill>
                        <a:srgbClr val="000000"/>
                      </a:solidFill>
                      <a:prstDash val="solid"/>
                      <a:round/>
                      <a:headEnd type="none" w="med" len="med"/>
                      <a:tailEnd type="none" w="med" len="med"/>
                    </a:lnR>
                    <a:lnT w="4988" cap="flat" cmpd="sng" algn="ctr">
                      <a:solidFill>
                        <a:srgbClr val="000000"/>
                      </a:solidFill>
                      <a:prstDash val="solid"/>
                      <a:round/>
                      <a:headEnd type="none" w="med" len="med"/>
                      <a:tailEnd type="none" w="med" len="med"/>
                    </a:lnT>
                    <a:lnB w="4988" cap="flat" cmpd="sng" algn="ctr">
                      <a:solidFill>
                        <a:srgbClr val="000000"/>
                      </a:solidFill>
                      <a:prstDash val="solid"/>
                      <a:round/>
                      <a:headEnd type="none" w="med" len="med"/>
                      <a:tailEnd type="none" w="med" len="med"/>
                    </a:lnB>
                    <a:solidFill>
                      <a:srgbClr val="FFFFFF"/>
                    </a:solidFill>
                  </a:tcPr>
                </a:tc>
                <a:tc>
                  <a:txBody>
                    <a:bodyPr/>
                    <a:lstStyle/>
                    <a:p>
                      <a:pPr algn="ctr">
                        <a:lnSpc>
                          <a:spcPts val="752"/>
                        </a:lnSpc>
                        <a:defRPr/>
                      </a:pPr>
                      <a:r>
                        <a:rPr lang="en-US" sz="1100">
                          <a:latin typeface="Edu SA Beginner" panose="020B0604020202020204" charset="0"/>
                          <a:ea typeface="Calibri Light" panose="020F0302020204030204" pitchFamily="34" charset="0"/>
                          <a:cs typeface="Calibri Light" panose="020F0302020204030204" pitchFamily="34" charset="0"/>
                        </a:rPr>
                        <a:t>Lent Prayer retreat </a:t>
                      </a:r>
                    </a:p>
                    <a:p>
                      <a:pPr algn="ctr">
                        <a:lnSpc>
                          <a:spcPts val="864"/>
                        </a:lnSpc>
                      </a:pPr>
                      <a:endParaRPr lang="en-US" sz="1100">
                        <a:latin typeface="Edu SA Beginner" panose="020B0604020202020204" charset="0"/>
                        <a:ea typeface="Calibri Light" panose="020F0302020204030204" pitchFamily="34" charset="0"/>
                        <a:cs typeface="Calibri Light" panose="020F0302020204030204" pitchFamily="34" charset="0"/>
                      </a:endParaRPr>
                    </a:p>
                  </a:txBody>
                  <a:tcPr marL="0" marR="0" marT="0" marB="0" anchor="ctr">
                    <a:lnL w="4988" cap="flat" cmpd="sng" algn="ctr">
                      <a:solidFill>
                        <a:srgbClr val="000000"/>
                      </a:solidFill>
                      <a:prstDash val="solid"/>
                      <a:round/>
                      <a:headEnd type="none" w="med" len="med"/>
                      <a:tailEnd type="none" w="med" len="med"/>
                    </a:lnL>
                    <a:lnR w="4988" cap="flat" cmpd="sng" algn="ctr">
                      <a:solidFill>
                        <a:srgbClr val="000000"/>
                      </a:solidFill>
                      <a:prstDash val="solid"/>
                      <a:round/>
                      <a:headEnd type="none" w="med" len="med"/>
                      <a:tailEnd type="none" w="med" len="med"/>
                    </a:lnR>
                    <a:lnT w="4988" cap="flat" cmpd="sng" algn="ctr">
                      <a:solidFill>
                        <a:srgbClr val="000000"/>
                      </a:solidFill>
                      <a:prstDash val="solid"/>
                      <a:round/>
                      <a:headEnd type="none" w="med" len="med"/>
                      <a:tailEnd type="none" w="med" len="med"/>
                    </a:lnT>
                    <a:lnB w="4988" cap="flat" cmpd="sng" algn="ctr">
                      <a:solidFill>
                        <a:srgbClr val="000000"/>
                      </a:solidFill>
                      <a:prstDash val="solid"/>
                      <a:round/>
                      <a:headEnd type="none" w="med" len="med"/>
                      <a:tailEnd type="none" w="med" len="med"/>
                    </a:lnB>
                    <a:solidFill>
                      <a:srgbClr val="FFFFFF"/>
                    </a:solidFill>
                  </a:tcPr>
                </a:tc>
                <a:tc>
                  <a:txBody>
                    <a:bodyPr/>
                    <a:lstStyle/>
                    <a:p>
                      <a:pPr algn="ctr">
                        <a:lnSpc>
                          <a:spcPts val="752"/>
                        </a:lnSpc>
                        <a:defRPr/>
                      </a:pPr>
                      <a:r>
                        <a:rPr lang="en-US" sz="1100">
                          <a:latin typeface="Edu SA Beginner" panose="020B0604020202020204" charset="0"/>
                          <a:ea typeface="Calibri Light" panose="020F0302020204030204" pitchFamily="34" charset="0"/>
                          <a:cs typeface="Calibri Light" panose="020F0302020204030204" pitchFamily="34" charset="0"/>
                        </a:rPr>
                        <a:t>Eastertide prayer retreat </a:t>
                      </a:r>
                    </a:p>
                    <a:p>
                      <a:pPr algn="ctr">
                        <a:lnSpc>
                          <a:spcPts val="864"/>
                        </a:lnSpc>
                      </a:pPr>
                      <a:endParaRPr lang="en-US" sz="1100">
                        <a:latin typeface="Edu SA Beginner" panose="020B0604020202020204" charset="0"/>
                        <a:ea typeface="Calibri Light" panose="020F0302020204030204" pitchFamily="34" charset="0"/>
                        <a:cs typeface="Calibri Light" panose="020F0302020204030204" pitchFamily="34" charset="0"/>
                      </a:endParaRPr>
                    </a:p>
                  </a:txBody>
                  <a:tcPr marL="0" marR="0" marT="0" marB="0" anchor="ctr">
                    <a:lnL w="4988" cap="flat" cmpd="sng" algn="ctr">
                      <a:solidFill>
                        <a:srgbClr val="000000"/>
                      </a:solidFill>
                      <a:prstDash val="solid"/>
                      <a:round/>
                      <a:headEnd type="none" w="med" len="med"/>
                      <a:tailEnd type="none" w="med" len="med"/>
                    </a:lnL>
                    <a:lnR w="4988" cap="flat" cmpd="sng" algn="ctr">
                      <a:solidFill>
                        <a:srgbClr val="000000"/>
                      </a:solidFill>
                      <a:prstDash val="solid"/>
                      <a:round/>
                      <a:headEnd type="none" w="med" len="med"/>
                      <a:tailEnd type="none" w="med" len="med"/>
                    </a:lnR>
                    <a:lnT w="4988" cap="flat" cmpd="sng" algn="ctr">
                      <a:solidFill>
                        <a:srgbClr val="000000"/>
                      </a:solidFill>
                      <a:prstDash val="solid"/>
                      <a:round/>
                      <a:headEnd type="none" w="med" len="med"/>
                      <a:tailEnd type="none" w="med" len="med"/>
                    </a:lnT>
                    <a:lnB w="4988"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ts val="752"/>
                        </a:lnSpc>
                        <a:spcBef>
                          <a:spcPts val="0"/>
                        </a:spcBef>
                        <a:spcAft>
                          <a:spcPts val="0"/>
                        </a:spcAft>
                        <a:buClrTx/>
                        <a:buSzTx/>
                        <a:buFontTx/>
                        <a:buNone/>
                        <a:tabLst/>
                        <a:defRPr/>
                      </a:pPr>
                      <a:r>
                        <a:rPr lang="en-US" sz="1100">
                          <a:latin typeface="Edu SA Beginner" panose="020B0604020202020204" charset="0"/>
                          <a:ea typeface="Calibri Light" panose="020F0302020204030204" pitchFamily="34" charset="0"/>
                          <a:cs typeface="Calibri Light" panose="020F0302020204030204" pitchFamily="34" charset="0"/>
                        </a:rPr>
                        <a:t>Remembrance prayer retreat </a:t>
                      </a:r>
                    </a:p>
                    <a:p>
                      <a:pPr algn="ctr">
                        <a:lnSpc>
                          <a:spcPts val="752"/>
                        </a:lnSpc>
                        <a:defRPr/>
                      </a:pPr>
                      <a:endParaRPr lang="en-US" sz="1100">
                        <a:latin typeface="Edu SA Beginner" panose="020B0604020202020204" charset="0"/>
                        <a:ea typeface="Calibri Light" panose="020F0302020204030204" pitchFamily="34" charset="0"/>
                        <a:cs typeface="Calibri Light" panose="020F0302020204030204" pitchFamily="34" charset="0"/>
                      </a:endParaRPr>
                    </a:p>
                  </a:txBody>
                  <a:tcPr marL="0" marR="0" marT="0" marB="0" anchor="ctr">
                    <a:lnL w="4988" cap="flat" cmpd="sng" algn="ctr">
                      <a:solidFill>
                        <a:srgbClr val="000000"/>
                      </a:solidFill>
                      <a:prstDash val="solid"/>
                      <a:round/>
                      <a:headEnd type="none" w="med" len="med"/>
                      <a:tailEnd type="none" w="med" len="med"/>
                    </a:lnL>
                    <a:lnR w="4988" cap="flat" cmpd="sng" algn="ctr">
                      <a:solidFill>
                        <a:srgbClr val="000000"/>
                      </a:solidFill>
                      <a:prstDash val="solid"/>
                      <a:round/>
                      <a:headEnd type="none" w="med" len="med"/>
                      <a:tailEnd type="none" w="med" len="med"/>
                    </a:lnR>
                    <a:lnT w="4988" cap="flat" cmpd="sng" algn="ctr">
                      <a:solidFill>
                        <a:srgbClr val="000000"/>
                      </a:solidFill>
                      <a:prstDash val="solid"/>
                      <a:round/>
                      <a:headEnd type="none" w="med" len="med"/>
                      <a:tailEnd type="none" w="med" len="med"/>
                    </a:lnT>
                    <a:lnB w="4988"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29226">
                <a:tc>
                  <a:txBody>
                    <a:bodyPr/>
                    <a:lstStyle/>
                    <a:p>
                      <a:pPr algn="ctr">
                        <a:lnSpc>
                          <a:spcPts val="1002"/>
                        </a:lnSpc>
                        <a:defRPr/>
                      </a:pPr>
                      <a:r>
                        <a:rPr lang="en-US" sz="1002">
                          <a:solidFill>
                            <a:srgbClr val="000000"/>
                          </a:solidFill>
                          <a:latin typeface="Edu SA Beginner" panose="020B0604020202020204" charset="0"/>
                          <a:ea typeface="Edu SA Beginner"/>
                          <a:cs typeface="Edu SA Beginner"/>
                          <a:sym typeface="Edu SA Beginner"/>
                        </a:rPr>
                        <a:t>Individuals</a:t>
                      </a:r>
                      <a:endParaRPr lang="en-US" sz="1100">
                        <a:latin typeface="Edu SA Beginner" panose="020B0604020202020204" charset="0"/>
                      </a:endParaRPr>
                    </a:p>
                    <a:p>
                      <a:pPr algn="ctr">
                        <a:lnSpc>
                          <a:spcPts val="1153"/>
                        </a:lnSpc>
                      </a:pPr>
                      <a:endParaRPr lang="en-US" sz="1100">
                        <a:latin typeface="Edu SA Beginner" panose="020B0604020202020204" charset="0"/>
                      </a:endParaRPr>
                    </a:p>
                  </a:txBody>
                  <a:tcPr marL="0" marR="0" marT="0" marB="0" anchor="ctr">
                    <a:lnL w="4988">
                      <a:noFill/>
                    </a:lnL>
                    <a:lnR w="4988" cap="flat" cmpd="sng" algn="ctr">
                      <a:solidFill>
                        <a:srgbClr val="000000"/>
                      </a:solidFill>
                      <a:prstDash val="solid"/>
                      <a:round/>
                      <a:headEnd type="none" w="med" len="med"/>
                      <a:tailEnd type="none" w="med" len="med"/>
                    </a:lnR>
                    <a:lnT w="4988">
                      <a:noFill/>
                    </a:lnT>
                    <a:lnB w="4988">
                      <a:noFill/>
                    </a:lnB>
                  </a:tcPr>
                </a:tc>
                <a:tc>
                  <a:txBody>
                    <a:bodyPr/>
                    <a:lstStyle/>
                    <a:p>
                      <a:pPr algn="ctr">
                        <a:lnSpc>
                          <a:spcPts val="752"/>
                        </a:lnSpc>
                        <a:defRPr/>
                      </a:pPr>
                      <a:endParaRPr lang="en-US" sz="1100">
                        <a:latin typeface="Edu SA Beginner" panose="020B0604020202020204" charset="0"/>
                        <a:ea typeface="Calibri Light" panose="020F0302020204030204" pitchFamily="34" charset="0"/>
                        <a:cs typeface="Calibri Light" panose="020F0302020204030204" pitchFamily="34" charset="0"/>
                      </a:endParaRPr>
                    </a:p>
                    <a:p>
                      <a:pPr algn="ctr">
                        <a:lnSpc>
                          <a:spcPts val="864"/>
                        </a:lnSpc>
                      </a:pPr>
                      <a:r>
                        <a:rPr lang="en-US" sz="1100">
                          <a:latin typeface="Edu SA Beginner" panose="020B0604020202020204" charset="0"/>
                          <a:ea typeface="Calibri Light" panose="020F0302020204030204" pitchFamily="34" charset="0"/>
                          <a:cs typeface="Calibri Light" panose="020F0302020204030204" pitchFamily="34" charset="0"/>
                        </a:rPr>
                        <a:t>Sacred space prayer opportunity </a:t>
                      </a:r>
                    </a:p>
                  </a:txBody>
                  <a:tcPr marL="0" marR="0" marT="0" marB="0" anchor="ctr">
                    <a:lnL w="4988" cap="flat" cmpd="sng" algn="ctr">
                      <a:solidFill>
                        <a:srgbClr val="000000"/>
                      </a:solidFill>
                      <a:prstDash val="solid"/>
                      <a:round/>
                      <a:headEnd type="none" w="med" len="med"/>
                      <a:tailEnd type="none" w="med" len="med"/>
                    </a:lnL>
                    <a:lnR w="4988" cap="flat" cmpd="sng" algn="ctr">
                      <a:solidFill>
                        <a:srgbClr val="000000"/>
                      </a:solidFill>
                      <a:prstDash val="solid"/>
                      <a:round/>
                      <a:headEnd type="none" w="med" len="med"/>
                      <a:tailEnd type="none" w="med" len="med"/>
                    </a:lnR>
                    <a:lnT w="4988" cap="flat" cmpd="sng" algn="ctr">
                      <a:solidFill>
                        <a:srgbClr val="000000"/>
                      </a:solidFill>
                      <a:prstDash val="solid"/>
                      <a:round/>
                      <a:headEnd type="none" w="med" len="med"/>
                      <a:tailEnd type="none" w="med" len="med"/>
                    </a:lnT>
                    <a:lnB w="4988" cap="flat" cmpd="sng" algn="ctr">
                      <a:solidFill>
                        <a:srgbClr val="000000"/>
                      </a:solidFill>
                      <a:prstDash val="solid"/>
                      <a:round/>
                      <a:headEnd type="none" w="med" len="med"/>
                      <a:tailEnd type="none" w="med" len="med"/>
                    </a:lnB>
                    <a:solidFill>
                      <a:srgbClr val="FFFFFF"/>
                    </a:solidFill>
                  </a:tcPr>
                </a:tc>
                <a:tc>
                  <a:txBody>
                    <a:bodyPr/>
                    <a:lstStyle/>
                    <a:p>
                      <a:pPr algn="ctr">
                        <a:lnSpc>
                          <a:spcPts val="752"/>
                        </a:lnSpc>
                        <a:defRPr/>
                      </a:pPr>
                      <a:r>
                        <a:rPr lang="en-US" sz="1100">
                          <a:latin typeface="Edu SA Beginner" panose="020B0604020202020204" charset="0"/>
                          <a:ea typeface="Calibri Light" panose="020F0302020204030204" pitchFamily="34" charset="0"/>
                          <a:cs typeface="Calibri Light" panose="020F0302020204030204" pitchFamily="34" charset="0"/>
                        </a:rPr>
                        <a:t>Prayer stations – outside focus </a:t>
                      </a:r>
                    </a:p>
                    <a:p>
                      <a:pPr algn="ctr">
                        <a:lnSpc>
                          <a:spcPts val="864"/>
                        </a:lnSpc>
                      </a:pPr>
                      <a:endParaRPr lang="en-US" sz="1100">
                        <a:latin typeface="Edu SA Beginner" panose="020B0604020202020204" charset="0"/>
                        <a:ea typeface="Calibri Light" panose="020F0302020204030204" pitchFamily="34" charset="0"/>
                        <a:cs typeface="Calibri Light" panose="020F0302020204030204" pitchFamily="34" charset="0"/>
                      </a:endParaRPr>
                    </a:p>
                  </a:txBody>
                  <a:tcPr marL="0" marR="0" marT="0" marB="0" anchor="ctr">
                    <a:lnL w="4988" cap="flat" cmpd="sng" algn="ctr">
                      <a:solidFill>
                        <a:srgbClr val="000000"/>
                      </a:solidFill>
                      <a:prstDash val="solid"/>
                      <a:round/>
                      <a:headEnd type="none" w="med" len="med"/>
                      <a:tailEnd type="none" w="med" len="med"/>
                    </a:lnL>
                    <a:lnR w="4988" cap="flat" cmpd="sng" algn="ctr">
                      <a:solidFill>
                        <a:srgbClr val="000000"/>
                      </a:solidFill>
                      <a:prstDash val="solid"/>
                      <a:round/>
                      <a:headEnd type="none" w="med" len="med"/>
                      <a:tailEnd type="none" w="med" len="med"/>
                    </a:lnR>
                    <a:lnT w="4988" cap="flat" cmpd="sng" algn="ctr">
                      <a:solidFill>
                        <a:srgbClr val="000000"/>
                      </a:solidFill>
                      <a:prstDash val="solid"/>
                      <a:round/>
                      <a:headEnd type="none" w="med" len="med"/>
                      <a:tailEnd type="none" w="med" len="med"/>
                    </a:lnT>
                    <a:lnB w="4988" cap="flat" cmpd="sng" algn="ctr">
                      <a:solidFill>
                        <a:srgbClr val="000000"/>
                      </a:solidFill>
                      <a:prstDash val="solid"/>
                      <a:round/>
                      <a:headEnd type="none" w="med" len="med"/>
                      <a:tailEnd type="none" w="med" len="med"/>
                    </a:lnB>
                    <a:solidFill>
                      <a:srgbClr val="FFFFFF"/>
                    </a:solidFill>
                  </a:tcPr>
                </a:tc>
                <a:tc>
                  <a:txBody>
                    <a:bodyPr/>
                    <a:lstStyle/>
                    <a:p>
                      <a:pPr algn="ctr">
                        <a:lnSpc>
                          <a:spcPts val="752"/>
                        </a:lnSpc>
                        <a:defRPr/>
                      </a:pPr>
                      <a:r>
                        <a:rPr lang="en-US" sz="1100">
                          <a:latin typeface="Edu SA Beginner" panose="020B0604020202020204" charset="0"/>
                          <a:ea typeface="Calibri Light" panose="020F0302020204030204" pitchFamily="34" charset="0"/>
                          <a:cs typeface="Calibri Light" panose="020F0302020204030204" pitchFamily="34" charset="0"/>
                        </a:rPr>
                        <a:t>Sacred space prayer opportunity </a:t>
                      </a:r>
                    </a:p>
                    <a:p>
                      <a:pPr algn="ctr">
                        <a:lnSpc>
                          <a:spcPts val="864"/>
                        </a:lnSpc>
                      </a:pPr>
                      <a:endParaRPr lang="en-US" sz="1100">
                        <a:latin typeface="Edu SA Beginner" panose="020B0604020202020204" charset="0"/>
                        <a:ea typeface="Calibri Light" panose="020F0302020204030204" pitchFamily="34" charset="0"/>
                        <a:cs typeface="Calibri Light" panose="020F0302020204030204" pitchFamily="34" charset="0"/>
                      </a:endParaRPr>
                    </a:p>
                  </a:txBody>
                  <a:tcPr marL="0" marR="0" marT="0" marB="0" anchor="ctr">
                    <a:lnL w="4988" cap="flat" cmpd="sng" algn="ctr">
                      <a:solidFill>
                        <a:srgbClr val="000000"/>
                      </a:solidFill>
                      <a:prstDash val="solid"/>
                      <a:round/>
                      <a:headEnd type="none" w="med" len="med"/>
                      <a:tailEnd type="none" w="med" len="med"/>
                    </a:lnL>
                    <a:lnR w="4988" cap="flat" cmpd="sng" algn="ctr">
                      <a:solidFill>
                        <a:srgbClr val="000000"/>
                      </a:solidFill>
                      <a:prstDash val="solid"/>
                      <a:round/>
                      <a:headEnd type="none" w="med" len="med"/>
                      <a:tailEnd type="none" w="med" len="med"/>
                    </a:lnR>
                    <a:lnT w="4988" cap="flat" cmpd="sng" algn="ctr">
                      <a:solidFill>
                        <a:srgbClr val="000000"/>
                      </a:solidFill>
                      <a:prstDash val="solid"/>
                      <a:round/>
                      <a:headEnd type="none" w="med" len="med"/>
                      <a:tailEnd type="none" w="med" len="med"/>
                    </a:lnT>
                    <a:lnB w="4988" cap="flat" cmpd="sng" algn="ctr">
                      <a:solidFill>
                        <a:srgbClr val="000000"/>
                      </a:solidFill>
                      <a:prstDash val="solid"/>
                      <a:round/>
                      <a:headEnd type="none" w="med" len="med"/>
                      <a:tailEnd type="none" w="med" len="med"/>
                    </a:lnB>
                    <a:solidFill>
                      <a:srgbClr val="FFFFFF"/>
                    </a:solidFill>
                  </a:tcPr>
                </a:tc>
                <a:tc>
                  <a:txBody>
                    <a:bodyPr/>
                    <a:lstStyle/>
                    <a:p>
                      <a:pPr algn="ctr">
                        <a:lnSpc>
                          <a:spcPts val="752"/>
                        </a:lnSpc>
                        <a:defRPr/>
                      </a:pPr>
                      <a:endParaRPr lang="en-US" sz="1100">
                        <a:latin typeface="Edu SA Beginner" panose="020B0604020202020204" charset="0"/>
                        <a:ea typeface="Calibri Light" panose="020F0302020204030204" pitchFamily="34" charset="0"/>
                        <a:cs typeface="Calibri Light" panose="020F0302020204030204" pitchFamily="34" charset="0"/>
                      </a:endParaRPr>
                    </a:p>
                    <a:p>
                      <a:pPr algn="ctr">
                        <a:lnSpc>
                          <a:spcPts val="864"/>
                        </a:lnSpc>
                      </a:pPr>
                      <a:r>
                        <a:rPr lang="en-US" sz="1100">
                          <a:latin typeface="Edu SA Beginner" panose="020B0604020202020204" charset="0"/>
                          <a:ea typeface="Calibri Light" panose="020F0302020204030204" pitchFamily="34" charset="0"/>
                          <a:cs typeface="Calibri Light" panose="020F0302020204030204" pitchFamily="34" charset="0"/>
                        </a:rPr>
                        <a:t>Prayer stations </a:t>
                      </a:r>
                    </a:p>
                  </a:txBody>
                  <a:tcPr marL="0" marR="0" marT="0" marB="0" anchor="ctr">
                    <a:lnL w="4988" cap="flat" cmpd="sng" algn="ctr">
                      <a:solidFill>
                        <a:srgbClr val="000000"/>
                      </a:solidFill>
                      <a:prstDash val="solid"/>
                      <a:round/>
                      <a:headEnd type="none" w="med" len="med"/>
                      <a:tailEnd type="none" w="med" len="med"/>
                    </a:lnL>
                    <a:lnR w="4988" cap="flat" cmpd="sng" algn="ctr">
                      <a:solidFill>
                        <a:srgbClr val="000000"/>
                      </a:solidFill>
                      <a:prstDash val="solid"/>
                      <a:round/>
                      <a:headEnd type="none" w="med" len="med"/>
                      <a:tailEnd type="none" w="med" len="med"/>
                    </a:lnR>
                    <a:lnT w="4988" cap="flat" cmpd="sng" algn="ctr">
                      <a:solidFill>
                        <a:srgbClr val="000000"/>
                      </a:solidFill>
                      <a:prstDash val="solid"/>
                      <a:round/>
                      <a:headEnd type="none" w="med" len="med"/>
                      <a:tailEnd type="none" w="med" len="med"/>
                    </a:lnT>
                    <a:lnB w="4988" cap="flat" cmpd="sng" algn="ctr">
                      <a:solidFill>
                        <a:srgbClr val="000000"/>
                      </a:solidFill>
                      <a:prstDash val="solid"/>
                      <a:round/>
                      <a:headEnd type="none" w="med" len="med"/>
                      <a:tailEnd type="none" w="med" len="med"/>
                    </a:lnB>
                    <a:solidFill>
                      <a:srgbClr val="FFFFFF"/>
                    </a:solidFill>
                  </a:tcPr>
                </a:tc>
                <a:tc>
                  <a:txBody>
                    <a:bodyPr/>
                    <a:lstStyle/>
                    <a:p>
                      <a:pPr algn="ctr">
                        <a:lnSpc>
                          <a:spcPts val="752"/>
                        </a:lnSpc>
                        <a:defRPr/>
                      </a:pPr>
                      <a:endParaRPr lang="en-US" sz="1100">
                        <a:latin typeface="Edu SA Beginner" panose="020B0604020202020204" charset="0"/>
                        <a:ea typeface="Calibri Light" panose="020F0302020204030204" pitchFamily="34" charset="0"/>
                        <a:cs typeface="Calibri Light" panose="020F0302020204030204" pitchFamily="34" charset="0"/>
                      </a:endParaRPr>
                    </a:p>
                  </a:txBody>
                  <a:tcPr marL="0" marR="0" marT="0" marB="0" anchor="ctr">
                    <a:lnL w="4988" cap="flat" cmpd="sng" algn="ctr">
                      <a:solidFill>
                        <a:srgbClr val="000000"/>
                      </a:solidFill>
                      <a:prstDash val="solid"/>
                      <a:round/>
                      <a:headEnd type="none" w="med" len="med"/>
                      <a:tailEnd type="none" w="med" len="med"/>
                    </a:lnL>
                    <a:lnR w="4988" cap="flat" cmpd="sng" algn="ctr">
                      <a:solidFill>
                        <a:srgbClr val="000000"/>
                      </a:solidFill>
                      <a:prstDash val="solid"/>
                      <a:round/>
                      <a:headEnd type="none" w="med" len="med"/>
                      <a:tailEnd type="none" w="med" len="med"/>
                    </a:lnR>
                    <a:lnT w="4988" cap="flat" cmpd="sng" algn="ctr">
                      <a:solidFill>
                        <a:srgbClr val="000000"/>
                      </a:solidFill>
                      <a:prstDash val="solid"/>
                      <a:round/>
                      <a:headEnd type="none" w="med" len="med"/>
                      <a:tailEnd type="none" w="med" len="med"/>
                    </a:lnT>
                    <a:lnB w="4988"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29226">
                <a:tc>
                  <a:txBody>
                    <a:bodyPr/>
                    <a:lstStyle/>
                    <a:p>
                      <a:pPr algn="ctr">
                        <a:lnSpc>
                          <a:spcPts val="1002"/>
                        </a:lnSpc>
                        <a:defRPr/>
                      </a:pPr>
                      <a:r>
                        <a:rPr lang="en-US" sz="1002">
                          <a:solidFill>
                            <a:srgbClr val="000000"/>
                          </a:solidFill>
                          <a:latin typeface="Edu SA Beginner" panose="020B0604020202020204" charset="0"/>
                          <a:ea typeface="Edu SA Beginner"/>
                          <a:cs typeface="Edu SA Beginner"/>
                          <a:sym typeface="Edu SA Beginner"/>
                        </a:rPr>
                        <a:t>Staff</a:t>
                      </a:r>
                      <a:endParaRPr lang="en-US" sz="1100">
                        <a:latin typeface="Edu SA Beginner" panose="020B0604020202020204" charset="0"/>
                      </a:endParaRPr>
                    </a:p>
                  </a:txBody>
                  <a:tcPr marL="0" marR="0" marT="0" marB="0" anchor="ctr">
                    <a:lnL w="4988">
                      <a:noFill/>
                    </a:lnL>
                    <a:lnR w="4988" cap="flat" cmpd="sng" algn="ctr">
                      <a:solidFill>
                        <a:srgbClr val="000000"/>
                      </a:solidFill>
                      <a:prstDash val="solid"/>
                      <a:round/>
                      <a:headEnd type="none" w="med" len="med"/>
                      <a:tailEnd type="none" w="med" len="med"/>
                    </a:lnR>
                    <a:lnT w="4988">
                      <a:noFill/>
                    </a:lnT>
                    <a:lnB w="4988">
                      <a:noFill/>
                    </a:lnB>
                  </a:tcPr>
                </a:tc>
                <a:tc>
                  <a:txBody>
                    <a:bodyPr/>
                    <a:lstStyle/>
                    <a:p>
                      <a:pPr algn="ctr">
                        <a:lnSpc>
                          <a:spcPts val="752"/>
                        </a:lnSpc>
                        <a:defRPr/>
                      </a:pPr>
                      <a:endParaRPr lang="en-US" sz="1100">
                        <a:latin typeface="Edu SA Beginner" panose="020B0604020202020204" charset="0"/>
                        <a:ea typeface="Calibri Light" panose="020F0302020204030204" pitchFamily="34" charset="0"/>
                        <a:cs typeface="Calibri Light" panose="020F0302020204030204" pitchFamily="34" charset="0"/>
                      </a:endParaRPr>
                    </a:p>
                    <a:p>
                      <a:pPr algn="ctr">
                        <a:lnSpc>
                          <a:spcPts val="864"/>
                        </a:lnSpc>
                      </a:pPr>
                      <a:endParaRPr lang="en-US" sz="1100">
                        <a:latin typeface="Edu SA Beginner" panose="020B0604020202020204" charset="0"/>
                        <a:ea typeface="Calibri Light" panose="020F0302020204030204" pitchFamily="34" charset="0"/>
                        <a:cs typeface="Calibri Light" panose="020F0302020204030204" pitchFamily="34" charset="0"/>
                      </a:endParaRPr>
                    </a:p>
                  </a:txBody>
                  <a:tcPr marL="0" marR="0" marT="0" marB="0" anchor="ctr">
                    <a:lnL w="4988" cap="flat" cmpd="sng" algn="ctr">
                      <a:solidFill>
                        <a:srgbClr val="000000"/>
                      </a:solidFill>
                      <a:prstDash val="solid"/>
                      <a:round/>
                      <a:headEnd type="none" w="med" len="med"/>
                      <a:tailEnd type="none" w="med" len="med"/>
                    </a:lnL>
                    <a:lnR w="4988" cap="flat" cmpd="sng" algn="ctr">
                      <a:solidFill>
                        <a:srgbClr val="000000"/>
                      </a:solidFill>
                      <a:prstDash val="solid"/>
                      <a:round/>
                      <a:headEnd type="none" w="med" len="med"/>
                      <a:tailEnd type="none" w="med" len="med"/>
                    </a:lnR>
                    <a:lnT w="4988" cap="flat" cmpd="sng" algn="ctr">
                      <a:solidFill>
                        <a:srgbClr val="000000"/>
                      </a:solidFill>
                      <a:prstDash val="solid"/>
                      <a:round/>
                      <a:headEnd type="none" w="med" len="med"/>
                      <a:tailEnd type="none" w="med" len="med"/>
                    </a:lnT>
                    <a:lnB w="4988" cap="flat" cmpd="sng" algn="ctr">
                      <a:solidFill>
                        <a:srgbClr val="000000"/>
                      </a:solidFill>
                      <a:prstDash val="solid"/>
                      <a:round/>
                      <a:headEnd type="none" w="med" len="med"/>
                      <a:tailEnd type="none" w="med" len="med"/>
                    </a:lnB>
                    <a:solidFill>
                      <a:srgbClr val="FFFFFF"/>
                    </a:solidFill>
                  </a:tcPr>
                </a:tc>
                <a:tc>
                  <a:txBody>
                    <a:bodyPr/>
                    <a:lstStyle/>
                    <a:p>
                      <a:pPr algn="ctr">
                        <a:lnSpc>
                          <a:spcPts val="752"/>
                        </a:lnSpc>
                        <a:defRPr/>
                      </a:pPr>
                      <a:endParaRPr lang="en-US" sz="1100">
                        <a:latin typeface="Edu SA Beginner" panose="020B0604020202020204" charset="0"/>
                        <a:ea typeface="Calibri Light" panose="020F0302020204030204" pitchFamily="34" charset="0"/>
                        <a:cs typeface="Calibri Light" panose="020F0302020204030204" pitchFamily="34" charset="0"/>
                      </a:endParaRPr>
                    </a:p>
                    <a:p>
                      <a:pPr algn="ctr">
                        <a:lnSpc>
                          <a:spcPts val="864"/>
                        </a:lnSpc>
                      </a:pPr>
                      <a:endParaRPr lang="en-US" sz="1100">
                        <a:latin typeface="Edu SA Beginner" panose="020B0604020202020204" charset="0"/>
                        <a:ea typeface="Calibri Light" panose="020F0302020204030204" pitchFamily="34" charset="0"/>
                        <a:cs typeface="Calibri Light" panose="020F0302020204030204" pitchFamily="34" charset="0"/>
                      </a:endParaRPr>
                    </a:p>
                  </a:txBody>
                  <a:tcPr marL="0" marR="0" marT="0" marB="0" anchor="ctr">
                    <a:lnL w="4988" cap="flat" cmpd="sng" algn="ctr">
                      <a:solidFill>
                        <a:srgbClr val="000000"/>
                      </a:solidFill>
                      <a:prstDash val="solid"/>
                      <a:round/>
                      <a:headEnd type="none" w="med" len="med"/>
                      <a:tailEnd type="none" w="med" len="med"/>
                    </a:lnL>
                    <a:lnR w="4988" cap="flat" cmpd="sng" algn="ctr">
                      <a:solidFill>
                        <a:srgbClr val="000000"/>
                      </a:solidFill>
                      <a:prstDash val="solid"/>
                      <a:round/>
                      <a:headEnd type="none" w="med" len="med"/>
                      <a:tailEnd type="none" w="med" len="med"/>
                    </a:lnR>
                    <a:lnT w="4988" cap="flat" cmpd="sng" algn="ctr">
                      <a:solidFill>
                        <a:srgbClr val="000000"/>
                      </a:solidFill>
                      <a:prstDash val="solid"/>
                      <a:round/>
                      <a:headEnd type="none" w="med" len="med"/>
                      <a:tailEnd type="none" w="med" len="med"/>
                    </a:lnT>
                    <a:lnB w="4988" cap="flat" cmpd="sng" algn="ctr">
                      <a:solidFill>
                        <a:srgbClr val="000000"/>
                      </a:solidFill>
                      <a:prstDash val="solid"/>
                      <a:round/>
                      <a:headEnd type="none" w="med" len="med"/>
                      <a:tailEnd type="none" w="med" len="med"/>
                    </a:lnB>
                    <a:solidFill>
                      <a:srgbClr val="FFFFFF"/>
                    </a:solidFill>
                  </a:tcPr>
                </a:tc>
                <a:tc>
                  <a:txBody>
                    <a:bodyPr/>
                    <a:lstStyle/>
                    <a:p>
                      <a:pPr algn="ctr">
                        <a:lnSpc>
                          <a:spcPts val="752"/>
                        </a:lnSpc>
                        <a:defRPr/>
                      </a:pPr>
                      <a:endParaRPr lang="en-US" sz="1100">
                        <a:latin typeface="Edu SA Beginner" panose="020B0604020202020204" charset="0"/>
                        <a:ea typeface="Calibri Light" panose="020F0302020204030204" pitchFamily="34" charset="0"/>
                        <a:cs typeface="Calibri Light" panose="020F0302020204030204" pitchFamily="34" charset="0"/>
                      </a:endParaRPr>
                    </a:p>
                    <a:p>
                      <a:pPr algn="ctr">
                        <a:lnSpc>
                          <a:spcPts val="864"/>
                        </a:lnSpc>
                      </a:pPr>
                      <a:endParaRPr lang="en-US" sz="1100">
                        <a:latin typeface="Edu SA Beginner" panose="020B0604020202020204" charset="0"/>
                        <a:ea typeface="Calibri Light" panose="020F0302020204030204" pitchFamily="34" charset="0"/>
                        <a:cs typeface="Calibri Light" panose="020F0302020204030204" pitchFamily="34" charset="0"/>
                      </a:endParaRPr>
                    </a:p>
                  </a:txBody>
                  <a:tcPr marL="0" marR="0" marT="0" marB="0" anchor="ctr">
                    <a:lnL w="4988" cap="flat" cmpd="sng" algn="ctr">
                      <a:solidFill>
                        <a:srgbClr val="000000"/>
                      </a:solidFill>
                      <a:prstDash val="solid"/>
                      <a:round/>
                      <a:headEnd type="none" w="med" len="med"/>
                      <a:tailEnd type="none" w="med" len="med"/>
                    </a:lnL>
                    <a:lnR w="4988" cap="flat" cmpd="sng" algn="ctr">
                      <a:solidFill>
                        <a:srgbClr val="000000"/>
                      </a:solidFill>
                      <a:prstDash val="solid"/>
                      <a:round/>
                      <a:headEnd type="none" w="med" len="med"/>
                      <a:tailEnd type="none" w="med" len="med"/>
                    </a:lnR>
                    <a:lnT w="4988" cap="flat" cmpd="sng" algn="ctr">
                      <a:solidFill>
                        <a:srgbClr val="000000"/>
                      </a:solidFill>
                      <a:prstDash val="solid"/>
                      <a:round/>
                      <a:headEnd type="none" w="med" len="med"/>
                      <a:tailEnd type="none" w="med" len="med"/>
                    </a:lnT>
                    <a:lnB w="4988" cap="flat" cmpd="sng" algn="ctr">
                      <a:solidFill>
                        <a:srgbClr val="000000"/>
                      </a:solidFill>
                      <a:prstDash val="solid"/>
                      <a:round/>
                      <a:headEnd type="none" w="med" len="med"/>
                      <a:tailEnd type="none" w="med" len="med"/>
                    </a:lnB>
                    <a:solidFill>
                      <a:srgbClr val="FFFFFF"/>
                    </a:solidFill>
                  </a:tcPr>
                </a:tc>
                <a:tc>
                  <a:txBody>
                    <a:bodyPr/>
                    <a:lstStyle/>
                    <a:p>
                      <a:pPr algn="ctr">
                        <a:lnSpc>
                          <a:spcPts val="752"/>
                        </a:lnSpc>
                        <a:defRPr/>
                      </a:pPr>
                      <a:endParaRPr lang="en-US" sz="1100">
                        <a:latin typeface="Edu SA Beginner" panose="020B0604020202020204" charset="0"/>
                        <a:ea typeface="Calibri Light" panose="020F0302020204030204" pitchFamily="34" charset="0"/>
                        <a:cs typeface="Calibri Light" panose="020F0302020204030204" pitchFamily="34" charset="0"/>
                      </a:endParaRPr>
                    </a:p>
                    <a:p>
                      <a:pPr algn="ctr">
                        <a:lnSpc>
                          <a:spcPts val="864"/>
                        </a:lnSpc>
                      </a:pPr>
                      <a:endParaRPr lang="en-US" sz="1100">
                        <a:latin typeface="Edu SA Beginner" panose="020B0604020202020204" charset="0"/>
                        <a:ea typeface="Calibri Light" panose="020F0302020204030204" pitchFamily="34" charset="0"/>
                        <a:cs typeface="Calibri Light" panose="020F0302020204030204" pitchFamily="34" charset="0"/>
                      </a:endParaRPr>
                    </a:p>
                  </a:txBody>
                  <a:tcPr marL="0" marR="0" marT="0" marB="0" anchor="ctr">
                    <a:lnL w="4988" cap="flat" cmpd="sng" algn="ctr">
                      <a:solidFill>
                        <a:srgbClr val="000000"/>
                      </a:solidFill>
                      <a:prstDash val="solid"/>
                      <a:round/>
                      <a:headEnd type="none" w="med" len="med"/>
                      <a:tailEnd type="none" w="med" len="med"/>
                    </a:lnL>
                    <a:lnR w="4988" cap="flat" cmpd="sng" algn="ctr">
                      <a:solidFill>
                        <a:srgbClr val="000000"/>
                      </a:solidFill>
                      <a:prstDash val="solid"/>
                      <a:round/>
                      <a:headEnd type="none" w="med" len="med"/>
                      <a:tailEnd type="none" w="med" len="med"/>
                    </a:lnR>
                    <a:lnT w="4988" cap="flat" cmpd="sng" algn="ctr">
                      <a:solidFill>
                        <a:srgbClr val="000000"/>
                      </a:solidFill>
                      <a:prstDash val="solid"/>
                      <a:round/>
                      <a:headEnd type="none" w="med" len="med"/>
                      <a:tailEnd type="none" w="med" len="med"/>
                    </a:lnT>
                    <a:lnB w="4988" cap="flat" cmpd="sng" algn="ctr">
                      <a:solidFill>
                        <a:srgbClr val="000000"/>
                      </a:solidFill>
                      <a:prstDash val="solid"/>
                      <a:round/>
                      <a:headEnd type="none" w="med" len="med"/>
                      <a:tailEnd type="none" w="med" len="med"/>
                    </a:lnB>
                    <a:solidFill>
                      <a:srgbClr val="FFFFFF"/>
                    </a:solidFill>
                  </a:tcPr>
                </a:tc>
                <a:tc>
                  <a:txBody>
                    <a:bodyPr/>
                    <a:lstStyle/>
                    <a:p>
                      <a:pPr algn="ctr">
                        <a:lnSpc>
                          <a:spcPts val="752"/>
                        </a:lnSpc>
                        <a:defRPr/>
                      </a:pPr>
                      <a:endParaRPr lang="en-US" sz="1100">
                        <a:latin typeface="Edu SA Beginner" panose="020B0604020202020204" charset="0"/>
                        <a:ea typeface="Calibri Light" panose="020F0302020204030204" pitchFamily="34" charset="0"/>
                        <a:cs typeface="Calibri Light" panose="020F0302020204030204" pitchFamily="34" charset="0"/>
                      </a:endParaRPr>
                    </a:p>
                  </a:txBody>
                  <a:tcPr marL="0" marR="0" marT="0" marB="0" anchor="ctr">
                    <a:lnL w="4988" cap="flat" cmpd="sng" algn="ctr">
                      <a:solidFill>
                        <a:srgbClr val="000000"/>
                      </a:solidFill>
                      <a:prstDash val="solid"/>
                      <a:round/>
                      <a:headEnd type="none" w="med" len="med"/>
                      <a:tailEnd type="none" w="med" len="med"/>
                    </a:lnL>
                    <a:lnR w="4988" cap="flat" cmpd="sng" algn="ctr">
                      <a:solidFill>
                        <a:srgbClr val="000000"/>
                      </a:solidFill>
                      <a:prstDash val="solid"/>
                      <a:round/>
                      <a:headEnd type="none" w="med" len="med"/>
                      <a:tailEnd type="none" w="med" len="med"/>
                    </a:lnR>
                    <a:lnT w="4988" cap="flat" cmpd="sng" algn="ctr">
                      <a:solidFill>
                        <a:srgbClr val="000000"/>
                      </a:solidFill>
                      <a:prstDash val="solid"/>
                      <a:round/>
                      <a:headEnd type="none" w="med" len="med"/>
                      <a:tailEnd type="none" w="med" len="med"/>
                    </a:lnT>
                    <a:lnB w="4988"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429226">
                <a:tc>
                  <a:txBody>
                    <a:bodyPr/>
                    <a:lstStyle/>
                    <a:p>
                      <a:pPr algn="ctr">
                        <a:lnSpc>
                          <a:spcPts val="1002"/>
                        </a:lnSpc>
                        <a:defRPr/>
                      </a:pPr>
                      <a:r>
                        <a:rPr lang="en-US" sz="1002">
                          <a:solidFill>
                            <a:srgbClr val="000000"/>
                          </a:solidFill>
                          <a:latin typeface="Edu SA Beginner" panose="020B0604020202020204" charset="0"/>
                          <a:ea typeface="Edu SA Beginner"/>
                          <a:cs typeface="Edu SA Beginner"/>
                          <a:sym typeface="Edu SA Beginner"/>
                        </a:rPr>
                        <a:t>Parents / Community</a:t>
                      </a:r>
                      <a:endParaRPr lang="en-US" sz="1100">
                        <a:latin typeface="Edu SA Beginner" panose="020B0604020202020204" charset="0"/>
                      </a:endParaRPr>
                    </a:p>
                  </a:txBody>
                  <a:tcPr marL="0" marR="0" marT="0" marB="0" anchor="ctr">
                    <a:lnL w="4988">
                      <a:noFill/>
                    </a:lnL>
                    <a:lnR w="4988" cap="flat" cmpd="sng" algn="ctr">
                      <a:solidFill>
                        <a:srgbClr val="000000"/>
                      </a:solidFill>
                      <a:prstDash val="solid"/>
                      <a:round/>
                      <a:headEnd type="none" w="med" len="med"/>
                      <a:tailEnd type="none" w="med" len="med"/>
                    </a:lnR>
                    <a:lnT w="4988">
                      <a:noFill/>
                    </a:lnT>
                    <a:lnB w="4988">
                      <a:noFill/>
                    </a:lnB>
                  </a:tcPr>
                </a:tc>
                <a:tc>
                  <a:txBody>
                    <a:bodyPr/>
                    <a:lstStyle/>
                    <a:p>
                      <a:pPr algn="ctr">
                        <a:lnSpc>
                          <a:spcPts val="752"/>
                        </a:lnSpc>
                        <a:defRPr/>
                      </a:pPr>
                      <a:endParaRPr lang="en-US" sz="1100">
                        <a:latin typeface="Edu SA Beginner" panose="020B0604020202020204" charset="0"/>
                        <a:ea typeface="Calibri Light" panose="020F0302020204030204" pitchFamily="34" charset="0"/>
                        <a:cs typeface="Calibri Light" panose="020F0302020204030204" pitchFamily="34" charset="0"/>
                      </a:endParaRPr>
                    </a:p>
                    <a:p>
                      <a:pPr algn="ctr">
                        <a:lnSpc>
                          <a:spcPts val="752"/>
                        </a:lnSpc>
                        <a:defRPr/>
                      </a:pPr>
                      <a:r>
                        <a:rPr lang="en-US" sz="1100">
                          <a:latin typeface="Edu SA Beginner" panose="020B0604020202020204" charset="0"/>
                          <a:ea typeface="Calibri Light" panose="020F0302020204030204" pitchFamily="34" charset="0"/>
                          <a:cs typeface="Calibri Light" panose="020F0302020204030204" pitchFamily="34" charset="0"/>
                        </a:rPr>
                        <a:t>Class celebration of the word </a:t>
                      </a:r>
                    </a:p>
                    <a:p>
                      <a:pPr algn="ctr">
                        <a:lnSpc>
                          <a:spcPts val="752"/>
                        </a:lnSpc>
                        <a:defRPr/>
                      </a:pPr>
                      <a:endParaRPr lang="en-US" sz="1100">
                        <a:latin typeface="Edu SA Beginner" panose="020B0604020202020204" charset="0"/>
                        <a:ea typeface="Calibri Light" panose="020F0302020204030204" pitchFamily="34" charset="0"/>
                        <a:cs typeface="Calibri Light" panose="020F0302020204030204" pitchFamily="34" charset="0"/>
                      </a:endParaRPr>
                    </a:p>
                    <a:p>
                      <a:pPr algn="ctr">
                        <a:lnSpc>
                          <a:spcPts val="752"/>
                        </a:lnSpc>
                        <a:defRPr/>
                      </a:pPr>
                      <a:r>
                        <a:rPr lang="en-US" sz="1100">
                          <a:latin typeface="Edu SA Beginner" panose="020B0604020202020204" charset="0"/>
                          <a:ea typeface="Calibri Light" panose="020F0302020204030204" pitchFamily="34" charset="0"/>
                          <a:cs typeface="Calibri Light" panose="020F0302020204030204" pitchFamily="34" charset="0"/>
                        </a:rPr>
                        <a:t>Nativity – F2/KS1</a:t>
                      </a:r>
                    </a:p>
                    <a:p>
                      <a:pPr algn="ctr">
                        <a:lnSpc>
                          <a:spcPts val="752"/>
                        </a:lnSpc>
                        <a:defRPr/>
                      </a:pPr>
                      <a:r>
                        <a:rPr lang="en-US" sz="1100">
                          <a:latin typeface="Edu SA Beginner" panose="020B0604020202020204" charset="0"/>
                          <a:ea typeface="Calibri Light" panose="020F0302020204030204" pitchFamily="34" charset="0"/>
                          <a:cs typeface="Calibri Light" panose="020F0302020204030204" pitchFamily="34" charset="0"/>
                        </a:rPr>
                        <a:t>KS2 Carol Concert </a:t>
                      </a:r>
                    </a:p>
                  </a:txBody>
                  <a:tcPr marL="0" marR="0" marT="0" marB="0" anchor="ctr">
                    <a:lnL w="4988" cap="flat" cmpd="sng" algn="ctr">
                      <a:solidFill>
                        <a:srgbClr val="000000"/>
                      </a:solidFill>
                      <a:prstDash val="solid"/>
                      <a:round/>
                      <a:headEnd type="none" w="med" len="med"/>
                      <a:tailEnd type="none" w="med" len="med"/>
                    </a:lnL>
                    <a:lnR w="4988" cap="flat" cmpd="sng" algn="ctr">
                      <a:solidFill>
                        <a:srgbClr val="000000"/>
                      </a:solidFill>
                      <a:prstDash val="solid"/>
                      <a:round/>
                      <a:headEnd type="none" w="med" len="med"/>
                      <a:tailEnd type="none" w="med" len="med"/>
                    </a:lnR>
                    <a:lnT w="4988" cap="flat" cmpd="sng" algn="ctr">
                      <a:solidFill>
                        <a:srgbClr val="000000"/>
                      </a:solidFill>
                      <a:prstDash val="solid"/>
                      <a:round/>
                      <a:headEnd type="none" w="med" len="med"/>
                      <a:tailEnd type="none" w="med" len="med"/>
                    </a:lnT>
                    <a:lnB w="4988" cap="flat" cmpd="sng" algn="ctr">
                      <a:solidFill>
                        <a:srgbClr val="000000"/>
                      </a:solidFill>
                      <a:prstDash val="solid"/>
                      <a:round/>
                      <a:headEnd type="none" w="med" len="med"/>
                      <a:tailEnd type="none" w="med" len="med"/>
                    </a:lnB>
                    <a:solidFill>
                      <a:srgbClr val="FFFFFF"/>
                    </a:solidFill>
                  </a:tcPr>
                </a:tc>
                <a:tc>
                  <a:txBody>
                    <a:bodyPr/>
                    <a:lstStyle/>
                    <a:p>
                      <a:pPr algn="ctr">
                        <a:lnSpc>
                          <a:spcPts val="752"/>
                        </a:lnSpc>
                        <a:defRPr/>
                      </a:pPr>
                      <a:r>
                        <a:rPr lang="en-US" sz="1100">
                          <a:latin typeface="Edu SA Beginner" panose="020B0604020202020204" charset="0"/>
                          <a:ea typeface="Calibri Light" panose="020F0302020204030204" pitchFamily="34" charset="0"/>
                          <a:cs typeface="Calibri Light" panose="020F0302020204030204" pitchFamily="34" charset="0"/>
                        </a:rPr>
                        <a:t>Harvest festival </a:t>
                      </a:r>
                    </a:p>
                  </a:txBody>
                  <a:tcPr marL="0" marR="0" marT="0" marB="0" anchor="ctr">
                    <a:lnL w="4988" cap="flat" cmpd="sng" algn="ctr">
                      <a:solidFill>
                        <a:srgbClr val="000000"/>
                      </a:solidFill>
                      <a:prstDash val="solid"/>
                      <a:round/>
                      <a:headEnd type="none" w="med" len="med"/>
                      <a:tailEnd type="none" w="med" len="med"/>
                    </a:lnL>
                    <a:lnR w="4988" cap="flat" cmpd="sng" algn="ctr">
                      <a:solidFill>
                        <a:srgbClr val="000000"/>
                      </a:solidFill>
                      <a:prstDash val="solid"/>
                      <a:round/>
                      <a:headEnd type="none" w="med" len="med"/>
                      <a:tailEnd type="none" w="med" len="med"/>
                    </a:lnR>
                    <a:lnT w="4988" cap="flat" cmpd="sng" algn="ctr">
                      <a:solidFill>
                        <a:srgbClr val="000000"/>
                      </a:solidFill>
                      <a:prstDash val="solid"/>
                      <a:round/>
                      <a:headEnd type="none" w="med" len="med"/>
                      <a:tailEnd type="none" w="med" len="med"/>
                    </a:lnT>
                    <a:lnB w="4988" cap="flat" cmpd="sng" algn="ctr">
                      <a:solidFill>
                        <a:srgbClr val="000000"/>
                      </a:solidFill>
                      <a:prstDash val="solid"/>
                      <a:round/>
                      <a:headEnd type="none" w="med" len="med"/>
                      <a:tailEnd type="none" w="med" len="med"/>
                    </a:lnB>
                    <a:solidFill>
                      <a:srgbClr val="FFFFFF"/>
                    </a:solidFill>
                  </a:tcPr>
                </a:tc>
                <a:tc>
                  <a:txBody>
                    <a:bodyPr/>
                    <a:lstStyle/>
                    <a:p>
                      <a:pPr algn="ctr">
                        <a:lnSpc>
                          <a:spcPts val="752"/>
                        </a:lnSpc>
                        <a:defRPr/>
                      </a:pPr>
                      <a:endParaRPr lang="en-US" sz="1100">
                        <a:latin typeface="Edu SA Beginner" panose="020B0604020202020204" charset="0"/>
                        <a:ea typeface="Calibri Light" panose="020F0302020204030204" pitchFamily="34" charset="0"/>
                        <a:cs typeface="Calibri Light" panose="020F0302020204030204" pitchFamily="34" charset="0"/>
                      </a:endParaRPr>
                    </a:p>
                    <a:p>
                      <a:pPr algn="ctr">
                        <a:lnSpc>
                          <a:spcPts val="752"/>
                        </a:lnSpc>
                        <a:defRPr/>
                      </a:pPr>
                      <a:r>
                        <a:rPr lang="en-US" sz="1100">
                          <a:latin typeface="Edu SA Beginner" panose="020B0604020202020204" charset="0"/>
                          <a:ea typeface="Calibri Light" panose="020F0302020204030204" pitchFamily="34" charset="0"/>
                          <a:cs typeface="Calibri Light" panose="020F0302020204030204" pitchFamily="34" charset="0"/>
                        </a:rPr>
                        <a:t>Class celebration of the word </a:t>
                      </a:r>
                    </a:p>
                    <a:p>
                      <a:pPr algn="ctr">
                        <a:lnSpc>
                          <a:spcPts val="752"/>
                        </a:lnSpc>
                        <a:defRPr/>
                      </a:pPr>
                      <a:endParaRPr lang="en-US" sz="1100">
                        <a:latin typeface="Edu SA Beginner" panose="020B0604020202020204" charset="0"/>
                        <a:ea typeface="Calibri Light" panose="020F0302020204030204" pitchFamily="34" charset="0"/>
                        <a:cs typeface="Calibri Light" panose="020F0302020204030204" pitchFamily="34" charset="0"/>
                      </a:endParaRPr>
                    </a:p>
                    <a:p>
                      <a:pPr algn="ctr">
                        <a:lnSpc>
                          <a:spcPts val="752"/>
                        </a:lnSpc>
                        <a:defRPr/>
                      </a:pPr>
                      <a:r>
                        <a:rPr lang="en-US" sz="1100">
                          <a:latin typeface="Edu SA Beginner" panose="020B0604020202020204" charset="0"/>
                          <a:ea typeface="Calibri Light" panose="020F0302020204030204" pitchFamily="34" charset="0"/>
                          <a:cs typeface="Calibri Light" panose="020F0302020204030204" pitchFamily="34" charset="0"/>
                        </a:rPr>
                        <a:t>St Patrick’s Day Mass </a:t>
                      </a:r>
                    </a:p>
                    <a:p>
                      <a:pPr algn="ctr">
                        <a:lnSpc>
                          <a:spcPts val="752"/>
                        </a:lnSpc>
                        <a:defRPr/>
                      </a:pPr>
                      <a:endParaRPr lang="en-US" sz="1100">
                        <a:latin typeface="Edu SA Beginner" panose="020B0604020202020204" charset="0"/>
                        <a:ea typeface="Calibri Light" panose="020F0302020204030204" pitchFamily="34" charset="0"/>
                        <a:cs typeface="Calibri Light" panose="020F0302020204030204" pitchFamily="34" charset="0"/>
                      </a:endParaRPr>
                    </a:p>
                    <a:p>
                      <a:pPr algn="ctr">
                        <a:lnSpc>
                          <a:spcPts val="752"/>
                        </a:lnSpc>
                        <a:defRPr/>
                      </a:pPr>
                      <a:r>
                        <a:rPr lang="en-US" sz="1100">
                          <a:latin typeface="Edu SA Beginner" panose="020B0604020202020204" charset="0"/>
                          <a:ea typeface="Calibri Light" panose="020F0302020204030204" pitchFamily="34" charset="0"/>
                          <a:cs typeface="Calibri Light" panose="020F0302020204030204" pitchFamily="34" charset="0"/>
                        </a:rPr>
                        <a:t>Easter story – KS1</a:t>
                      </a:r>
                    </a:p>
                    <a:p>
                      <a:pPr algn="ctr">
                        <a:lnSpc>
                          <a:spcPts val="752"/>
                        </a:lnSpc>
                        <a:defRPr/>
                      </a:pPr>
                      <a:r>
                        <a:rPr lang="en-US" sz="1100">
                          <a:latin typeface="Edu SA Beginner" panose="020B0604020202020204" charset="0"/>
                          <a:ea typeface="Calibri Light" panose="020F0302020204030204" pitchFamily="34" charset="0"/>
                          <a:cs typeface="Calibri Light" panose="020F0302020204030204" pitchFamily="34" charset="0"/>
                        </a:rPr>
                        <a:t>Stations of the cross – KS2 </a:t>
                      </a:r>
                    </a:p>
                  </a:txBody>
                  <a:tcPr marL="0" marR="0" marT="0" marB="0" anchor="ctr">
                    <a:lnL w="4988" cap="flat" cmpd="sng" algn="ctr">
                      <a:solidFill>
                        <a:srgbClr val="000000"/>
                      </a:solidFill>
                      <a:prstDash val="solid"/>
                      <a:round/>
                      <a:headEnd type="none" w="med" len="med"/>
                      <a:tailEnd type="none" w="med" len="med"/>
                    </a:lnL>
                    <a:lnR w="4988" cap="flat" cmpd="sng" algn="ctr">
                      <a:solidFill>
                        <a:srgbClr val="000000"/>
                      </a:solidFill>
                      <a:prstDash val="solid"/>
                      <a:round/>
                      <a:headEnd type="none" w="med" len="med"/>
                      <a:tailEnd type="none" w="med" len="med"/>
                    </a:lnR>
                    <a:lnT w="4988" cap="flat" cmpd="sng" algn="ctr">
                      <a:solidFill>
                        <a:srgbClr val="000000"/>
                      </a:solidFill>
                      <a:prstDash val="solid"/>
                      <a:round/>
                      <a:headEnd type="none" w="med" len="med"/>
                      <a:tailEnd type="none" w="med" len="med"/>
                    </a:lnT>
                    <a:lnB w="4988" cap="flat" cmpd="sng" algn="ctr">
                      <a:solidFill>
                        <a:srgbClr val="000000"/>
                      </a:solidFill>
                      <a:prstDash val="solid"/>
                      <a:round/>
                      <a:headEnd type="none" w="med" len="med"/>
                      <a:tailEnd type="none" w="med" len="med"/>
                    </a:lnB>
                    <a:solidFill>
                      <a:srgbClr val="FFFFFF"/>
                    </a:solidFill>
                  </a:tcPr>
                </a:tc>
                <a:tc>
                  <a:txBody>
                    <a:bodyPr/>
                    <a:lstStyle/>
                    <a:p>
                      <a:pPr algn="ctr">
                        <a:lnSpc>
                          <a:spcPts val="752"/>
                        </a:lnSpc>
                        <a:defRPr/>
                      </a:pPr>
                      <a:r>
                        <a:rPr lang="en-US" sz="1100">
                          <a:latin typeface="Edu SA Beginner" panose="020B0604020202020204" charset="0"/>
                          <a:ea typeface="Calibri Light" panose="020F0302020204030204" pitchFamily="34" charset="0"/>
                          <a:cs typeface="Calibri Light" panose="020F0302020204030204" pitchFamily="34" charset="0"/>
                        </a:rPr>
                        <a:t>Class celebration of the word </a:t>
                      </a:r>
                    </a:p>
                  </a:txBody>
                  <a:tcPr marL="0" marR="0" marT="0" marB="0" anchor="ctr">
                    <a:lnL w="4988" cap="flat" cmpd="sng" algn="ctr">
                      <a:solidFill>
                        <a:srgbClr val="000000"/>
                      </a:solidFill>
                      <a:prstDash val="solid"/>
                      <a:round/>
                      <a:headEnd type="none" w="med" len="med"/>
                      <a:tailEnd type="none" w="med" len="med"/>
                    </a:lnL>
                    <a:lnR w="4988" cap="flat" cmpd="sng" algn="ctr">
                      <a:solidFill>
                        <a:srgbClr val="000000"/>
                      </a:solidFill>
                      <a:prstDash val="solid"/>
                      <a:round/>
                      <a:headEnd type="none" w="med" len="med"/>
                      <a:tailEnd type="none" w="med" len="med"/>
                    </a:lnR>
                    <a:lnT w="4988" cap="flat" cmpd="sng" algn="ctr">
                      <a:solidFill>
                        <a:srgbClr val="000000"/>
                      </a:solidFill>
                      <a:prstDash val="solid"/>
                      <a:round/>
                      <a:headEnd type="none" w="med" len="med"/>
                      <a:tailEnd type="none" w="med" len="med"/>
                    </a:lnT>
                    <a:lnB w="4988" cap="flat" cmpd="sng" algn="ctr">
                      <a:solidFill>
                        <a:srgbClr val="000000"/>
                      </a:solidFill>
                      <a:prstDash val="solid"/>
                      <a:round/>
                      <a:headEnd type="none" w="med" len="med"/>
                      <a:tailEnd type="none" w="med" len="med"/>
                    </a:lnB>
                    <a:solidFill>
                      <a:srgbClr val="FFFFFF"/>
                    </a:solidFill>
                  </a:tcPr>
                </a:tc>
                <a:tc>
                  <a:txBody>
                    <a:bodyPr/>
                    <a:lstStyle/>
                    <a:p>
                      <a:pPr algn="ctr">
                        <a:lnSpc>
                          <a:spcPts val="752"/>
                        </a:lnSpc>
                        <a:defRPr/>
                      </a:pPr>
                      <a:endParaRPr lang="en-US" sz="1100">
                        <a:latin typeface="Edu SA Beginner" panose="020B0604020202020204" charset="0"/>
                        <a:ea typeface="Calibri Light" panose="020F0302020204030204" pitchFamily="34" charset="0"/>
                        <a:cs typeface="Calibri Light" panose="020F0302020204030204" pitchFamily="34" charset="0"/>
                      </a:endParaRPr>
                    </a:p>
                  </a:txBody>
                  <a:tcPr marL="0" marR="0" marT="0" marB="0" anchor="ctr">
                    <a:lnL w="4988" cap="flat" cmpd="sng" algn="ctr">
                      <a:solidFill>
                        <a:srgbClr val="000000"/>
                      </a:solidFill>
                      <a:prstDash val="solid"/>
                      <a:round/>
                      <a:headEnd type="none" w="med" len="med"/>
                      <a:tailEnd type="none" w="med" len="med"/>
                    </a:lnL>
                    <a:lnR w="4988" cap="flat" cmpd="sng" algn="ctr">
                      <a:solidFill>
                        <a:srgbClr val="000000"/>
                      </a:solidFill>
                      <a:prstDash val="solid"/>
                      <a:round/>
                      <a:headEnd type="none" w="med" len="med"/>
                      <a:tailEnd type="none" w="med" len="med"/>
                    </a:lnR>
                    <a:lnT w="4988" cap="flat" cmpd="sng" algn="ctr">
                      <a:solidFill>
                        <a:srgbClr val="000000"/>
                      </a:solidFill>
                      <a:prstDash val="solid"/>
                      <a:round/>
                      <a:headEnd type="none" w="med" len="med"/>
                      <a:tailEnd type="none" w="med" len="med"/>
                    </a:lnT>
                    <a:lnB w="4988"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bl>
          </a:graphicData>
        </a:graphic>
      </p:graphicFrame>
      <p:sp>
        <p:nvSpPr>
          <p:cNvPr id="20" name="TextBox 20"/>
          <p:cNvSpPr txBox="1"/>
          <p:nvPr/>
        </p:nvSpPr>
        <p:spPr>
          <a:xfrm>
            <a:off x="764680" y="2801764"/>
            <a:ext cx="6048000" cy="1297305"/>
          </a:xfrm>
          <a:prstGeom prst="rect">
            <a:avLst/>
          </a:prstGeom>
        </p:spPr>
        <p:txBody>
          <a:bodyPr lIns="0" tIns="0" rIns="0" bIns="0" rtlCol="0" anchor="t">
            <a:spAutoFit/>
          </a:bodyPr>
          <a:lstStyle/>
          <a:p>
            <a:pPr algn="l">
              <a:lnSpc>
                <a:spcPts val="1799"/>
              </a:lnSpc>
              <a:spcBef>
                <a:spcPct val="0"/>
              </a:spcBef>
            </a:pPr>
            <a:r>
              <a:rPr lang="en-US" sz="1199">
                <a:solidFill>
                  <a:srgbClr val="000000"/>
                </a:solidFill>
                <a:latin typeface="Montserrat"/>
                <a:ea typeface="Montserrat"/>
                <a:cs typeface="Montserrat"/>
                <a:sym typeface="Montserrat"/>
              </a:rPr>
              <a:t>Seasonality is something that connects us all on a very human level. When considering our approach to planning and celebrating prayer and liturgy we need to think first of when in the life of the community it’s taking place. Just as the changing seasons outside help us get a feel for the time of year, so we must give special consideration to making the different seasons in the Church feel different too - </a:t>
            </a:r>
            <a:r>
              <a:rPr lang="en-US" sz="1199" b="1" i="1">
                <a:solidFill>
                  <a:srgbClr val="A6A6A6"/>
                </a:solidFill>
                <a:latin typeface="Montserrat Bold Italics"/>
                <a:ea typeface="Montserrat Bold Italics"/>
                <a:cs typeface="Montserrat Bold Italics"/>
                <a:sym typeface="Montserrat Bold Italics"/>
              </a:rPr>
              <a:t>Planning and Celebrating Prayer &amp; Liturgy</a:t>
            </a:r>
          </a:p>
        </p:txBody>
      </p:sp>
      <p:sp>
        <p:nvSpPr>
          <p:cNvPr id="21" name="TextBox 21"/>
          <p:cNvSpPr txBox="1"/>
          <p:nvPr/>
        </p:nvSpPr>
        <p:spPr>
          <a:xfrm>
            <a:off x="764680" y="2482434"/>
            <a:ext cx="4406984" cy="187960"/>
          </a:xfrm>
          <a:prstGeom prst="rect">
            <a:avLst/>
          </a:prstGeom>
        </p:spPr>
        <p:txBody>
          <a:bodyPr lIns="0" tIns="0" rIns="0" bIns="0" rtlCol="0" anchor="t">
            <a:spAutoFit/>
          </a:bodyPr>
          <a:lstStyle/>
          <a:p>
            <a:pPr algn="l">
              <a:lnSpc>
                <a:spcPts val="1400"/>
              </a:lnSpc>
            </a:pPr>
            <a:r>
              <a:rPr lang="en-US" sz="1400" b="1">
                <a:solidFill>
                  <a:srgbClr val="000000"/>
                </a:solidFill>
                <a:latin typeface="Montserrat Classic Bold"/>
                <a:ea typeface="Montserrat Classic Bold"/>
                <a:cs typeface="Montserrat Classic Bold"/>
                <a:sym typeface="Montserrat Classic Bold"/>
              </a:rPr>
              <a:t>ATMOSPHERE &amp; SEASONALITY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945295" y="7126314"/>
            <a:ext cx="3336600" cy="3487177"/>
            <a:chOff x="0" y="0"/>
            <a:chExt cx="1195762" cy="1249726"/>
          </a:xfrm>
        </p:grpSpPr>
        <p:sp>
          <p:nvSpPr>
            <p:cNvPr id="3" name="Freeform 3"/>
            <p:cNvSpPr/>
            <p:nvPr/>
          </p:nvSpPr>
          <p:spPr>
            <a:xfrm>
              <a:off x="0" y="0"/>
              <a:ext cx="1195762" cy="1249726"/>
            </a:xfrm>
            <a:custGeom>
              <a:avLst/>
              <a:gdLst/>
              <a:ahLst/>
              <a:cxnLst/>
              <a:rect l="l" t="t" r="r" b="b"/>
              <a:pathLst>
                <a:path w="1195762" h="1249726">
                  <a:moveTo>
                    <a:pt x="85851" y="0"/>
                  </a:moveTo>
                  <a:lnTo>
                    <a:pt x="1109911" y="0"/>
                  </a:lnTo>
                  <a:cubicBezTo>
                    <a:pt x="1132680" y="0"/>
                    <a:pt x="1154517" y="9045"/>
                    <a:pt x="1170617" y="25145"/>
                  </a:cubicBezTo>
                  <a:cubicBezTo>
                    <a:pt x="1186717" y="41245"/>
                    <a:pt x="1195762" y="63082"/>
                    <a:pt x="1195762" y="85851"/>
                  </a:cubicBezTo>
                  <a:lnTo>
                    <a:pt x="1195762" y="1163874"/>
                  </a:lnTo>
                  <a:cubicBezTo>
                    <a:pt x="1195762" y="1211289"/>
                    <a:pt x="1157325" y="1249726"/>
                    <a:pt x="1109911" y="1249726"/>
                  </a:cubicBezTo>
                  <a:lnTo>
                    <a:pt x="85851" y="1249726"/>
                  </a:lnTo>
                  <a:cubicBezTo>
                    <a:pt x="63082" y="1249726"/>
                    <a:pt x="41245" y="1240681"/>
                    <a:pt x="25145" y="1224580"/>
                  </a:cubicBezTo>
                  <a:cubicBezTo>
                    <a:pt x="9045" y="1208480"/>
                    <a:pt x="0" y="1186644"/>
                    <a:pt x="0" y="1163874"/>
                  </a:cubicBezTo>
                  <a:lnTo>
                    <a:pt x="0" y="85851"/>
                  </a:lnTo>
                  <a:cubicBezTo>
                    <a:pt x="0" y="63082"/>
                    <a:pt x="9045" y="41245"/>
                    <a:pt x="25145" y="25145"/>
                  </a:cubicBezTo>
                  <a:cubicBezTo>
                    <a:pt x="41245" y="9045"/>
                    <a:pt x="63082" y="0"/>
                    <a:pt x="85851" y="0"/>
                  </a:cubicBezTo>
                  <a:close/>
                </a:path>
              </a:pathLst>
            </a:custGeom>
            <a:solidFill>
              <a:srgbClr val="754BA0"/>
            </a:solidFill>
          </p:spPr>
          <p:txBody>
            <a:bodyPr/>
            <a:lstStyle/>
            <a:p>
              <a:endParaRPr lang="en-GB"/>
            </a:p>
          </p:txBody>
        </p:sp>
        <p:sp>
          <p:nvSpPr>
            <p:cNvPr id="4" name="TextBox 4"/>
            <p:cNvSpPr txBox="1"/>
            <p:nvPr/>
          </p:nvSpPr>
          <p:spPr>
            <a:xfrm>
              <a:off x="0" y="9525"/>
              <a:ext cx="1195762" cy="1240201"/>
            </a:xfrm>
            <a:prstGeom prst="rect">
              <a:avLst/>
            </a:prstGeom>
          </p:spPr>
          <p:txBody>
            <a:bodyPr lIns="50800" tIns="50800" rIns="50800" bIns="50800" rtlCol="0" anchor="ctr"/>
            <a:lstStyle/>
            <a:p>
              <a:pPr algn="ctr">
                <a:lnSpc>
                  <a:spcPts val="1199"/>
                </a:lnSpc>
              </a:pPr>
              <a:endParaRPr/>
            </a:p>
          </p:txBody>
        </p:sp>
      </p:grpSp>
      <p:grpSp>
        <p:nvGrpSpPr>
          <p:cNvPr id="5" name="Group 5"/>
          <p:cNvGrpSpPr/>
          <p:nvPr/>
        </p:nvGrpSpPr>
        <p:grpSpPr>
          <a:xfrm>
            <a:off x="311229" y="7099736"/>
            <a:ext cx="3336600" cy="3487177"/>
            <a:chOff x="0" y="0"/>
            <a:chExt cx="1195762" cy="1249726"/>
          </a:xfrm>
        </p:grpSpPr>
        <p:sp>
          <p:nvSpPr>
            <p:cNvPr id="6" name="Freeform 6"/>
            <p:cNvSpPr/>
            <p:nvPr/>
          </p:nvSpPr>
          <p:spPr>
            <a:xfrm>
              <a:off x="0" y="0"/>
              <a:ext cx="1195762" cy="1249726"/>
            </a:xfrm>
            <a:custGeom>
              <a:avLst/>
              <a:gdLst/>
              <a:ahLst/>
              <a:cxnLst/>
              <a:rect l="l" t="t" r="r" b="b"/>
              <a:pathLst>
                <a:path w="1195762" h="1249726">
                  <a:moveTo>
                    <a:pt x="85851" y="0"/>
                  </a:moveTo>
                  <a:lnTo>
                    <a:pt x="1109911" y="0"/>
                  </a:lnTo>
                  <a:cubicBezTo>
                    <a:pt x="1132680" y="0"/>
                    <a:pt x="1154517" y="9045"/>
                    <a:pt x="1170617" y="25145"/>
                  </a:cubicBezTo>
                  <a:cubicBezTo>
                    <a:pt x="1186717" y="41245"/>
                    <a:pt x="1195762" y="63082"/>
                    <a:pt x="1195762" y="85851"/>
                  </a:cubicBezTo>
                  <a:lnTo>
                    <a:pt x="1195762" y="1163874"/>
                  </a:lnTo>
                  <a:cubicBezTo>
                    <a:pt x="1195762" y="1211289"/>
                    <a:pt x="1157325" y="1249726"/>
                    <a:pt x="1109911" y="1249726"/>
                  </a:cubicBezTo>
                  <a:lnTo>
                    <a:pt x="85851" y="1249726"/>
                  </a:lnTo>
                  <a:cubicBezTo>
                    <a:pt x="63082" y="1249726"/>
                    <a:pt x="41245" y="1240681"/>
                    <a:pt x="25145" y="1224580"/>
                  </a:cubicBezTo>
                  <a:cubicBezTo>
                    <a:pt x="9045" y="1208480"/>
                    <a:pt x="0" y="1186644"/>
                    <a:pt x="0" y="1163874"/>
                  </a:cubicBezTo>
                  <a:lnTo>
                    <a:pt x="0" y="85851"/>
                  </a:lnTo>
                  <a:cubicBezTo>
                    <a:pt x="0" y="63082"/>
                    <a:pt x="9045" y="41245"/>
                    <a:pt x="25145" y="25145"/>
                  </a:cubicBezTo>
                  <a:cubicBezTo>
                    <a:pt x="41245" y="9045"/>
                    <a:pt x="63082" y="0"/>
                    <a:pt x="85851" y="0"/>
                  </a:cubicBezTo>
                  <a:close/>
                </a:path>
              </a:pathLst>
            </a:custGeom>
            <a:solidFill>
              <a:srgbClr val="754BA0"/>
            </a:solidFill>
          </p:spPr>
          <p:txBody>
            <a:bodyPr/>
            <a:lstStyle/>
            <a:p>
              <a:endParaRPr lang="en-GB"/>
            </a:p>
          </p:txBody>
        </p:sp>
        <p:sp>
          <p:nvSpPr>
            <p:cNvPr id="7" name="TextBox 7"/>
            <p:cNvSpPr txBox="1"/>
            <p:nvPr/>
          </p:nvSpPr>
          <p:spPr>
            <a:xfrm>
              <a:off x="0" y="9525"/>
              <a:ext cx="1195762" cy="1240201"/>
            </a:xfrm>
            <a:prstGeom prst="rect">
              <a:avLst/>
            </a:prstGeom>
          </p:spPr>
          <p:txBody>
            <a:bodyPr lIns="50800" tIns="50800" rIns="50800" bIns="50800" rtlCol="0" anchor="ctr"/>
            <a:lstStyle/>
            <a:p>
              <a:pPr algn="ctr">
                <a:lnSpc>
                  <a:spcPts val="1199"/>
                </a:lnSpc>
              </a:pPr>
              <a:endParaRPr/>
            </a:p>
          </p:txBody>
        </p:sp>
      </p:grpSp>
      <p:sp>
        <p:nvSpPr>
          <p:cNvPr id="8" name="TextBox 8"/>
          <p:cNvSpPr txBox="1"/>
          <p:nvPr/>
        </p:nvSpPr>
        <p:spPr>
          <a:xfrm>
            <a:off x="346135" y="2268427"/>
            <a:ext cx="7013957" cy="5178405"/>
          </a:xfrm>
          <a:prstGeom prst="rect">
            <a:avLst/>
          </a:prstGeom>
        </p:spPr>
        <p:txBody>
          <a:bodyPr lIns="0" tIns="0" rIns="0" bIns="0" rtlCol="0" anchor="t">
            <a:spAutoFit/>
          </a:bodyPr>
          <a:lstStyle/>
          <a:p>
            <a:pPr algn="l">
              <a:lnSpc>
                <a:spcPts val="1528"/>
              </a:lnSpc>
            </a:pPr>
            <a:r>
              <a:rPr lang="en-US" sz="1099">
                <a:solidFill>
                  <a:srgbClr val="000000"/>
                </a:solidFill>
                <a:latin typeface="Edu SA Beginner" panose="020B0604020202020204" charset="0"/>
                <a:ea typeface="Montserrat"/>
                <a:cs typeface="Montserrat"/>
                <a:sym typeface="Montserrat"/>
              </a:rPr>
              <a:t>Advent is a season of preparation and anticipation for the celebration of Jesus' birth. We aim to create a peaceful and reflective atmosphere throughout the school to encourage students to enter into the spirit of waiting and hope.</a:t>
            </a:r>
          </a:p>
          <a:p>
            <a:pPr algn="l">
              <a:lnSpc>
                <a:spcPts val="1528"/>
              </a:lnSpc>
            </a:pPr>
            <a:endParaRPr lang="en-US" sz="1099">
              <a:solidFill>
                <a:srgbClr val="000000"/>
              </a:solidFill>
              <a:latin typeface="Edu SA Beginner" panose="020B0604020202020204" charset="0"/>
              <a:ea typeface="Montserrat"/>
              <a:cs typeface="Montserrat"/>
              <a:sym typeface="Montserrat"/>
            </a:endParaRPr>
          </a:p>
          <a:p>
            <a:pPr algn="l">
              <a:lnSpc>
                <a:spcPts val="1528"/>
              </a:lnSpc>
            </a:pPr>
            <a:r>
              <a:rPr lang="en-US" sz="1099" b="1">
                <a:solidFill>
                  <a:srgbClr val="000000"/>
                </a:solidFill>
                <a:latin typeface="Edu SA Beginner" panose="020B0604020202020204" charset="0"/>
                <a:ea typeface="Montserrat Bold"/>
                <a:cs typeface="Montserrat Bold"/>
                <a:sym typeface="Montserrat Bold"/>
              </a:rPr>
              <a:t>Classroom and School Environment</a:t>
            </a:r>
          </a:p>
          <a:p>
            <a:pPr marL="171450" indent="-171450" algn="l">
              <a:lnSpc>
                <a:spcPts val="1528"/>
              </a:lnSpc>
              <a:buFont typeface="Arial" panose="020B0604020202020204" pitchFamily="34" charset="0"/>
              <a:buChar char="•"/>
            </a:pPr>
            <a:r>
              <a:rPr lang="en-US" sz="1099">
                <a:solidFill>
                  <a:srgbClr val="000000"/>
                </a:solidFill>
                <a:latin typeface="Edu SA Beginner" panose="020B0604020202020204" charset="0"/>
                <a:ea typeface="Montserrat Bold"/>
                <a:cs typeface="Montserrat Bold"/>
                <a:sym typeface="Montserrat Bold"/>
              </a:rPr>
              <a:t>Classroom prayer tables – purple cloth, advent wreath </a:t>
            </a:r>
          </a:p>
          <a:p>
            <a:pPr marL="171450" indent="-171450" algn="l">
              <a:lnSpc>
                <a:spcPts val="1528"/>
              </a:lnSpc>
              <a:buFont typeface="Arial" panose="020B0604020202020204" pitchFamily="34" charset="0"/>
              <a:buChar char="•"/>
            </a:pPr>
            <a:r>
              <a:rPr lang="en-US" sz="1099">
                <a:solidFill>
                  <a:srgbClr val="000000"/>
                </a:solidFill>
                <a:latin typeface="Edu SA Beginner" panose="020B0604020202020204" charset="0"/>
                <a:ea typeface="Montserrat Bold"/>
                <a:cs typeface="Montserrat Bold"/>
                <a:sym typeface="Montserrat Bold"/>
              </a:rPr>
              <a:t>Discussion in classes daily about the significance of the advent wreath </a:t>
            </a:r>
          </a:p>
          <a:p>
            <a:pPr marL="171450" indent="-171450" algn="l">
              <a:lnSpc>
                <a:spcPts val="1528"/>
              </a:lnSpc>
              <a:buFont typeface="Arial" panose="020B0604020202020204" pitchFamily="34" charset="0"/>
              <a:buChar char="•"/>
            </a:pPr>
            <a:r>
              <a:rPr lang="en-US" sz="1099">
                <a:solidFill>
                  <a:srgbClr val="000000"/>
                </a:solidFill>
                <a:latin typeface="Edu SA Beginner" panose="020B0604020202020204" charset="0"/>
                <a:ea typeface="Montserrat Bold"/>
                <a:cs typeface="Montserrat Bold"/>
                <a:sym typeface="Montserrat Bold"/>
              </a:rPr>
              <a:t>Classroom RE displays – Purple border, purple border </a:t>
            </a:r>
          </a:p>
          <a:p>
            <a:pPr marL="171450" indent="-171450" algn="l">
              <a:lnSpc>
                <a:spcPts val="1528"/>
              </a:lnSpc>
              <a:buFont typeface="Arial" panose="020B0604020202020204" pitchFamily="34" charset="0"/>
              <a:buChar char="•"/>
            </a:pPr>
            <a:r>
              <a:rPr lang="en-US" sz="1099">
                <a:solidFill>
                  <a:srgbClr val="000000"/>
                </a:solidFill>
                <a:latin typeface="Edu SA Beginner" panose="020B0604020202020204" charset="0"/>
                <a:ea typeface="Montserrat Bold"/>
                <a:cs typeface="Montserrat Bold"/>
                <a:sym typeface="Montserrat Bold"/>
              </a:rPr>
              <a:t>Prayer stations around school to have purple cloths</a:t>
            </a:r>
          </a:p>
          <a:p>
            <a:pPr marL="171450" indent="-171450" algn="l">
              <a:lnSpc>
                <a:spcPts val="1528"/>
              </a:lnSpc>
              <a:buFont typeface="Arial" panose="020B0604020202020204" pitchFamily="34" charset="0"/>
              <a:buChar char="•"/>
            </a:pPr>
            <a:r>
              <a:rPr lang="en-US" sz="1099">
                <a:solidFill>
                  <a:srgbClr val="000000"/>
                </a:solidFill>
                <a:latin typeface="Edu SA Beginner" panose="020B0604020202020204" charset="0"/>
                <a:ea typeface="Montserrat Bold"/>
                <a:cs typeface="Montserrat Bold"/>
                <a:sym typeface="Montserrat Bold"/>
              </a:rPr>
              <a:t>Altar in the hall- purple cloth and advent wreath </a:t>
            </a:r>
          </a:p>
          <a:p>
            <a:pPr marL="171450" indent="-171450" algn="l">
              <a:lnSpc>
                <a:spcPts val="1528"/>
              </a:lnSpc>
              <a:buFont typeface="Arial" panose="020B0604020202020204" pitchFamily="34" charset="0"/>
              <a:buChar char="•"/>
            </a:pPr>
            <a:r>
              <a:rPr lang="en-US" sz="1099">
                <a:solidFill>
                  <a:srgbClr val="000000"/>
                </a:solidFill>
                <a:latin typeface="Edu SA Beginner" panose="020B0604020202020204" charset="0"/>
                <a:ea typeface="Montserrat Bold"/>
                <a:cs typeface="Montserrat Bold"/>
                <a:sym typeface="Montserrat Bold"/>
              </a:rPr>
              <a:t>Sacred space – purple lights, purple cloth and empty nativity scene </a:t>
            </a:r>
          </a:p>
          <a:p>
            <a:pPr marL="171450" indent="-171450" algn="l">
              <a:lnSpc>
                <a:spcPts val="1528"/>
              </a:lnSpc>
              <a:buFont typeface="Arial" panose="020B0604020202020204" pitchFamily="34" charset="0"/>
              <a:buChar char="•"/>
            </a:pPr>
            <a:r>
              <a:rPr lang="en-US" sz="1099">
                <a:solidFill>
                  <a:srgbClr val="000000"/>
                </a:solidFill>
                <a:latin typeface="Edu SA Beginner" panose="020B0604020202020204" charset="0"/>
                <a:ea typeface="Montserrat Bold"/>
                <a:cs typeface="Montserrat Bold"/>
                <a:sym typeface="Montserrat Bold"/>
              </a:rPr>
              <a:t>Travelling Nativity – classes to give all children the opportunity to take home the travelling nativity and share reflections from home to school.</a:t>
            </a:r>
          </a:p>
          <a:p>
            <a:pPr marL="171450" indent="-171450" algn="l">
              <a:lnSpc>
                <a:spcPts val="1528"/>
              </a:lnSpc>
              <a:buFont typeface="Arial" panose="020B0604020202020204" pitchFamily="34" charset="0"/>
              <a:buChar char="•"/>
            </a:pPr>
            <a:r>
              <a:rPr lang="en-US" sz="1099">
                <a:solidFill>
                  <a:srgbClr val="000000"/>
                </a:solidFill>
                <a:latin typeface="Edu SA Beginner" panose="020B0604020202020204" charset="0"/>
                <a:ea typeface="Montserrat Bold"/>
                <a:cs typeface="Montserrat Bold"/>
                <a:sym typeface="Montserrat Bold"/>
              </a:rPr>
              <a:t>Traditional Advent hymns and other advent music to be incorporated into class liturgies, lessons, masses and during prayer time.</a:t>
            </a:r>
          </a:p>
          <a:p>
            <a:pPr marL="171450" indent="-171450" algn="l">
              <a:lnSpc>
                <a:spcPts val="1528"/>
              </a:lnSpc>
              <a:buFont typeface="Arial" panose="020B0604020202020204" pitchFamily="34" charset="0"/>
              <a:buChar char="•"/>
            </a:pPr>
            <a:r>
              <a:rPr lang="en-US" sz="1099">
                <a:solidFill>
                  <a:srgbClr val="000000"/>
                </a:solidFill>
                <a:latin typeface="Edu SA Beginner" panose="020B0604020202020204" charset="0"/>
                <a:ea typeface="Montserrat Bold"/>
                <a:cs typeface="Montserrat Bold"/>
                <a:sym typeface="Montserrat Bold"/>
              </a:rPr>
              <a:t>Classes to have prepared the symbols for the Jesse tree to add to during Advent </a:t>
            </a:r>
          </a:p>
          <a:p>
            <a:pPr algn="l">
              <a:lnSpc>
                <a:spcPts val="1528"/>
              </a:lnSpc>
            </a:pPr>
            <a:r>
              <a:rPr lang="en-US" sz="1099" b="1">
                <a:solidFill>
                  <a:srgbClr val="000000"/>
                </a:solidFill>
                <a:latin typeface="Edu SA Beginner" panose="020B0604020202020204" charset="0"/>
                <a:ea typeface="Montserrat Bold"/>
                <a:cs typeface="Montserrat Bold"/>
                <a:sym typeface="Montserrat Bold"/>
              </a:rPr>
              <a:t>Prayer and Liturgy</a:t>
            </a:r>
          </a:p>
          <a:p>
            <a:pPr algn="l">
              <a:lnSpc>
                <a:spcPts val="1528"/>
              </a:lnSpc>
            </a:pPr>
            <a:endParaRPr lang="en-US" sz="1099" b="1">
              <a:solidFill>
                <a:srgbClr val="000000"/>
              </a:solidFill>
              <a:latin typeface="Edu SA Beginner" panose="020B0604020202020204" charset="0"/>
              <a:ea typeface="Montserrat Bold"/>
              <a:cs typeface="Montserrat Bold"/>
              <a:sym typeface="Montserrat Bold"/>
            </a:endParaRPr>
          </a:p>
          <a:p>
            <a:pPr marL="171450" indent="-171450" algn="l">
              <a:lnSpc>
                <a:spcPts val="1528"/>
              </a:lnSpc>
              <a:buFont typeface="Arial" panose="020B0604020202020204" pitchFamily="34" charset="0"/>
              <a:buChar char="•"/>
            </a:pPr>
            <a:r>
              <a:rPr lang="en-US" sz="1099">
                <a:solidFill>
                  <a:srgbClr val="000000"/>
                </a:solidFill>
                <a:latin typeface="Edu SA Beginner" panose="020B0604020202020204" charset="0"/>
                <a:ea typeface="Montserrat Bold"/>
                <a:cs typeface="Montserrat Bold"/>
                <a:sym typeface="Montserrat Bold"/>
              </a:rPr>
              <a:t>Daily lighting of the Advent wreath in classes </a:t>
            </a:r>
          </a:p>
          <a:p>
            <a:pPr marL="171450" indent="-171450" algn="l">
              <a:lnSpc>
                <a:spcPts val="1528"/>
              </a:lnSpc>
              <a:buFont typeface="Arial" panose="020B0604020202020204" pitchFamily="34" charset="0"/>
              <a:buChar char="•"/>
            </a:pPr>
            <a:r>
              <a:rPr lang="en-US" sz="1099">
                <a:solidFill>
                  <a:srgbClr val="000000"/>
                </a:solidFill>
                <a:latin typeface="Edu SA Beginner" panose="020B0604020202020204" charset="0"/>
                <a:ea typeface="Montserrat Bold"/>
                <a:cs typeface="Montserrat Bold"/>
                <a:sym typeface="Montserrat Bold"/>
              </a:rPr>
              <a:t>Focus on the Jesse tree and adding the symbols daily using </a:t>
            </a:r>
            <a:r>
              <a:rPr lang="en-US" sz="1099" err="1">
                <a:solidFill>
                  <a:srgbClr val="000000"/>
                </a:solidFill>
                <a:latin typeface="Edu SA Beginner" panose="020B0604020202020204" charset="0"/>
                <a:ea typeface="Montserrat Bold"/>
                <a:cs typeface="Montserrat Bold"/>
                <a:sym typeface="Montserrat Bold"/>
              </a:rPr>
              <a:t>tenten</a:t>
            </a:r>
            <a:r>
              <a:rPr lang="en-US" sz="1099">
                <a:solidFill>
                  <a:srgbClr val="000000"/>
                </a:solidFill>
                <a:latin typeface="Edu SA Beginner" panose="020B0604020202020204" charset="0"/>
                <a:ea typeface="Montserrat Bold"/>
                <a:cs typeface="Montserrat Bold"/>
                <a:sym typeface="Montserrat Bold"/>
              </a:rPr>
              <a:t> videos and resources </a:t>
            </a:r>
          </a:p>
          <a:p>
            <a:pPr marL="171450" indent="-171450" algn="l">
              <a:lnSpc>
                <a:spcPts val="1528"/>
              </a:lnSpc>
              <a:buFont typeface="Arial" panose="020B0604020202020204" pitchFamily="34" charset="0"/>
              <a:buChar char="•"/>
            </a:pPr>
            <a:r>
              <a:rPr lang="en-US" sz="1099">
                <a:solidFill>
                  <a:srgbClr val="000000"/>
                </a:solidFill>
                <a:latin typeface="Edu SA Beginner" panose="020B0604020202020204" charset="0"/>
                <a:ea typeface="Montserrat Bold"/>
                <a:cs typeface="Montserrat Bold"/>
                <a:sym typeface="Montserrat Bold"/>
              </a:rPr>
              <a:t>Focus on the Hail Mary prayer to show the importance of Mary’s role during advent </a:t>
            </a:r>
          </a:p>
          <a:p>
            <a:pPr marL="171450" indent="-171450" algn="l">
              <a:lnSpc>
                <a:spcPts val="1528"/>
              </a:lnSpc>
              <a:buFont typeface="Arial" panose="020B0604020202020204" pitchFamily="34" charset="0"/>
              <a:buChar char="•"/>
            </a:pPr>
            <a:r>
              <a:rPr lang="en-US" sz="1099">
                <a:solidFill>
                  <a:srgbClr val="000000"/>
                </a:solidFill>
                <a:latin typeface="Edu SA Beginner" panose="020B0604020202020204" charset="0"/>
                <a:ea typeface="Montserrat Bold"/>
                <a:cs typeface="Montserrat Bold"/>
                <a:sym typeface="Montserrat Bold"/>
              </a:rPr>
              <a:t>Whole school celebration of the word planned and delivered by pairs of classes and parents invited. </a:t>
            </a:r>
          </a:p>
          <a:p>
            <a:pPr marL="171450" indent="-171450" algn="l">
              <a:lnSpc>
                <a:spcPts val="1528"/>
              </a:lnSpc>
              <a:buFont typeface="Arial" panose="020B0604020202020204" pitchFamily="34" charset="0"/>
              <a:buChar char="•"/>
            </a:pPr>
            <a:r>
              <a:rPr lang="en-US" sz="1099">
                <a:solidFill>
                  <a:srgbClr val="000000"/>
                </a:solidFill>
                <a:latin typeface="Edu SA Beginner" panose="020B0604020202020204" charset="0"/>
                <a:ea typeface="Montserrat Bold"/>
                <a:cs typeface="Montserrat Bold"/>
                <a:sym typeface="Montserrat Bold"/>
              </a:rPr>
              <a:t>Mass during the final week of school </a:t>
            </a:r>
          </a:p>
          <a:p>
            <a:pPr algn="l">
              <a:lnSpc>
                <a:spcPts val="1528"/>
              </a:lnSpc>
            </a:pPr>
            <a:endParaRPr lang="en-US" sz="1099" b="1">
              <a:solidFill>
                <a:srgbClr val="000000"/>
              </a:solidFill>
              <a:latin typeface="Edu SA Beginner" panose="020B0604020202020204" charset="0"/>
              <a:ea typeface="Montserrat Bold"/>
              <a:cs typeface="Montserrat Bold"/>
              <a:sym typeface="Montserrat Bold"/>
            </a:endParaRPr>
          </a:p>
          <a:p>
            <a:pPr algn="l">
              <a:lnSpc>
                <a:spcPts val="1528"/>
              </a:lnSpc>
            </a:pPr>
            <a:r>
              <a:rPr lang="en-US" sz="1099" b="1">
                <a:solidFill>
                  <a:srgbClr val="000000"/>
                </a:solidFill>
                <a:latin typeface="Edu SA Beginner" panose="020B0604020202020204" charset="0"/>
                <a:ea typeface="Montserrat Bold"/>
                <a:cs typeface="Montserrat Bold"/>
                <a:sym typeface="Montserrat Bold"/>
              </a:rPr>
              <a:t>Overall Tone</a:t>
            </a:r>
          </a:p>
          <a:p>
            <a:pPr algn="l">
              <a:lnSpc>
                <a:spcPts val="1528"/>
              </a:lnSpc>
            </a:pPr>
            <a:r>
              <a:rPr lang="en-US" sz="1099">
                <a:solidFill>
                  <a:srgbClr val="000000"/>
                </a:solidFill>
                <a:latin typeface="Edu SA Beginner" panose="020B0604020202020204" charset="0"/>
                <a:ea typeface="Montserrat Bold"/>
                <a:cs typeface="Montserrat Bold"/>
                <a:sym typeface="Montserrat Bold"/>
              </a:rPr>
              <a:t>Waiting in anticipation </a:t>
            </a:r>
          </a:p>
          <a:p>
            <a:pPr algn="l">
              <a:lnSpc>
                <a:spcPts val="1528"/>
              </a:lnSpc>
            </a:pPr>
            <a:r>
              <a:rPr lang="en-US" sz="1099">
                <a:solidFill>
                  <a:srgbClr val="000000"/>
                </a:solidFill>
                <a:latin typeface="Edu SA Beginner" panose="020B0604020202020204" charset="0"/>
                <a:ea typeface="Montserrat Bold"/>
                <a:cs typeface="Montserrat Bold"/>
                <a:sym typeface="Montserrat Bold"/>
              </a:rPr>
              <a:t>Time of hope </a:t>
            </a:r>
          </a:p>
          <a:p>
            <a:pPr algn="l">
              <a:lnSpc>
                <a:spcPts val="1528"/>
              </a:lnSpc>
            </a:pPr>
            <a:r>
              <a:rPr lang="en-US" sz="1099">
                <a:solidFill>
                  <a:srgbClr val="000000"/>
                </a:solidFill>
                <a:latin typeface="Edu SA Beginner" panose="020B0604020202020204" charset="0"/>
                <a:ea typeface="Montserrat Bold"/>
                <a:cs typeface="Montserrat Bold"/>
                <a:sym typeface="Montserrat Bold"/>
              </a:rPr>
              <a:t>Main a sense of quiet and reflection to allow pupils the opportunity to think about the true meaning of Christmas.  </a:t>
            </a:r>
          </a:p>
          <a:p>
            <a:pPr algn="l">
              <a:lnSpc>
                <a:spcPts val="1528"/>
              </a:lnSpc>
            </a:pPr>
            <a:endParaRPr lang="en-US" sz="1099" b="1">
              <a:solidFill>
                <a:srgbClr val="000000"/>
              </a:solidFill>
              <a:latin typeface="Edu SA Beginner" panose="020B0604020202020204" charset="0"/>
              <a:ea typeface="Montserrat Bold"/>
              <a:cs typeface="Montserrat Bold"/>
              <a:sym typeface="Montserrat Bold"/>
            </a:endParaRPr>
          </a:p>
        </p:txBody>
      </p:sp>
      <p:grpSp>
        <p:nvGrpSpPr>
          <p:cNvPr id="9" name="Group 9"/>
          <p:cNvGrpSpPr/>
          <p:nvPr/>
        </p:nvGrpSpPr>
        <p:grpSpPr>
          <a:xfrm>
            <a:off x="-10777" y="0"/>
            <a:ext cx="7570777" cy="2160876"/>
            <a:chOff x="0" y="0"/>
            <a:chExt cx="10094369" cy="2881168"/>
          </a:xfrm>
        </p:grpSpPr>
        <p:pic>
          <p:nvPicPr>
            <p:cNvPr id="10" name="Picture 10"/>
            <p:cNvPicPr>
              <a:picLocks noChangeAspect="1"/>
            </p:cNvPicPr>
            <p:nvPr/>
          </p:nvPicPr>
          <p:blipFill>
            <a:blip r:embed="rId2"/>
            <a:srcRect l="25188" t="21575" b="41022"/>
            <a:stretch>
              <a:fillRect/>
            </a:stretch>
          </p:blipFill>
          <p:spPr>
            <a:xfrm>
              <a:off x="0" y="0"/>
              <a:ext cx="10094369" cy="2881168"/>
            </a:xfrm>
            <a:prstGeom prst="rect">
              <a:avLst/>
            </a:prstGeom>
          </p:spPr>
        </p:pic>
      </p:grpSp>
      <p:sp>
        <p:nvSpPr>
          <p:cNvPr id="11" name="Freeform 11"/>
          <p:cNvSpPr/>
          <p:nvPr/>
        </p:nvSpPr>
        <p:spPr>
          <a:xfrm flipV="1">
            <a:off x="-211472" y="-166421"/>
            <a:ext cx="3024000" cy="2547720"/>
          </a:xfrm>
          <a:custGeom>
            <a:avLst/>
            <a:gdLst/>
            <a:ahLst/>
            <a:cxnLst/>
            <a:rect l="l" t="t" r="r" b="b"/>
            <a:pathLst>
              <a:path w="3024000" h="2547720">
                <a:moveTo>
                  <a:pt x="0" y="2547720"/>
                </a:moveTo>
                <a:lnTo>
                  <a:pt x="3024000" y="2547720"/>
                </a:lnTo>
                <a:lnTo>
                  <a:pt x="3024000" y="0"/>
                </a:lnTo>
                <a:lnTo>
                  <a:pt x="0" y="0"/>
                </a:lnTo>
                <a:lnTo>
                  <a:pt x="0" y="254772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grpSp>
        <p:nvGrpSpPr>
          <p:cNvPr id="12" name="Group 12"/>
          <p:cNvGrpSpPr/>
          <p:nvPr/>
        </p:nvGrpSpPr>
        <p:grpSpPr>
          <a:xfrm>
            <a:off x="4638501" y="9532952"/>
            <a:ext cx="1897906" cy="1897906"/>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54BA0">
                <a:alpha val="29804"/>
              </a:srgbClr>
            </a:solidFill>
          </p:spPr>
          <p:txBody>
            <a:bodyPr/>
            <a:lstStyle/>
            <a:p>
              <a:endParaRPr lang="en-GB"/>
            </a:p>
          </p:txBody>
        </p:sp>
        <p:sp>
          <p:nvSpPr>
            <p:cNvPr id="14" name="TextBox 14"/>
            <p:cNvSpPr txBox="1"/>
            <p:nvPr/>
          </p:nvSpPr>
          <p:spPr>
            <a:xfrm>
              <a:off x="76200" y="85725"/>
              <a:ext cx="660400" cy="650875"/>
            </a:xfrm>
            <a:prstGeom prst="rect">
              <a:avLst/>
            </a:prstGeom>
          </p:spPr>
          <p:txBody>
            <a:bodyPr lIns="50800" tIns="50800" rIns="50800" bIns="50800" rtlCol="0" anchor="ctr"/>
            <a:lstStyle/>
            <a:p>
              <a:pPr algn="ctr">
                <a:lnSpc>
                  <a:spcPts val="1199"/>
                </a:lnSpc>
              </a:pPr>
              <a:endParaRPr/>
            </a:p>
          </p:txBody>
        </p:sp>
      </p:grpSp>
      <p:grpSp>
        <p:nvGrpSpPr>
          <p:cNvPr id="15" name="Group 15"/>
          <p:cNvGrpSpPr/>
          <p:nvPr/>
        </p:nvGrpSpPr>
        <p:grpSpPr>
          <a:xfrm>
            <a:off x="1063776" y="9532952"/>
            <a:ext cx="1897906" cy="1897906"/>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54BA0">
                <a:alpha val="29804"/>
              </a:srgbClr>
            </a:solidFill>
          </p:spPr>
          <p:txBody>
            <a:bodyPr/>
            <a:lstStyle/>
            <a:p>
              <a:endParaRPr lang="en-GB"/>
            </a:p>
          </p:txBody>
        </p:sp>
        <p:sp>
          <p:nvSpPr>
            <p:cNvPr id="17" name="TextBox 17"/>
            <p:cNvSpPr txBox="1"/>
            <p:nvPr/>
          </p:nvSpPr>
          <p:spPr>
            <a:xfrm>
              <a:off x="76200" y="85725"/>
              <a:ext cx="660400" cy="650875"/>
            </a:xfrm>
            <a:prstGeom prst="rect">
              <a:avLst/>
            </a:prstGeom>
          </p:spPr>
          <p:txBody>
            <a:bodyPr lIns="50800" tIns="50800" rIns="50800" bIns="50800" rtlCol="0" anchor="ctr"/>
            <a:lstStyle/>
            <a:p>
              <a:pPr algn="ctr">
                <a:lnSpc>
                  <a:spcPts val="1199"/>
                </a:lnSpc>
              </a:pPr>
              <a:endParaRPr/>
            </a:p>
          </p:txBody>
        </p:sp>
      </p:grpSp>
      <p:grpSp>
        <p:nvGrpSpPr>
          <p:cNvPr id="18" name="Group 18"/>
          <p:cNvGrpSpPr/>
          <p:nvPr/>
        </p:nvGrpSpPr>
        <p:grpSpPr>
          <a:xfrm>
            <a:off x="6218088" y="9161283"/>
            <a:ext cx="568004" cy="568004"/>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54BA0">
                <a:alpha val="29804"/>
              </a:srgbClr>
            </a:solidFill>
          </p:spPr>
          <p:txBody>
            <a:bodyPr/>
            <a:lstStyle/>
            <a:p>
              <a:endParaRPr lang="en-GB"/>
            </a:p>
          </p:txBody>
        </p:sp>
        <p:sp>
          <p:nvSpPr>
            <p:cNvPr id="20" name="TextBox 20"/>
            <p:cNvSpPr txBox="1"/>
            <p:nvPr/>
          </p:nvSpPr>
          <p:spPr>
            <a:xfrm>
              <a:off x="76200" y="85725"/>
              <a:ext cx="660400" cy="650875"/>
            </a:xfrm>
            <a:prstGeom prst="rect">
              <a:avLst/>
            </a:prstGeom>
          </p:spPr>
          <p:txBody>
            <a:bodyPr lIns="50800" tIns="50800" rIns="50800" bIns="50800" rtlCol="0" anchor="ctr"/>
            <a:lstStyle/>
            <a:p>
              <a:pPr algn="ctr">
                <a:lnSpc>
                  <a:spcPts val="1199"/>
                </a:lnSpc>
              </a:pPr>
              <a:endParaRPr/>
            </a:p>
          </p:txBody>
        </p:sp>
      </p:grpSp>
      <p:grpSp>
        <p:nvGrpSpPr>
          <p:cNvPr id="21" name="Group 21"/>
          <p:cNvGrpSpPr/>
          <p:nvPr/>
        </p:nvGrpSpPr>
        <p:grpSpPr>
          <a:xfrm>
            <a:off x="2643363" y="9161283"/>
            <a:ext cx="568004" cy="568004"/>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54BA0">
                <a:alpha val="29804"/>
              </a:srgbClr>
            </a:solidFill>
          </p:spPr>
          <p:txBody>
            <a:bodyPr/>
            <a:lstStyle/>
            <a:p>
              <a:endParaRPr lang="en-GB"/>
            </a:p>
          </p:txBody>
        </p:sp>
        <p:sp>
          <p:nvSpPr>
            <p:cNvPr id="23" name="TextBox 23"/>
            <p:cNvSpPr txBox="1"/>
            <p:nvPr/>
          </p:nvSpPr>
          <p:spPr>
            <a:xfrm>
              <a:off x="76200" y="85725"/>
              <a:ext cx="660400" cy="650875"/>
            </a:xfrm>
            <a:prstGeom prst="rect">
              <a:avLst/>
            </a:prstGeom>
          </p:spPr>
          <p:txBody>
            <a:bodyPr lIns="50800" tIns="50800" rIns="50800" bIns="50800" rtlCol="0" anchor="ctr"/>
            <a:lstStyle/>
            <a:p>
              <a:pPr algn="ctr">
                <a:lnSpc>
                  <a:spcPts val="1199"/>
                </a:lnSpc>
              </a:pPr>
              <a:endParaRPr/>
            </a:p>
          </p:txBody>
        </p:sp>
      </p:grpSp>
      <p:grpSp>
        <p:nvGrpSpPr>
          <p:cNvPr id="24" name="Group 24"/>
          <p:cNvGrpSpPr/>
          <p:nvPr/>
        </p:nvGrpSpPr>
        <p:grpSpPr>
          <a:xfrm>
            <a:off x="5760340" y="9161283"/>
            <a:ext cx="285563" cy="285563"/>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54BA0">
                <a:alpha val="29804"/>
              </a:srgbClr>
            </a:solidFill>
          </p:spPr>
          <p:txBody>
            <a:bodyPr/>
            <a:lstStyle/>
            <a:p>
              <a:endParaRPr lang="en-GB"/>
            </a:p>
          </p:txBody>
        </p:sp>
        <p:sp>
          <p:nvSpPr>
            <p:cNvPr id="26" name="TextBox 26"/>
            <p:cNvSpPr txBox="1"/>
            <p:nvPr/>
          </p:nvSpPr>
          <p:spPr>
            <a:xfrm>
              <a:off x="76200" y="85725"/>
              <a:ext cx="660400" cy="650875"/>
            </a:xfrm>
            <a:prstGeom prst="rect">
              <a:avLst/>
            </a:prstGeom>
          </p:spPr>
          <p:txBody>
            <a:bodyPr lIns="50800" tIns="50800" rIns="50800" bIns="50800" rtlCol="0" anchor="ctr"/>
            <a:lstStyle/>
            <a:p>
              <a:pPr algn="ctr">
                <a:lnSpc>
                  <a:spcPts val="1199"/>
                </a:lnSpc>
              </a:pPr>
              <a:endParaRPr/>
            </a:p>
          </p:txBody>
        </p:sp>
      </p:grpSp>
      <p:grpSp>
        <p:nvGrpSpPr>
          <p:cNvPr id="27" name="Group 27"/>
          <p:cNvGrpSpPr/>
          <p:nvPr/>
        </p:nvGrpSpPr>
        <p:grpSpPr>
          <a:xfrm>
            <a:off x="2185615" y="9161283"/>
            <a:ext cx="285563" cy="285563"/>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54BA0">
                <a:alpha val="29804"/>
              </a:srgbClr>
            </a:solidFill>
          </p:spPr>
          <p:txBody>
            <a:bodyPr/>
            <a:lstStyle/>
            <a:p>
              <a:endParaRPr lang="en-GB"/>
            </a:p>
          </p:txBody>
        </p:sp>
        <p:sp>
          <p:nvSpPr>
            <p:cNvPr id="29" name="TextBox 29"/>
            <p:cNvSpPr txBox="1"/>
            <p:nvPr/>
          </p:nvSpPr>
          <p:spPr>
            <a:xfrm>
              <a:off x="76200" y="85725"/>
              <a:ext cx="660400" cy="650875"/>
            </a:xfrm>
            <a:prstGeom prst="rect">
              <a:avLst/>
            </a:prstGeom>
          </p:spPr>
          <p:txBody>
            <a:bodyPr lIns="50800" tIns="50800" rIns="50800" bIns="50800" rtlCol="0" anchor="ctr"/>
            <a:lstStyle/>
            <a:p>
              <a:pPr algn="ctr">
                <a:lnSpc>
                  <a:spcPts val="1199"/>
                </a:lnSpc>
              </a:pPr>
              <a:endParaRPr/>
            </a:p>
          </p:txBody>
        </p:sp>
      </p:grpSp>
      <p:grpSp>
        <p:nvGrpSpPr>
          <p:cNvPr id="30" name="Group 30"/>
          <p:cNvGrpSpPr/>
          <p:nvPr/>
        </p:nvGrpSpPr>
        <p:grpSpPr>
          <a:xfrm rot="-10800000">
            <a:off x="2507405" y="207687"/>
            <a:ext cx="568004" cy="568004"/>
            <a:chOff x="0" y="0"/>
            <a:chExt cx="812800" cy="812800"/>
          </a:xfrm>
        </p:grpSpPr>
        <p:sp>
          <p:nvSpPr>
            <p:cNvPr id="31" name="Freeform 3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54BA0"/>
            </a:solidFill>
          </p:spPr>
          <p:txBody>
            <a:bodyPr/>
            <a:lstStyle/>
            <a:p>
              <a:endParaRPr lang="en-GB"/>
            </a:p>
          </p:txBody>
        </p:sp>
        <p:sp>
          <p:nvSpPr>
            <p:cNvPr id="32" name="TextBox 32"/>
            <p:cNvSpPr txBox="1"/>
            <p:nvPr/>
          </p:nvSpPr>
          <p:spPr>
            <a:xfrm>
              <a:off x="76200" y="85725"/>
              <a:ext cx="660400" cy="650875"/>
            </a:xfrm>
            <a:prstGeom prst="rect">
              <a:avLst/>
            </a:prstGeom>
          </p:spPr>
          <p:txBody>
            <a:bodyPr lIns="50800" tIns="50800" rIns="50800" bIns="50800" rtlCol="0" anchor="ctr"/>
            <a:lstStyle/>
            <a:p>
              <a:pPr algn="ctr">
                <a:lnSpc>
                  <a:spcPts val="1199"/>
                </a:lnSpc>
              </a:pPr>
              <a:endParaRPr/>
            </a:p>
          </p:txBody>
        </p:sp>
      </p:grpSp>
      <p:grpSp>
        <p:nvGrpSpPr>
          <p:cNvPr id="33" name="Group 33"/>
          <p:cNvGrpSpPr/>
          <p:nvPr/>
        </p:nvGrpSpPr>
        <p:grpSpPr>
          <a:xfrm rot="-10800000">
            <a:off x="3247593" y="490128"/>
            <a:ext cx="285563" cy="285563"/>
            <a:chOff x="0" y="0"/>
            <a:chExt cx="812800" cy="812800"/>
          </a:xfrm>
        </p:grpSpPr>
        <p:sp>
          <p:nvSpPr>
            <p:cNvPr id="34" name="Freeform 3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54BA0"/>
            </a:solidFill>
          </p:spPr>
          <p:txBody>
            <a:bodyPr/>
            <a:lstStyle/>
            <a:p>
              <a:endParaRPr lang="en-GB"/>
            </a:p>
          </p:txBody>
        </p:sp>
        <p:sp>
          <p:nvSpPr>
            <p:cNvPr id="35" name="TextBox 35"/>
            <p:cNvSpPr txBox="1"/>
            <p:nvPr/>
          </p:nvSpPr>
          <p:spPr>
            <a:xfrm>
              <a:off x="76200" y="85725"/>
              <a:ext cx="660400" cy="650875"/>
            </a:xfrm>
            <a:prstGeom prst="rect">
              <a:avLst/>
            </a:prstGeom>
          </p:spPr>
          <p:txBody>
            <a:bodyPr lIns="50800" tIns="50800" rIns="50800" bIns="50800" rtlCol="0" anchor="ctr"/>
            <a:lstStyle/>
            <a:p>
              <a:pPr algn="ctr">
                <a:lnSpc>
                  <a:spcPts val="1199"/>
                </a:lnSpc>
              </a:pPr>
              <a:endParaRPr/>
            </a:p>
          </p:txBody>
        </p:sp>
      </p:grpSp>
      <p:grpSp>
        <p:nvGrpSpPr>
          <p:cNvPr id="36" name="Group 36"/>
          <p:cNvGrpSpPr/>
          <p:nvPr/>
        </p:nvGrpSpPr>
        <p:grpSpPr>
          <a:xfrm>
            <a:off x="4008572" y="7549160"/>
            <a:ext cx="3174807" cy="2956457"/>
            <a:chOff x="0" y="0"/>
            <a:chExt cx="1137779" cy="1059528"/>
          </a:xfrm>
        </p:grpSpPr>
        <p:sp>
          <p:nvSpPr>
            <p:cNvPr id="37" name="Freeform 37"/>
            <p:cNvSpPr/>
            <p:nvPr/>
          </p:nvSpPr>
          <p:spPr>
            <a:xfrm>
              <a:off x="0" y="0"/>
              <a:ext cx="1137779" cy="1059528"/>
            </a:xfrm>
            <a:custGeom>
              <a:avLst/>
              <a:gdLst/>
              <a:ahLst/>
              <a:cxnLst/>
              <a:rect l="l" t="t" r="r" b="b"/>
              <a:pathLst>
                <a:path w="1137779" h="1059528">
                  <a:moveTo>
                    <a:pt x="73156" y="0"/>
                  </a:moveTo>
                  <a:lnTo>
                    <a:pt x="1064623" y="0"/>
                  </a:lnTo>
                  <a:cubicBezTo>
                    <a:pt x="1105026" y="0"/>
                    <a:pt x="1137779" y="32753"/>
                    <a:pt x="1137779" y="73156"/>
                  </a:cubicBezTo>
                  <a:lnTo>
                    <a:pt x="1137779" y="986371"/>
                  </a:lnTo>
                  <a:cubicBezTo>
                    <a:pt x="1137779" y="1026774"/>
                    <a:pt x="1105026" y="1059528"/>
                    <a:pt x="1064623" y="1059528"/>
                  </a:cubicBezTo>
                  <a:lnTo>
                    <a:pt x="73156" y="1059528"/>
                  </a:lnTo>
                  <a:cubicBezTo>
                    <a:pt x="32753" y="1059528"/>
                    <a:pt x="0" y="1026774"/>
                    <a:pt x="0" y="986371"/>
                  </a:cubicBezTo>
                  <a:lnTo>
                    <a:pt x="0" y="73156"/>
                  </a:lnTo>
                  <a:cubicBezTo>
                    <a:pt x="0" y="32753"/>
                    <a:pt x="32753" y="0"/>
                    <a:pt x="73156" y="0"/>
                  </a:cubicBezTo>
                  <a:close/>
                </a:path>
              </a:pathLst>
            </a:custGeom>
            <a:solidFill>
              <a:srgbClr val="FFFFFF"/>
            </a:solidFill>
          </p:spPr>
          <p:txBody>
            <a:bodyPr/>
            <a:lstStyle/>
            <a:p>
              <a:r>
                <a:rPr lang="en-GB" sz="1200">
                  <a:latin typeface="Edu SA Beginner" panose="020B0604020202020204" charset="0"/>
                  <a:ea typeface="Calibri Light" panose="020F0302020204030204" pitchFamily="34" charset="0"/>
                  <a:cs typeface="Calibri Light" panose="020F0302020204030204" pitchFamily="34" charset="0"/>
                </a:rPr>
                <a:t>Nativity scene</a:t>
              </a:r>
            </a:p>
            <a:p>
              <a:endParaRPr lang="en-GB" sz="1200">
                <a:latin typeface="Edu SA Beginner" panose="020B0604020202020204" charset="0"/>
                <a:ea typeface="Calibri Light" panose="020F0302020204030204" pitchFamily="34" charset="0"/>
                <a:cs typeface="Calibri Light" panose="020F0302020204030204" pitchFamily="34" charset="0"/>
              </a:endParaRPr>
            </a:p>
            <a:p>
              <a:r>
                <a:rPr lang="en-GB" sz="1200">
                  <a:latin typeface="Edu SA Beginner" panose="020B0604020202020204" charset="0"/>
                  <a:ea typeface="Calibri Light" panose="020F0302020204030204" pitchFamily="34" charset="0"/>
                  <a:cs typeface="Calibri Light" panose="020F0302020204030204" pitchFamily="34" charset="0"/>
                </a:rPr>
                <a:t>Advent wreath including candles</a:t>
              </a:r>
            </a:p>
            <a:p>
              <a:r>
                <a:rPr lang="en-GB" sz="1200">
                  <a:latin typeface="Edu SA Beginner" panose="020B0604020202020204" charset="0"/>
                  <a:ea typeface="Calibri Light" panose="020F0302020204030204" pitchFamily="34" charset="0"/>
                  <a:cs typeface="Calibri Light" panose="020F0302020204030204" pitchFamily="34" charset="0"/>
                </a:rPr>
                <a:t> </a:t>
              </a:r>
            </a:p>
            <a:p>
              <a:r>
                <a:rPr lang="en-GB" sz="1200">
                  <a:latin typeface="Edu SA Beginner" panose="020B0604020202020204" charset="0"/>
                  <a:ea typeface="Calibri Light" panose="020F0302020204030204" pitchFamily="34" charset="0"/>
                  <a:cs typeface="Calibri Light" panose="020F0302020204030204" pitchFamily="34" charset="0"/>
                </a:rPr>
                <a:t>Purple cloth </a:t>
              </a:r>
            </a:p>
            <a:p>
              <a:endParaRPr lang="en-GB" sz="1200">
                <a:latin typeface="Edu SA Beginner" panose="020B0604020202020204" charset="0"/>
                <a:ea typeface="Calibri Light" panose="020F0302020204030204" pitchFamily="34" charset="0"/>
                <a:cs typeface="Calibri Light" panose="020F0302020204030204" pitchFamily="34" charset="0"/>
              </a:endParaRPr>
            </a:p>
            <a:p>
              <a:r>
                <a:rPr lang="en-GB" sz="1200">
                  <a:latin typeface="Edu SA Beginner" panose="020B0604020202020204" charset="0"/>
                  <a:ea typeface="Calibri Light" panose="020F0302020204030204" pitchFamily="34" charset="0"/>
                  <a:cs typeface="Calibri Light" panose="020F0302020204030204" pitchFamily="34" charset="0"/>
                </a:rPr>
                <a:t>Jesse tree symbols </a:t>
              </a:r>
            </a:p>
            <a:p>
              <a:endParaRPr lang="en-GB" sz="1200">
                <a:latin typeface="Edu SA Beginner" panose="020B0604020202020204" charset="0"/>
                <a:ea typeface="Calibri Light" panose="020F0302020204030204" pitchFamily="34" charset="0"/>
                <a:cs typeface="Calibri Light" panose="020F0302020204030204" pitchFamily="34" charset="0"/>
              </a:endParaRPr>
            </a:p>
            <a:p>
              <a:r>
                <a:rPr lang="en-GB" sz="1200">
                  <a:latin typeface="Edu SA Beginner" panose="020B0604020202020204" charset="0"/>
                  <a:ea typeface="Calibri Light" panose="020F0302020204030204" pitchFamily="34" charset="0"/>
                  <a:cs typeface="Calibri Light" panose="020F0302020204030204" pitchFamily="34" charset="0"/>
                </a:rPr>
                <a:t>Travelling nativity </a:t>
              </a:r>
            </a:p>
            <a:p>
              <a:endParaRPr lang="en-GB" sz="1200">
                <a:latin typeface="Edu SA Beginner" panose="020B0604020202020204" charset="0"/>
                <a:ea typeface="Calibri Light" panose="020F0302020204030204" pitchFamily="34" charset="0"/>
                <a:cs typeface="Calibri Light" panose="020F0302020204030204" pitchFamily="34" charset="0"/>
              </a:endParaRPr>
            </a:p>
            <a:p>
              <a:r>
                <a:rPr lang="en-GB" sz="1200">
                  <a:latin typeface="Edu SA Beginner" panose="020B0604020202020204" charset="0"/>
                  <a:ea typeface="Calibri Light" panose="020F0302020204030204" pitchFamily="34" charset="0"/>
                  <a:cs typeface="Calibri Light" panose="020F0302020204030204" pitchFamily="34" charset="0"/>
                </a:rPr>
                <a:t>Advent hymns and music </a:t>
              </a:r>
            </a:p>
            <a:p>
              <a:endParaRPr lang="en-GB">
                <a:latin typeface="Edu SA Beginner" panose="020B0604020202020204" charset="0"/>
              </a:endParaRPr>
            </a:p>
          </p:txBody>
        </p:sp>
        <p:sp>
          <p:nvSpPr>
            <p:cNvPr id="38" name="TextBox 38"/>
            <p:cNvSpPr txBox="1"/>
            <p:nvPr/>
          </p:nvSpPr>
          <p:spPr>
            <a:xfrm>
              <a:off x="0" y="9525"/>
              <a:ext cx="1137779" cy="1050003"/>
            </a:xfrm>
            <a:prstGeom prst="rect">
              <a:avLst/>
            </a:prstGeom>
          </p:spPr>
          <p:txBody>
            <a:bodyPr lIns="50800" tIns="50800" rIns="50800" bIns="50800" rtlCol="0" anchor="ctr"/>
            <a:lstStyle/>
            <a:p>
              <a:pPr algn="ctr">
                <a:lnSpc>
                  <a:spcPts val="1199"/>
                </a:lnSpc>
              </a:pPr>
              <a:endParaRPr/>
            </a:p>
          </p:txBody>
        </p:sp>
      </p:grpSp>
      <p:grpSp>
        <p:nvGrpSpPr>
          <p:cNvPr id="39" name="Group 39"/>
          <p:cNvGrpSpPr/>
          <p:nvPr/>
        </p:nvGrpSpPr>
        <p:grpSpPr>
          <a:xfrm>
            <a:off x="383149" y="7579854"/>
            <a:ext cx="3228058" cy="3924667"/>
            <a:chOff x="-19084" y="-346985"/>
            <a:chExt cx="1156863" cy="1406513"/>
          </a:xfrm>
        </p:grpSpPr>
        <p:sp>
          <p:nvSpPr>
            <p:cNvPr id="40" name="Freeform 40"/>
            <p:cNvSpPr/>
            <p:nvPr/>
          </p:nvSpPr>
          <p:spPr>
            <a:xfrm>
              <a:off x="-19084" y="-346985"/>
              <a:ext cx="1137779" cy="1059528"/>
            </a:xfrm>
            <a:custGeom>
              <a:avLst/>
              <a:gdLst/>
              <a:ahLst/>
              <a:cxnLst/>
              <a:rect l="l" t="t" r="r" b="b"/>
              <a:pathLst>
                <a:path w="1137779" h="1059528">
                  <a:moveTo>
                    <a:pt x="73156" y="0"/>
                  </a:moveTo>
                  <a:lnTo>
                    <a:pt x="1064623" y="0"/>
                  </a:lnTo>
                  <a:cubicBezTo>
                    <a:pt x="1105026" y="0"/>
                    <a:pt x="1137779" y="32753"/>
                    <a:pt x="1137779" y="73156"/>
                  </a:cubicBezTo>
                  <a:lnTo>
                    <a:pt x="1137779" y="986371"/>
                  </a:lnTo>
                  <a:cubicBezTo>
                    <a:pt x="1137779" y="1026774"/>
                    <a:pt x="1105026" y="1059528"/>
                    <a:pt x="1064623" y="1059528"/>
                  </a:cubicBezTo>
                  <a:lnTo>
                    <a:pt x="73156" y="1059528"/>
                  </a:lnTo>
                  <a:cubicBezTo>
                    <a:pt x="32753" y="1059528"/>
                    <a:pt x="0" y="1026774"/>
                    <a:pt x="0" y="986371"/>
                  </a:cubicBezTo>
                  <a:lnTo>
                    <a:pt x="0" y="73156"/>
                  </a:lnTo>
                  <a:cubicBezTo>
                    <a:pt x="0" y="32753"/>
                    <a:pt x="32753" y="0"/>
                    <a:pt x="73156" y="0"/>
                  </a:cubicBezTo>
                  <a:close/>
                </a:path>
              </a:pathLst>
            </a:custGeom>
            <a:solidFill>
              <a:srgbClr val="FFFFFF"/>
            </a:solidFill>
          </p:spPr>
          <p:txBody>
            <a:bodyPr/>
            <a:lstStyle/>
            <a:p>
              <a:r>
                <a:rPr lang="en-GB" sz="1100">
                  <a:latin typeface="Edu SA Beginner" panose="020B0604020202020204" charset="0"/>
                  <a:ea typeface="Calibri Light" panose="020F0302020204030204" pitchFamily="34" charset="0"/>
                  <a:cs typeface="Calibri Light" panose="020F0302020204030204" pitchFamily="34" charset="0"/>
                </a:rPr>
                <a:t>Advent celebration of the word – parents invited every Monday during Advent. Pairs of classes plan and deliver a celebration of the word to the whole school including lighting of the Advent wreath </a:t>
              </a:r>
            </a:p>
            <a:p>
              <a:endParaRPr lang="en-GB" sz="1100">
                <a:latin typeface="Edu SA Beginner" panose="020B0604020202020204" charset="0"/>
                <a:ea typeface="Calibri Light" panose="020F0302020204030204" pitchFamily="34" charset="0"/>
                <a:cs typeface="Calibri Light" panose="020F0302020204030204" pitchFamily="34" charset="0"/>
              </a:endParaRPr>
            </a:p>
            <a:p>
              <a:r>
                <a:rPr lang="en-GB" sz="1100">
                  <a:latin typeface="Edu SA Beginner" panose="020B0604020202020204" charset="0"/>
                  <a:ea typeface="Calibri Light" panose="020F0302020204030204" pitchFamily="34" charset="0"/>
                  <a:cs typeface="Calibri Light" panose="020F0302020204030204" pitchFamily="34" charset="0"/>
                </a:rPr>
                <a:t>Class based celebration of the word weekly </a:t>
              </a:r>
            </a:p>
            <a:p>
              <a:endParaRPr lang="en-GB" sz="1100">
                <a:latin typeface="Edu SA Beginner" panose="020B0604020202020204" charset="0"/>
                <a:ea typeface="Calibri Light" panose="020F0302020204030204" pitchFamily="34" charset="0"/>
                <a:cs typeface="Calibri Light" panose="020F0302020204030204" pitchFamily="34" charset="0"/>
              </a:endParaRPr>
            </a:p>
            <a:p>
              <a:r>
                <a:rPr lang="en-GB" sz="1100">
                  <a:latin typeface="Edu SA Beginner" panose="020B0604020202020204" charset="0"/>
                  <a:ea typeface="Calibri Light" panose="020F0302020204030204" pitchFamily="34" charset="0"/>
                  <a:cs typeface="Calibri Light" panose="020F0302020204030204" pitchFamily="34" charset="0"/>
                </a:rPr>
                <a:t>F2 and KS1 Nativity </a:t>
              </a:r>
            </a:p>
            <a:p>
              <a:endParaRPr lang="en-GB" sz="1100">
                <a:latin typeface="Edu SA Beginner" panose="020B0604020202020204" charset="0"/>
                <a:ea typeface="Calibri Light" panose="020F0302020204030204" pitchFamily="34" charset="0"/>
                <a:cs typeface="Calibri Light" panose="020F0302020204030204" pitchFamily="34" charset="0"/>
              </a:endParaRPr>
            </a:p>
            <a:p>
              <a:r>
                <a:rPr lang="en-GB" sz="1100">
                  <a:latin typeface="Edu SA Beginner" panose="020B0604020202020204" charset="0"/>
                  <a:ea typeface="Calibri Light" panose="020F0302020204030204" pitchFamily="34" charset="0"/>
                  <a:cs typeface="Calibri Light" panose="020F0302020204030204" pitchFamily="34" charset="0"/>
                </a:rPr>
                <a:t>KS2 Carol concert </a:t>
              </a:r>
            </a:p>
            <a:p>
              <a:endParaRPr lang="en-GB" sz="1100">
                <a:latin typeface="Edu SA Beginner" panose="020B0604020202020204" charset="0"/>
                <a:ea typeface="Calibri Light" panose="020F0302020204030204" pitchFamily="34" charset="0"/>
                <a:cs typeface="Calibri Light" panose="020F0302020204030204" pitchFamily="34" charset="0"/>
              </a:endParaRPr>
            </a:p>
            <a:p>
              <a:r>
                <a:rPr lang="en-GB" sz="1100">
                  <a:latin typeface="Edu SA Beginner" panose="020B0604020202020204" charset="0"/>
                  <a:ea typeface="Calibri Light" panose="020F0302020204030204" pitchFamily="34" charset="0"/>
                  <a:cs typeface="Calibri Light" panose="020F0302020204030204" pitchFamily="34" charset="0"/>
                </a:rPr>
                <a:t>Hub schools singing programme carol concert </a:t>
              </a:r>
            </a:p>
            <a:p>
              <a:endParaRPr lang="en-GB" sz="1100">
                <a:latin typeface="Edu SA Beginner" panose="020B0604020202020204" charset="0"/>
                <a:ea typeface="Calibri Light" panose="020F0302020204030204" pitchFamily="34" charset="0"/>
                <a:cs typeface="Calibri Light" panose="020F0302020204030204" pitchFamily="34" charset="0"/>
              </a:endParaRPr>
            </a:p>
            <a:p>
              <a:r>
                <a:rPr lang="en-GB" sz="1100">
                  <a:latin typeface="Edu SA Beginner" panose="020B0604020202020204" charset="0"/>
                  <a:ea typeface="Calibri Light" panose="020F0302020204030204" pitchFamily="34" charset="0"/>
                  <a:cs typeface="Calibri Light" panose="020F0302020204030204" pitchFamily="34" charset="0"/>
                </a:rPr>
                <a:t>Advent retreat – planned by hub chaplains and children </a:t>
              </a:r>
            </a:p>
            <a:p>
              <a:endParaRPr lang="en-GB" sz="1100">
                <a:latin typeface="Edu SA Beginner" panose="020B0604020202020204" charset="0"/>
                <a:ea typeface="Calibri Light" panose="020F0302020204030204" pitchFamily="34" charset="0"/>
                <a:cs typeface="Calibri Light" panose="020F0302020204030204" pitchFamily="34" charset="0"/>
              </a:endParaRPr>
            </a:p>
            <a:p>
              <a:r>
                <a:rPr lang="en-GB" sz="1100">
                  <a:latin typeface="Edu SA Beginner" panose="020B0604020202020204" charset="0"/>
                  <a:ea typeface="Calibri Light" panose="020F0302020204030204" pitchFamily="34" charset="0"/>
                  <a:cs typeface="Calibri Light" panose="020F0302020204030204" pitchFamily="34" charset="0"/>
                </a:rPr>
                <a:t>Whole school mass </a:t>
              </a:r>
            </a:p>
          </p:txBody>
        </p:sp>
        <p:sp>
          <p:nvSpPr>
            <p:cNvPr id="41" name="TextBox 41"/>
            <p:cNvSpPr txBox="1"/>
            <p:nvPr/>
          </p:nvSpPr>
          <p:spPr>
            <a:xfrm>
              <a:off x="0" y="9525"/>
              <a:ext cx="1137779" cy="1050003"/>
            </a:xfrm>
            <a:prstGeom prst="rect">
              <a:avLst/>
            </a:prstGeom>
          </p:spPr>
          <p:txBody>
            <a:bodyPr lIns="50800" tIns="50800" rIns="50800" bIns="50800" rtlCol="0" anchor="ctr"/>
            <a:lstStyle/>
            <a:p>
              <a:pPr algn="ctr">
                <a:lnSpc>
                  <a:spcPts val="1199"/>
                </a:lnSpc>
              </a:pPr>
              <a:endParaRPr/>
            </a:p>
          </p:txBody>
        </p:sp>
      </p:grpSp>
      <p:sp>
        <p:nvSpPr>
          <p:cNvPr id="42" name="TextBox 42"/>
          <p:cNvSpPr txBox="1"/>
          <p:nvPr/>
        </p:nvSpPr>
        <p:spPr>
          <a:xfrm>
            <a:off x="5053968" y="1888820"/>
            <a:ext cx="4406984" cy="187960"/>
          </a:xfrm>
          <a:prstGeom prst="rect">
            <a:avLst/>
          </a:prstGeom>
        </p:spPr>
        <p:txBody>
          <a:bodyPr lIns="0" tIns="0" rIns="0" bIns="0" rtlCol="0" anchor="t">
            <a:spAutoFit/>
          </a:bodyPr>
          <a:lstStyle/>
          <a:p>
            <a:pPr algn="l">
              <a:lnSpc>
                <a:spcPts val="1400"/>
              </a:lnSpc>
            </a:pPr>
            <a:r>
              <a:rPr lang="en-US" sz="1400" b="1">
                <a:solidFill>
                  <a:srgbClr val="FFFFFF"/>
                </a:solidFill>
                <a:latin typeface="Montserrat Classic Bold"/>
                <a:ea typeface="Montserrat Classic Bold"/>
                <a:cs typeface="Montserrat Classic Bold"/>
                <a:sym typeface="Montserrat Classic Bold"/>
              </a:rPr>
              <a:t>ADVENT / CHRISTMASTIDE</a:t>
            </a:r>
          </a:p>
        </p:txBody>
      </p:sp>
      <p:sp>
        <p:nvSpPr>
          <p:cNvPr id="43" name="TextBox 43"/>
          <p:cNvSpPr txBox="1"/>
          <p:nvPr/>
        </p:nvSpPr>
        <p:spPr>
          <a:xfrm>
            <a:off x="5126957" y="7107851"/>
            <a:ext cx="776164" cy="488147"/>
          </a:xfrm>
          <a:prstGeom prst="rect">
            <a:avLst/>
          </a:prstGeom>
        </p:spPr>
        <p:txBody>
          <a:bodyPr lIns="0" tIns="0" rIns="0" bIns="0" rtlCol="0" anchor="t">
            <a:spAutoFit/>
          </a:bodyPr>
          <a:lstStyle/>
          <a:p>
            <a:pPr algn="ctr">
              <a:lnSpc>
                <a:spcPts val="4039"/>
              </a:lnSpc>
            </a:pPr>
            <a:r>
              <a:rPr lang="en-US" sz="2885">
                <a:solidFill>
                  <a:srgbClr val="FFFFFF"/>
                </a:solidFill>
                <a:latin typeface="Freehand575"/>
                <a:ea typeface="Freehand575"/>
                <a:cs typeface="Freehand575"/>
                <a:sym typeface="Freehand575"/>
              </a:rPr>
              <a:t>Resource</a:t>
            </a:r>
          </a:p>
        </p:txBody>
      </p:sp>
      <p:sp>
        <p:nvSpPr>
          <p:cNvPr id="44" name="TextBox 44"/>
          <p:cNvSpPr txBox="1"/>
          <p:nvPr/>
        </p:nvSpPr>
        <p:spPr>
          <a:xfrm>
            <a:off x="1660096" y="7074450"/>
            <a:ext cx="525519" cy="535305"/>
          </a:xfrm>
          <a:prstGeom prst="rect">
            <a:avLst/>
          </a:prstGeom>
        </p:spPr>
        <p:txBody>
          <a:bodyPr lIns="0" tIns="0" rIns="0" bIns="0" rtlCol="0" anchor="t">
            <a:spAutoFit/>
          </a:bodyPr>
          <a:lstStyle/>
          <a:p>
            <a:pPr algn="ctr">
              <a:lnSpc>
                <a:spcPts val="4039"/>
              </a:lnSpc>
            </a:pPr>
            <a:r>
              <a:rPr lang="en-US" sz="2885">
                <a:solidFill>
                  <a:srgbClr val="FFFFFF"/>
                </a:solidFill>
                <a:latin typeface="Freehand575"/>
                <a:ea typeface="Freehand575"/>
                <a:cs typeface="Freehand575"/>
                <a:sym typeface="Freehand575"/>
              </a:rPr>
              <a:t>Events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869622" y="6753087"/>
            <a:ext cx="3336600" cy="3487177"/>
            <a:chOff x="0" y="0"/>
            <a:chExt cx="1195762" cy="1249726"/>
          </a:xfrm>
        </p:grpSpPr>
        <p:sp>
          <p:nvSpPr>
            <p:cNvPr id="3" name="Freeform 3"/>
            <p:cNvSpPr/>
            <p:nvPr/>
          </p:nvSpPr>
          <p:spPr>
            <a:xfrm>
              <a:off x="0" y="0"/>
              <a:ext cx="1195762" cy="1249726"/>
            </a:xfrm>
            <a:custGeom>
              <a:avLst/>
              <a:gdLst/>
              <a:ahLst/>
              <a:cxnLst/>
              <a:rect l="l" t="t" r="r" b="b"/>
              <a:pathLst>
                <a:path w="1195762" h="1249726">
                  <a:moveTo>
                    <a:pt x="85851" y="0"/>
                  </a:moveTo>
                  <a:lnTo>
                    <a:pt x="1109911" y="0"/>
                  </a:lnTo>
                  <a:cubicBezTo>
                    <a:pt x="1132680" y="0"/>
                    <a:pt x="1154517" y="9045"/>
                    <a:pt x="1170617" y="25145"/>
                  </a:cubicBezTo>
                  <a:cubicBezTo>
                    <a:pt x="1186717" y="41245"/>
                    <a:pt x="1195762" y="63082"/>
                    <a:pt x="1195762" y="85851"/>
                  </a:cubicBezTo>
                  <a:lnTo>
                    <a:pt x="1195762" y="1163874"/>
                  </a:lnTo>
                  <a:cubicBezTo>
                    <a:pt x="1195762" y="1211289"/>
                    <a:pt x="1157325" y="1249726"/>
                    <a:pt x="1109911" y="1249726"/>
                  </a:cubicBezTo>
                  <a:lnTo>
                    <a:pt x="85851" y="1249726"/>
                  </a:lnTo>
                  <a:cubicBezTo>
                    <a:pt x="63082" y="1249726"/>
                    <a:pt x="41245" y="1240681"/>
                    <a:pt x="25145" y="1224580"/>
                  </a:cubicBezTo>
                  <a:cubicBezTo>
                    <a:pt x="9045" y="1208480"/>
                    <a:pt x="0" y="1186644"/>
                    <a:pt x="0" y="1163874"/>
                  </a:cubicBezTo>
                  <a:lnTo>
                    <a:pt x="0" y="85851"/>
                  </a:lnTo>
                  <a:cubicBezTo>
                    <a:pt x="0" y="63082"/>
                    <a:pt x="9045" y="41245"/>
                    <a:pt x="25145" y="25145"/>
                  </a:cubicBezTo>
                  <a:cubicBezTo>
                    <a:pt x="41245" y="9045"/>
                    <a:pt x="63082" y="0"/>
                    <a:pt x="85851" y="0"/>
                  </a:cubicBezTo>
                  <a:close/>
                </a:path>
              </a:pathLst>
            </a:custGeom>
            <a:solidFill>
              <a:srgbClr val="6E975C"/>
            </a:solidFill>
          </p:spPr>
          <p:txBody>
            <a:bodyPr/>
            <a:lstStyle/>
            <a:p>
              <a:endParaRPr lang="en-GB"/>
            </a:p>
          </p:txBody>
        </p:sp>
        <p:sp>
          <p:nvSpPr>
            <p:cNvPr id="4" name="TextBox 4"/>
            <p:cNvSpPr txBox="1"/>
            <p:nvPr/>
          </p:nvSpPr>
          <p:spPr>
            <a:xfrm>
              <a:off x="0" y="9525"/>
              <a:ext cx="1195762" cy="1240201"/>
            </a:xfrm>
            <a:prstGeom prst="rect">
              <a:avLst/>
            </a:prstGeom>
          </p:spPr>
          <p:txBody>
            <a:bodyPr lIns="50800" tIns="50800" rIns="50800" bIns="50800" rtlCol="0" anchor="ctr"/>
            <a:lstStyle/>
            <a:p>
              <a:pPr algn="ctr">
                <a:lnSpc>
                  <a:spcPts val="1199"/>
                </a:lnSpc>
              </a:pPr>
              <a:endParaRPr/>
            </a:p>
          </p:txBody>
        </p:sp>
      </p:grpSp>
      <p:grpSp>
        <p:nvGrpSpPr>
          <p:cNvPr id="5" name="Group 5"/>
          <p:cNvGrpSpPr/>
          <p:nvPr/>
        </p:nvGrpSpPr>
        <p:grpSpPr>
          <a:xfrm>
            <a:off x="406332" y="6753088"/>
            <a:ext cx="3336600" cy="3487177"/>
            <a:chOff x="0" y="0"/>
            <a:chExt cx="1195762" cy="1249726"/>
          </a:xfrm>
        </p:grpSpPr>
        <p:sp>
          <p:nvSpPr>
            <p:cNvPr id="6" name="Freeform 6"/>
            <p:cNvSpPr/>
            <p:nvPr/>
          </p:nvSpPr>
          <p:spPr>
            <a:xfrm>
              <a:off x="0" y="0"/>
              <a:ext cx="1195762" cy="1249726"/>
            </a:xfrm>
            <a:custGeom>
              <a:avLst/>
              <a:gdLst/>
              <a:ahLst/>
              <a:cxnLst/>
              <a:rect l="l" t="t" r="r" b="b"/>
              <a:pathLst>
                <a:path w="1195762" h="1249726">
                  <a:moveTo>
                    <a:pt x="85851" y="0"/>
                  </a:moveTo>
                  <a:lnTo>
                    <a:pt x="1109911" y="0"/>
                  </a:lnTo>
                  <a:cubicBezTo>
                    <a:pt x="1132680" y="0"/>
                    <a:pt x="1154517" y="9045"/>
                    <a:pt x="1170617" y="25145"/>
                  </a:cubicBezTo>
                  <a:cubicBezTo>
                    <a:pt x="1186717" y="41245"/>
                    <a:pt x="1195762" y="63082"/>
                    <a:pt x="1195762" y="85851"/>
                  </a:cubicBezTo>
                  <a:lnTo>
                    <a:pt x="1195762" y="1163874"/>
                  </a:lnTo>
                  <a:cubicBezTo>
                    <a:pt x="1195762" y="1211289"/>
                    <a:pt x="1157325" y="1249726"/>
                    <a:pt x="1109911" y="1249726"/>
                  </a:cubicBezTo>
                  <a:lnTo>
                    <a:pt x="85851" y="1249726"/>
                  </a:lnTo>
                  <a:cubicBezTo>
                    <a:pt x="63082" y="1249726"/>
                    <a:pt x="41245" y="1240681"/>
                    <a:pt x="25145" y="1224580"/>
                  </a:cubicBezTo>
                  <a:cubicBezTo>
                    <a:pt x="9045" y="1208480"/>
                    <a:pt x="0" y="1186644"/>
                    <a:pt x="0" y="1163874"/>
                  </a:cubicBezTo>
                  <a:lnTo>
                    <a:pt x="0" y="85851"/>
                  </a:lnTo>
                  <a:cubicBezTo>
                    <a:pt x="0" y="63082"/>
                    <a:pt x="9045" y="41245"/>
                    <a:pt x="25145" y="25145"/>
                  </a:cubicBezTo>
                  <a:cubicBezTo>
                    <a:pt x="41245" y="9045"/>
                    <a:pt x="63082" y="0"/>
                    <a:pt x="85851" y="0"/>
                  </a:cubicBezTo>
                  <a:close/>
                </a:path>
              </a:pathLst>
            </a:custGeom>
            <a:solidFill>
              <a:srgbClr val="6E975C"/>
            </a:solidFill>
          </p:spPr>
          <p:txBody>
            <a:bodyPr/>
            <a:lstStyle/>
            <a:p>
              <a:endParaRPr lang="en-GB"/>
            </a:p>
          </p:txBody>
        </p:sp>
        <p:sp>
          <p:nvSpPr>
            <p:cNvPr id="7" name="TextBox 7"/>
            <p:cNvSpPr txBox="1"/>
            <p:nvPr/>
          </p:nvSpPr>
          <p:spPr>
            <a:xfrm>
              <a:off x="0" y="9525"/>
              <a:ext cx="1195762" cy="1240201"/>
            </a:xfrm>
            <a:prstGeom prst="rect">
              <a:avLst/>
            </a:prstGeom>
          </p:spPr>
          <p:txBody>
            <a:bodyPr lIns="50800" tIns="50800" rIns="50800" bIns="50800" rtlCol="0" anchor="ctr"/>
            <a:lstStyle/>
            <a:p>
              <a:pPr algn="ctr">
                <a:lnSpc>
                  <a:spcPts val="1199"/>
                </a:lnSpc>
              </a:pPr>
              <a:endParaRPr/>
            </a:p>
          </p:txBody>
        </p:sp>
      </p:grpSp>
      <p:sp>
        <p:nvSpPr>
          <p:cNvPr id="8" name="TextBox 8"/>
          <p:cNvSpPr txBox="1"/>
          <p:nvPr/>
        </p:nvSpPr>
        <p:spPr>
          <a:xfrm>
            <a:off x="346135" y="2352724"/>
            <a:ext cx="7013957" cy="3447162"/>
          </a:xfrm>
          <a:prstGeom prst="rect">
            <a:avLst/>
          </a:prstGeom>
        </p:spPr>
        <p:txBody>
          <a:bodyPr lIns="0" tIns="0" rIns="0" bIns="0" rtlCol="0" anchor="t">
            <a:spAutoFit/>
          </a:bodyPr>
          <a:lstStyle/>
          <a:p>
            <a:pPr algn="l">
              <a:lnSpc>
                <a:spcPts val="1528"/>
              </a:lnSpc>
            </a:pPr>
            <a:r>
              <a:rPr lang="en-US" sz="1099">
                <a:solidFill>
                  <a:srgbClr val="000000"/>
                </a:solidFill>
                <a:latin typeface="Edu SA Beginner" panose="020B0604020202020204" charset="0"/>
                <a:ea typeface="Montserrat"/>
                <a:cs typeface="Montserrat"/>
                <a:sym typeface="Montserrat"/>
              </a:rPr>
              <a:t>Ordinary Time is the longest liturgical season, offering us a time for growth and deepening our faith. We celebrate the ongoing presence of Christ in our lives and strive to live out the Gospel message in our daily actions.</a:t>
            </a:r>
          </a:p>
          <a:p>
            <a:pPr algn="l">
              <a:lnSpc>
                <a:spcPts val="1528"/>
              </a:lnSpc>
            </a:pPr>
            <a:endParaRPr lang="en-US" sz="1099">
              <a:solidFill>
                <a:srgbClr val="000000"/>
              </a:solidFill>
              <a:latin typeface="Edu SA Beginner" panose="020B0604020202020204" charset="0"/>
              <a:ea typeface="Montserrat"/>
              <a:cs typeface="Montserrat"/>
              <a:sym typeface="Montserrat"/>
            </a:endParaRPr>
          </a:p>
          <a:p>
            <a:pPr algn="l">
              <a:lnSpc>
                <a:spcPts val="1528"/>
              </a:lnSpc>
            </a:pPr>
            <a:r>
              <a:rPr lang="en-US" sz="1099" b="1">
                <a:solidFill>
                  <a:srgbClr val="000000"/>
                </a:solidFill>
                <a:latin typeface="Edu SA Beginner" panose="020B0604020202020204" charset="0"/>
                <a:ea typeface="Montserrat Bold"/>
                <a:cs typeface="Montserrat Bold"/>
                <a:sym typeface="Montserrat Bold"/>
              </a:rPr>
              <a:t>Classroom and School Environment</a:t>
            </a:r>
          </a:p>
          <a:p>
            <a:pPr marL="171450" indent="-171450" algn="l">
              <a:lnSpc>
                <a:spcPts val="1528"/>
              </a:lnSpc>
              <a:buFont typeface="Arial" panose="020B0604020202020204" pitchFamily="34" charset="0"/>
              <a:buChar char="•"/>
            </a:pPr>
            <a:r>
              <a:rPr lang="en-US" sz="1099">
                <a:solidFill>
                  <a:srgbClr val="000000"/>
                </a:solidFill>
                <a:latin typeface="Edu SA Beginner" panose="020B0604020202020204" charset="0"/>
                <a:ea typeface="Montserrat Bold"/>
                <a:cs typeface="Montserrat Bold"/>
                <a:sym typeface="Montserrat Bold"/>
              </a:rPr>
              <a:t>Green cloth on prayer tables and RE display </a:t>
            </a:r>
          </a:p>
          <a:p>
            <a:pPr marL="171450" indent="-171450" algn="l">
              <a:lnSpc>
                <a:spcPts val="1528"/>
              </a:lnSpc>
              <a:buFont typeface="Arial" panose="020B0604020202020204" pitchFamily="34" charset="0"/>
              <a:buChar char="•"/>
            </a:pPr>
            <a:r>
              <a:rPr lang="en-US" sz="1099">
                <a:solidFill>
                  <a:srgbClr val="000000"/>
                </a:solidFill>
                <a:latin typeface="Edu SA Beginner" panose="020B0604020202020204" charset="0"/>
                <a:ea typeface="Montserrat Bold"/>
                <a:cs typeface="Montserrat Bold"/>
                <a:sym typeface="Montserrat Bold"/>
              </a:rPr>
              <a:t>Green border on RE displays </a:t>
            </a:r>
          </a:p>
          <a:p>
            <a:pPr marL="171450" indent="-171450" algn="l">
              <a:lnSpc>
                <a:spcPts val="1528"/>
              </a:lnSpc>
              <a:buFont typeface="Arial" panose="020B0604020202020204" pitchFamily="34" charset="0"/>
              <a:buChar char="•"/>
            </a:pPr>
            <a:r>
              <a:rPr lang="en-US" sz="1099">
                <a:solidFill>
                  <a:srgbClr val="000000"/>
                </a:solidFill>
                <a:latin typeface="Edu SA Beginner" panose="020B0604020202020204" charset="0"/>
                <a:ea typeface="Montserrat Bold"/>
                <a:cs typeface="Montserrat Bold"/>
                <a:sym typeface="Montserrat Bold"/>
              </a:rPr>
              <a:t>Symbols of growth – World, leaves, flowers </a:t>
            </a:r>
            <a:r>
              <a:rPr lang="en-US" sz="1099" err="1">
                <a:solidFill>
                  <a:srgbClr val="000000"/>
                </a:solidFill>
                <a:latin typeface="Edu SA Beginner" panose="020B0604020202020204" charset="0"/>
                <a:ea typeface="Montserrat Bold"/>
                <a:cs typeface="Montserrat Bold"/>
                <a:sym typeface="Montserrat Bold"/>
              </a:rPr>
              <a:t>etc</a:t>
            </a:r>
            <a:r>
              <a:rPr lang="en-US" sz="1099">
                <a:solidFill>
                  <a:srgbClr val="000000"/>
                </a:solidFill>
                <a:latin typeface="Edu SA Beginner" panose="020B0604020202020204" charset="0"/>
                <a:ea typeface="Montserrat Bold"/>
                <a:cs typeface="Montserrat Bold"/>
                <a:sym typeface="Montserrat Bold"/>
              </a:rPr>
              <a:t> </a:t>
            </a:r>
          </a:p>
          <a:p>
            <a:pPr marL="171450" indent="-171450" algn="l">
              <a:lnSpc>
                <a:spcPts val="1528"/>
              </a:lnSpc>
              <a:buFont typeface="Arial" panose="020B0604020202020204" pitchFamily="34" charset="0"/>
              <a:buChar char="•"/>
            </a:pPr>
            <a:r>
              <a:rPr lang="en-US" sz="1099">
                <a:solidFill>
                  <a:srgbClr val="000000"/>
                </a:solidFill>
                <a:latin typeface="Edu SA Beginner" panose="020B0604020202020204" charset="0"/>
                <a:ea typeface="Montserrat Bold"/>
                <a:cs typeface="Montserrat Bold"/>
                <a:sym typeface="Montserrat Bold"/>
              </a:rPr>
              <a:t>Planting of flowers and use of outside areas for prayer time and celebration of the word </a:t>
            </a:r>
          </a:p>
          <a:p>
            <a:pPr algn="l">
              <a:lnSpc>
                <a:spcPts val="1528"/>
              </a:lnSpc>
            </a:pPr>
            <a:endParaRPr lang="en-US" sz="1099" b="1">
              <a:solidFill>
                <a:srgbClr val="000000"/>
              </a:solidFill>
              <a:latin typeface="Edu SA Beginner" panose="020B0604020202020204" charset="0"/>
              <a:ea typeface="Montserrat Bold"/>
              <a:cs typeface="Montserrat Bold"/>
              <a:sym typeface="Montserrat Bold"/>
            </a:endParaRPr>
          </a:p>
          <a:p>
            <a:pPr algn="l">
              <a:lnSpc>
                <a:spcPts val="1528"/>
              </a:lnSpc>
            </a:pPr>
            <a:r>
              <a:rPr lang="en-US" sz="1099" b="1">
                <a:solidFill>
                  <a:srgbClr val="000000"/>
                </a:solidFill>
                <a:latin typeface="Edu SA Beginner" panose="020B0604020202020204" charset="0"/>
                <a:ea typeface="Montserrat Bold"/>
                <a:cs typeface="Montserrat Bold"/>
                <a:sym typeface="Montserrat Bold"/>
              </a:rPr>
              <a:t>Prayer and Liturgy</a:t>
            </a:r>
          </a:p>
          <a:p>
            <a:pPr algn="l">
              <a:lnSpc>
                <a:spcPts val="1528"/>
              </a:lnSpc>
            </a:pPr>
            <a:endParaRPr lang="en-US" sz="1099" b="1">
              <a:solidFill>
                <a:srgbClr val="000000"/>
              </a:solidFill>
              <a:latin typeface="Edu SA Beginner" panose="020B0604020202020204" charset="0"/>
              <a:ea typeface="Montserrat Bold"/>
              <a:cs typeface="Montserrat Bold"/>
              <a:sym typeface="Montserrat Bold"/>
            </a:endParaRPr>
          </a:p>
          <a:p>
            <a:pPr marL="237489" lvl="1" indent="-118744" algn="l">
              <a:lnSpc>
                <a:spcPts val="1528"/>
              </a:lnSpc>
              <a:buFont typeface="Arial"/>
              <a:buChar char="•"/>
            </a:pPr>
            <a:r>
              <a:rPr lang="en-US" sz="1099">
                <a:solidFill>
                  <a:srgbClr val="000000"/>
                </a:solidFill>
                <a:latin typeface="Edu SA Beginner" panose="020B0604020202020204" charset="0"/>
                <a:ea typeface="Montserrat Bold"/>
                <a:cs typeface="Montserrat Bold"/>
                <a:sym typeface="Montserrat Bold"/>
              </a:rPr>
              <a:t>Prayer punctuated throughout the day, morning prayer, before and after dinner and end of the day </a:t>
            </a:r>
          </a:p>
          <a:p>
            <a:pPr marL="237489" lvl="1" indent="-118744" algn="l">
              <a:lnSpc>
                <a:spcPts val="1528"/>
              </a:lnSpc>
              <a:buFont typeface="Arial"/>
              <a:buChar char="•"/>
            </a:pPr>
            <a:r>
              <a:rPr lang="en-US" sz="1099">
                <a:solidFill>
                  <a:srgbClr val="000000"/>
                </a:solidFill>
                <a:latin typeface="Edu SA Beginner" panose="020B0604020202020204" charset="0"/>
                <a:ea typeface="Montserrat Bold"/>
                <a:cs typeface="Montserrat Bold"/>
                <a:sym typeface="Montserrat Bold"/>
              </a:rPr>
              <a:t>Focus on the our father as we are called to be children of God </a:t>
            </a:r>
          </a:p>
          <a:p>
            <a:pPr marL="237489" lvl="1" indent="-118744" algn="l">
              <a:lnSpc>
                <a:spcPts val="1528"/>
              </a:lnSpc>
              <a:buFont typeface="Arial"/>
              <a:buChar char="•"/>
            </a:pPr>
            <a:r>
              <a:rPr lang="en-US" sz="1099">
                <a:solidFill>
                  <a:srgbClr val="000000"/>
                </a:solidFill>
                <a:latin typeface="Edu SA Beginner" panose="020B0604020202020204" charset="0"/>
                <a:ea typeface="Montserrat Bold"/>
                <a:cs typeface="Montserrat Bold"/>
                <a:sym typeface="Montserrat Bold"/>
              </a:rPr>
              <a:t>Celebration of the word focused on Sunday readings and shaped around how we can follow the mission and be disciples </a:t>
            </a:r>
          </a:p>
          <a:p>
            <a:pPr algn="l">
              <a:lnSpc>
                <a:spcPts val="1528"/>
              </a:lnSpc>
            </a:pPr>
            <a:endParaRPr lang="en-US" sz="1099" b="1">
              <a:solidFill>
                <a:srgbClr val="000000"/>
              </a:solidFill>
              <a:latin typeface="Edu SA Beginner" panose="020B0604020202020204" charset="0"/>
              <a:ea typeface="Montserrat Bold"/>
              <a:cs typeface="Montserrat Bold"/>
              <a:sym typeface="Montserrat Bold"/>
            </a:endParaRPr>
          </a:p>
          <a:p>
            <a:pPr algn="l">
              <a:lnSpc>
                <a:spcPts val="1528"/>
              </a:lnSpc>
            </a:pPr>
            <a:r>
              <a:rPr lang="en-US" sz="1099" b="1">
                <a:solidFill>
                  <a:srgbClr val="000000"/>
                </a:solidFill>
                <a:latin typeface="Edu SA Beginner" panose="020B0604020202020204" charset="0"/>
                <a:ea typeface="Montserrat Bold"/>
                <a:cs typeface="Montserrat Bold"/>
                <a:sym typeface="Montserrat Bold"/>
              </a:rPr>
              <a:t>Overall Tone</a:t>
            </a:r>
          </a:p>
          <a:p>
            <a:pPr algn="l">
              <a:lnSpc>
                <a:spcPts val="1528"/>
              </a:lnSpc>
            </a:pPr>
            <a:r>
              <a:rPr lang="en-US" sz="1099">
                <a:solidFill>
                  <a:srgbClr val="000000"/>
                </a:solidFill>
                <a:latin typeface="Edu SA Beginner" panose="020B0604020202020204" charset="0"/>
                <a:ea typeface="Montserrat Bold"/>
                <a:cs typeface="Montserrat Bold"/>
                <a:sym typeface="Montserrat Bold"/>
              </a:rPr>
              <a:t>Upbeat time of the liturgical year focused on growth and learning about Jesus and his life.</a:t>
            </a:r>
            <a:endParaRPr lang="en-US" sz="1099" b="1">
              <a:solidFill>
                <a:srgbClr val="000000"/>
              </a:solidFill>
              <a:latin typeface="Edu SA Beginner" panose="020B0604020202020204" charset="0"/>
              <a:ea typeface="Montserrat Bold"/>
              <a:cs typeface="Montserrat Bold"/>
              <a:sym typeface="Montserrat Bold"/>
            </a:endParaRPr>
          </a:p>
          <a:p>
            <a:pPr algn="l">
              <a:lnSpc>
                <a:spcPts val="1528"/>
              </a:lnSpc>
            </a:pPr>
            <a:endParaRPr lang="en-US" sz="1099" b="1">
              <a:solidFill>
                <a:srgbClr val="000000"/>
              </a:solidFill>
              <a:latin typeface="Edu SA Beginner" panose="020B0604020202020204" charset="0"/>
              <a:ea typeface="Montserrat Bold"/>
              <a:cs typeface="Montserrat Bold"/>
              <a:sym typeface="Montserrat Bold"/>
            </a:endParaRPr>
          </a:p>
        </p:txBody>
      </p:sp>
      <p:grpSp>
        <p:nvGrpSpPr>
          <p:cNvPr id="9" name="Group 9"/>
          <p:cNvGrpSpPr/>
          <p:nvPr/>
        </p:nvGrpSpPr>
        <p:grpSpPr>
          <a:xfrm>
            <a:off x="-10777" y="0"/>
            <a:ext cx="7570777" cy="2160876"/>
            <a:chOff x="0" y="0"/>
            <a:chExt cx="10094369" cy="2881168"/>
          </a:xfrm>
        </p:grpSpPr>
        <p:pic>
          <p:nvPicPr>
            <p:cNvPr id="10" name="Picture 10"/>
            <p:cNvPicPr>
              <a:picLocks noChangeAspect="1"/>
            </p:cNvPicPr>
            <p:nvPr/>
          </p:nvPicPr>
          <p:blipFill>
            <a:blip r:embed="rId2"/>
            <a:srcRect t="9901" b="40104"/>
            <a:stretch>
              <a:fillRect/>
            </a:stretch>
          </p:blipFill>
          <p:spPr>
            <a:xfrm>
              <a:off x="0" y="0"/>
              <a:ext cx="10094369" cy="2881168"/>
            </a:xfrm>
            <a:prstGeom prst="rect">
              <a:avLst/>
            </a:prstGeom>
          </p:spPr>
        </p:pic>
      </p:grpSp>
      <p:sp>
        <p:nvSpPr>
          <p:cNvPr id="11" name="Freeform 11"/>
          <p:cNvSpPr/>
          <p:nvPr/>
        </p:nvSpPr>
        <p:spPr>
          <a:xfrm flipV="1">
            <a:off x="-211472" y="-166421"/>
            <a:ext cx="3024000" cy="2547720"/>
          </a:xfrm>
          <a:custGeom>
            <a:avLst/>
            <a:gdLst/>
            <a:ahLst/>
            <a:cxnLst/>
            <a:rect l="l" t="t" r="r" b="b"/>
            <a:pathLst>
              <a:path w="3024000" h="2547720">
                <a:moveTo>
                  <a:pt x="0" y="2547720"/>
                </a:moveTo>
                <a:lnTo>
                  <a:pt x="3024000" y="2547720"/>
                </a:lnTo>
                <a:lnTo>
                  <a:pt x="3024000" y="0"/>
                </a:lnTo>
                <a:lnTo>
                  <a:pt x="0" y="0"/>
                </a:lnTo>
                <a:lnTo>
                  <a:pt x="0" y="254772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grpSp>
        <p:nvGrpSpPr>
          <p:cNvPr id="12" name="Group 12"/>
          <p:cNvGrpSpPr/>
          <p:nvPr/>
        </p:nvGrpSpPr>
        <p:grpSpPr>
          <a:xfrm>
            <a:off x="4638501" y="9532952"/>
            <a:ext cx="1897906" cy="1897906"/>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54BA0">
                <a:alpha val="29804"/>
              </a:srgbClr>
            </a:solidFill>
          </p:spPr>
          <p:txBody>
            <a:bodyPr/>
            <a:lstStyle/>
            <a:p>
              <a:endParaRPr lang="en-GB"/>
            </a:p>
          </p:txBody>
        </p:sp>
        <p:sp>
          <p:nvSpPr>
            <p:cNvPr id="14" name="TextBox 14"/>
            <p:cNvSpPr txBox="1"/>
            <p:nvPr/>
          </p:nvSpPr>
          <p:spPr>
            <a:xfrm>
              <a:off x="76200" y="85725"/>
              <a:ext cx="660400" cy="650875"/>
            </a:xfrm>
            <a:prstGeom prst="rect">
              <a:avLst/>
            </a:prstGeom>
          </p:spPr>
          <p:txBody>
            <a:bodyPr lIns="50800" tIns="50800" rIns="50800" bIns="50800" rtlCol="0" anchor="ctr"/>
            <a:lstStyle/>
            <a:p>
              <a:pPr algn="ctr">
                <a:lnSpc>
                  <a:spcPts val="1199"/>
                </a:lnSpc>
              </a:pPr>
              <a:endParaRPr/>
            </a:p>
          </p:txBody>
        </p:sp>
      </p:grpSp>
      <p:grpSp>
        <p:nvGrpSpPr>
          <p:cNvPr id="15" name="Group 15"/>
          <p:cNvGrpSpPr/>
          <p:nvPr/>
        </p:nvGrpSpPr>
        <p:grpSpPr>
          <a:xfrm>
            <a:off x="1063776" y="9532952"/>
            <a:ext cx="1897906" cy="1897906"/>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54BA0">
                <a:alpha val="29804"/>
              </a:srgbClr>
            </a:solidFill>
          </p:spPr>
          <p:txBody>
            <a:bodyPr/>
            <a:lstStyle/>
            <a:p>
              <a:endParaRPr lang="en-GB"/>
            </a:p>
          </p:txBody>
        </p:sp>
        <p:sp>
          <p:nvSpPr>
            <p:cNvPr id="17" name="TextBox 17"/>
            <p:cNvSpPr txBox="1"/>
            <p:nvPr/>
          </p:nvSpPr>
          <p:spPr>
            <a:xfrm>
              <a:off x="76200" y="85725"/>
              <a:ext cx="660400" cy="650875"/>
            </a:xfrm>
            <a:prstGeom prst="rect">
              <a:avLst/>
            </a:prstGeom>
          </p:spPr>
          <p:txBody>
            <a:bodyPr lIns="50800" tIns="50800" rIns="50800" bIns="50800" rtlCol="0" anchor="ctr"/>
            <a:lstStyle/>
            <a:p>
              <a:pPr algn="ctr">
                <a:lnSpc>
                  <a:spcPts val="1199"/>
                </a:lnSpc>
              </a:pPr>
              <a:endParaRPr/>
            </a:p>
          </p:txBody>
        </p:sp>
      </p:grpSp>
      <p:grpSp>
        <p:nvGrpSpPr>
          <p:cNvPr id="18" name="Group 18"/>
          <p:cNvGrpSpPr/>
          <p:nvPr/>
        </p:nvGrpSpPr>
        <p:grpSpPr>
          <a:xfrm>
            <a:off x="6218088" y="9161283"/>
            <a:ext cx="568004" cy="568004"/>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54BA0">
                <a:alpha val="29804"/>
              </a:srgbClr>
            </a:solidFill>
          </p:spPr>
          <p:txBody>
            <a:bodyPr/>
            <a:lstStyle/>
            <a:p>
              <a:endParaRPr lang="en-GB"/>
            </a:p>
          </p:txBody>
        </p:sp>
        <p:sp>
          <p:nvSpPr>
            <p:cNvPr id="20" name="TextBox 20"/>
            <p:cNvSpPr txBox="1"/>
            <p:nvPr/>
          </p:nvSpPr>
          <p:spPr>
            <a:xfrm>
              <a:off x="76200" y="85725"/>
              <a:ext cx="660400" cy="650875"/>
            </a:xfrm>
            <a:prstGeom prst="rect">
              <a:avLst/>
            </a:prstGeom>
          </p:spPr>
          <p:txBody>
            <a:bodyPr lIns="50800" tIns="50800" rIns="50800" bIns="50800" rtlCol="0" anchor="ctr"/>
            <a:lstStyle/>
            <a:p>
              <a:pPr algn="ctr">
                <a:lnSpc>
                  <a:spcPts val="1199"/>
                </a:lnSpc>
              </a:pPr>
              <a:endParaRPr/>
            </a:p>
          </p:txBody>
        </p:sp>
      </p:grpSp>
      <p:grpSp>
        <p:nvGrpSpPr>
          <p:cNvPr id="21" name="Group 21"/>
          <p:cNvGrpSpPr/>
          <p:nvPr/>
        </p:nvGrpSpPr>
        <p:grpSpPr>
          <a:xfrm>
            <a:off x="2643363" y="9161283"/>
            <a:ext cx="568004" cy="568004"/>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54BA0">
                <a:alpha val="29804"/>
              </a:srgbClr>
            </a:solidFill>
          </p:spPr>
          <p:txBody>
            <a:bodyPr/>
            <a:lstStyle/>
            <a:p>
              <a:endParaRPr lang="en-GB"/>
            </a:p>
          </p:txBody>
        </p:sp>
        <p:sp>
          <p:nvSpPr>
            <p:cNvPr id="23" name="TextBox 23"/>
            <p:cNvSpPr txBox="1"/>
            <p:nvPr/>
          </p:nvSpPr>
          <p:spPr>
            <a:xfrm>
              <a:off x="76200" y="85725"/>
              <a:ext cx="660400" cy="650875"/>
            </a:xfrm>
            <a:prstGeom prst="rect">
              <a:avLst/>
            </a:prstGeom>
          </p:spPr>
          <p:txBody>
            <a:bodyPr lIns="50800" tIns="50800" rIns="50800" bIns="50800" rtlCol="0" anchor="ctr"/>
            <a:lstStyle/>
            <a:p>
              <a:pPr algn="ctr">
                <a:lnSpc>
                  <a:spcPts val="1199"/>
                </a:lnSpc>
              </a:pPr>
              <a:endParaRPr/>
            </a:p>
          </p:txBody>
        </p:sp>
      </p:grpSp>
      <p:grpSp>
        <p:nvGrpSpPr>
          <p:cNvPr id="24" name="Group 24"/>
          <p:cNvGrpSpPr/>
          <p:nvPr/>
        </p:nvGrpSpPr>
        <p:grpSpPr>
          <a:xfrm>
            <a:off x="5760340" y="9161283"/>
            <a:ext cx="285563" cy="285563"/>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54BA0">
                <a:alpha val="29804"/>
              </a:srgbClr>
            </a:solidFill>
          </p:spPr>
          <p:txBody>
            <a:bodyPr/>
            <a:lstStyle/>
            <a:p>
              <a:endParaRPr lang="en-GB"/>
            </a:p>
          </p:txBody>
        </p:sp>
        <p:sp>
          <p:nvSpPr>
            <p:cNvPr id="26" name="TextBox 26"/>
            <p:cNvSpPr txBox="1"/>
            <p:nvPr/>
          </p:nvSpPr>
          <p:spPr>
            <a:xfrm>
              <a:off x="76200" y="85725"/>
              <a:ext cx="660400" cy="650875"/>
            </a:xfrm>
            <a:prstGeom prst="rect">
              <a:avLst/>
            </a:prstGeom>
          </p:spPr>
          <p:txBody>
            <a:bodyPr lIns="50800" tIns="50800" rIns="50800" bIns="50800" rtlCol="0" anchor="ctr"/>
            <a:lstStyle/>
            <a:p>
              <a:pPr algn="ctr">
                <a:lnSpc>
                  <a:spcPts val="1199"/>
                </a:lnSpc>
              </a:pPr>
              <a:endParaRPr/>
            </a:p>
          </p:txBody>
        </p:sp>
      </p:grpSp>
      <p:grpSp>
        <p:nvGrpSpPr>
          <p:cNvPr id="27" name="Group 27"/>
          <p:cNvGrpSpPr/>
          <p:nvPr/>
        </p:nvGrpSpPr>
        <p:grpSpPr>
          <a:xfrm>
            <a:off x="2185615" y="9161283"/>
            <a:ext cx="285563" cy="285563"/>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54BA0">
                <a:alpha val="29804"/>
              </a:srgbClr>
            </a:solidFill>
          </p:spPr>
          <p:txBody>
            <a:bodyPr/>
            <a:lstStyle/>
            <a:p>
              <a:endParaRPr lang="en-GB"/>
            </a:p>
          </p:txBody>
        </p:sp>
        <p:sp>
          <p:nvSpPr>
            <p:cNvPr id="29" name="TextBox 29"/>
            <p:cNvSpPr txBox="1"/>
            <p:nvPr/>
          </p:nvSpPr>
          <p:spPr>
            <a:xfrm>
              <a:off x="76200" y="85725"/>
              <a:ext cx="660400" cy="650875"/>
            </a:xfrm>
            <a:prstGeom prst="rect">
              <a:avLst/>
            </a:prstGeom>
          </p:spPr>
          <p:txBody>
            <a:bodyPr lIns="50800" tIns="50800" rIns="50800" bIns="50800" rtlCol="0" anchor="ctr"/>
            <a:lstStyle/>
            <a:p>
              <a:pPr algn="ctr">
                <a:lnSpc>
                  <a:spcPts val="1199"/>
                </a:lnSpc>
              </a:pPr>
              <a:endParaRPr/>
            </a:p>
          </p:txBody>
        </p:sp>
      </p:grpSp>
      <p:grpSp>
        <p:nvGrpSpPr>
          <p:cNvPr id="30" name="Group 30"/>
          <p:cNvGrpSpPr/>
          <p:nvPr/>
        </p:nvGrpSpPr>
        <p:grpSpPr>
          <a:xfrm rot="-10800000">
            <a:off x="2507405" y="207687"/>
            <a:ext cx="568004" cy="568004"/>
            <a:chOff x="0" y="0"/>
            <a:chExt cx="812800" cy="812800"/>
          </a:xfrm>
        </p:grpSpPr>
        <p:sp>
          <p:nvSpPr>
            <p:cNvPr id="31" name="Freeform 3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E975C"/>
            </a:solidFill>
          </p:spPr>
          <p:txBody>
            <a:bodyPr/>
            <a:lstStyle/>
            <a:p>
              <a:endParaRPr lang="en-GB"/>
            </a:p>
          </p:txBody>
        </p:sp>
        <p:sp>
          <p:nvSpPr>
            <p:cNvPr id="32" name="TextBox 32"/>
            <p:cNvSpPr txBox="1"/>
            <p:nvPr/>
          </p:nvSpPr>
          <p:spPr>
            <a:xfrm>
              <a:off x="76200" y="85725"/>
              <a:ext cx="660400" cy="650875"/>
            </a:xfrm>
            <a:prstGeom prst="rect">
              <a:avLst/>
            </a:prstGeom>
          </p:spPr>
          <p:txBody>
            <a:bodyPr lIns="50800" tIns="50800" rIns="50800" bIns="50800" rtlCol="0" anchor="ctr"/>
            <a:lstStyle/>
            <a:p>
              <a:pPr algn="ctr">
                <a:lnSpc>
                  <a:spcPts val="1199"/>
                </a:lnSpc>
              </a:pPr>
              <a:endParaRPr/>
            </a:p>
          </p:txBody>
        </p:sp>
      </p:grpSp>
      <p:grpSp>
        <p:nvGrpSpPr>
          <p:cNvPr id="33" name="Group 33"/>
          <p:cNvGrpSpPr/>
          <p:nvPr/>
        </p:nvGrpSpPr>
        <p:grpSpPr>
          <a:xfrm rot="-10800000">
            <a:off x="3247593" y="490128"/>
            <a:ext cx="285563" cy="285563"/>
            <a:chOff x="0" y="0"/>
            <a:chExt cx="812800" cy="812800"/>
          </a:xfrm>
        </p:grpSpPr>
        <p:sp>
          <p:nvSpPr>
            <p:cNvPr id="34" name="Freeform 3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E975C"/>
            </a:solidFill>
          </p:spPr>
          <p:txBody>
            <a:bodyPr/>
            <a:lstStyle/>
            <a:p>
              <a:endParaRPr lang="en-GB"/>
            </a:p>
          </p:txBody>
        </p:sp>
        <p:sp>
          <p:nvSpPr>
            <p:cNvPr id="35" name="TextBox 35"/>
            <p:cNvSpPr txBox="1"/>
            <p:nvPr/>
          </p:nvSpPr>
          <p:spPr>
            <a:xfrm>
              <a:off x="76200" y="85725"/>
              <a:ext cx="660400" cy="650875"/>
            </a:xfrm>
            <a:prstGeom prst="rect">
              <a:avLst/>
            </a:prstGeom>
          </p:spPr>
          <p:txBody>
            <a:bodyPr lIns="50800" tIns="50800" rIns="50800" bIns="50800" rtlCol="0" anchor="ctr"/>
            <a:lstStyle/>
            <a:p>
              <a:pPr algn="ctr">
                <a:lnSpc>
                  <a:spcPts val="1199"/>
                </a:lnSpc>
              </a:pPr>
              <a:endParaRPr/>
            </a:p>
          </p:txBody>
        </p:sp>
      </p:grpSp>
      <p:grpSp>
        <p:nvGrpSpPr>
          <p:cNvPr id="36" name="Group 36"/>
          <p:cNvGrpSpPr/>
          <p:nvPr/>
        </p:nvGrpSpPr>
        <p:grpSpPr>
          <a:xfrm>
            <a:off x="3963240" y="7231562"/>
            <a:ext cx="3186928" cy="2992684"/>
            <a:chOff x="-4344" y="-12983"/>
            <a:chExt cx="1142123" cy="1072511"/>
          </a:xfrm>
        </p:grpSpPr>
        <p:sp>
          <p:nvSpPr>
            <p:cNvPr id="37" name="Freeform 37"/>
            <p:cNvSpPr/>
            <p:nvPr/>
          </p:nvSpPr>
          <p:spPr>
            <a:xfrm>
              <a:off x="-4344" y="-12983"/>
              <a:ext cx="1137779" cy="1059528"/>
            </a:xfrm>
            <a:custGeom>
              <a:avLst/>
              <a:gdLst/>
              <a:ahLst/>
              <a:cxnLst/>
              <a:rect l="l" t="t" r="r" b="b"/>
              <a:pathLst>
                <a:path w="1137779" h="1059528">
                  <a:moveTo>
                    <a:pt x="73156" y="0"/>
                  </a:moveTo>
                  <a:lnTo>
                    <a:pt x="1064623" y="0"/>
                  </a:lnTo>
                  <a:cubicBezTo>
                    <a:pt x="1105026" y="0"/>
                    <a:pt x="1137779" y="32753"/>
                    <a:pt x="1137779" y="73156"/>
                  </a:cubicBezTo>
                  <a:lnTo>
                    <a:pt x="1137779" y="986371"/>
                  </a:lnTo>
                  <a:cubicBezTo>
                    <a:pt x="1137779" y="1026774"/>
                    <a:pt x="1105026" y="1059528"/>
                    <a:pt x="1064623" y="1059528"/>
                  </a:cubicBezTo>
                  <a:lnTo>
                    <a:pt x="73156" y="1059528"/>
                  </a:lnTo>
                  <a:cubicBezTo>
                    <a:pt x="32753" y="1059528"/>
                    <a:pt x="0" y="1026774"/>
                    <a:pt x="0" y="986371"/>
                  </a:cubicBezTo>
                  <a:lnTo>
                    <a:pt x="0" y="73156"/>
                  </a:lnTo>
                  <a:cubicBezTo>
                    <a:pt x="0" y="32753"/>
                    <a:pt x="32753" y="0"/>
                    <a:pt x="73156" y="0"/>
                  </a:cubicBezTo>
                  <a:close/>
                </a:path>
              </a:pathLst>
            </a:custGeom>
            <a:solidFill>
              <a:srgbClr val="FFFFFF"/>
            </a:solidFill>
          </p:spPr>
          <p:txBody>
            <a:bodyPr/>
            <a:lstStyle/>
            <a:p>
              <a:r>
                <a:rPr lang="en-GB" sz="1200">
                  <a:latin typeface="Edu SA Beginner" panose="020B0604020202020204" charset="0"/>
                </a:rPr>
                <a:t>Green cloth </a:t>
              </a:r>
            </a:p>
            <a:p>
              <a:endParaRPr lang="en-GB" sz="1200">
                <a:latin typeface="Edu SA Beginner" panose="020B0604020202020204" charset="0"/>
              </a:endParaRPr>
            </a:p>
            <a:p>
              <a:r>
                <a:rPr lang="en-GB" sz="1200">
                  <a:latin typeface="Edu SA Beginner" panose="020B0604020202020204" charset="0"/>
                </a:rPr>
                <a:t>Symbols of growth </a:t>
              </a:r>
            </a:p>
            <a:p>
              <a:endParaRPr lang="en-GB" sz="1200">
                <a:latin typeface="Edu SA Beginner" panose="020B0604020202020204" charset="0"/>
              </a:endParaRPr>
            </a:p>
            <a:p>
              <a:r>
                <a:rPr lang="en-GB" sz="1200">
                  <a:latin typeface="Edu SA Beginner" panose="020B0604020202020204" charset="0"/>
                </a:rPr>
                <a:t>Harvest festival display of growth </a:t>
              </a:r>
            </a:p>
          </p:txBody>
        </p:sp>
        <p:sp>
          <p:nvSpPr>
            <p:cNvPr id="38" name="TextBox 38"/>
            <p:cNvSpPr txBox="1"/>
            <p:nvPr/>
          </p:nvSpPr>
          <p:spPr>
            <a:xfrm>
              <a:off x="0" y="9525"/>
              <a:ext cx="1137779" cy="1050003"/>
            </a:xfrm>
            <a:prstGeom prst="rect">
              <a:avLst/>
            </a:prstGeom>
          </p:spPr>
          <p:txBody>
            <a:bodyPr lIns="50800" tIns="50800" rIns="50800" bIns="50800" rtlCol="0" anchor="ctr"/>
            <a:lstStyle/>
            <a:p>
              <a:pPr algn="ctr">
                <a:lnSpc>
                  <a:spcPts val="1199"/>
                </a:lnSpc>
              </a:pPr>
              <a:endParaRPr/>
            </a:p>
          </p:txBody>
        </p:sp>
      </p:grpSp>
      <p:grpSp>
        <p:nvGrpSpPr>
          <p:cNvPr id="39" name="Group 39"/>
          <p:cNvGrpSpPr/>
          <p:nvPr/>
        </p:nvGrpSpPr>
        <p:grpSpPr>
          <a:xfrm>
            <a:off x="522630" y="7220044"/>
            <a:ext cx="3174807" cy="2956457"/>
            <a:chOff x="0" y="0"/>
            <a:chExt cx="1137779" cy="1059528"/>
          </a:xfrm>
        </p:grpSpPr>
        <p:sp>
          <p:nvSpPr>
            <p:cNvPr id="40" name="Freeform 40"/>
            <p:cNvSpPr/>
            <p:nvPr/>
          </p:nvSpPr>
          <p:spPr>
            <a:xfrm>
              <a:off x="0" y="0"/>
              <a:ext cx="1137779" cy="1059528"/>
            </a:xfrm>
            <a:custGeom>
              <a:avLst/>
              <a:gdLst/>
              <a:ahLst/>
              <a:cxnLst/>
              <a:rect l="l" t="t" r="r" b="b"/>
              <a:pathLst>
                <a:path w="1137779" h="1059528">
                  <a:moveTo>
                    <a:pt x="73156" y="0"/>
                  </a:moveTo>
                  <a:lnTo>
                    <a:pt x="1064623" y="0"/>
                  </a:lnTo>
                  <a:cubicBezTo>
                    <a:pt x="1105026" y="0"/>
                    <a:pt x="1137779" y="32753"/>
                    <a:pt x="1137779" y="73156"/>
                  </a:cubicBezTo>
                  <a:lnTo>
                    <a:pt x="1137779" y="986371"/>
                  </a:lnTo>
                  <a:cubicBezTo>
                    <a:pt x="1137779" y="1026774"/>
                    <a:pt x="1105026" y="1059528"/>
                    <a:pt x="1064623" y="1059528"/>
                  </a:cubicBezTo>
                  <a:lnTo>
                    <a:pt x="73156" y="1059528"/>
                  </a:lnTo>
                  <a:cubicBezTo>
                    <a:pt x="32753" y="1059528"/>
                    <a:pt x="0" y="1026774"/>
                    <a:pt x="0" y="986371"/>
                  </a:cubicBezTo>
                  <a:lnTo>
                    <a:pt x="0" y="73156"/>
                  </a:lnTo>
                  <a:cubicBezTo>
                    <a:pt x="0" y="32753"/>
                    <a:pt x="32753" y="0"/>
                    <a:pt x="73156" y="0"/>
                  </a:cubicBezTo>
                  <a:close/>
                </a:path>
              </a:pathLst>
            </a:custGeom>
            <a:solidFill>
              <a:srgbClr val="FFFFFF"/>
            </a:solidFill>
          </p:spPr>
          <p:txBody>
            <a:bodyPr/>
            <a:lstStyle/>
            <a:p>
              <a:r>
                <a:rPr lang="en-GB" sz="1200" err="1">
                  <a:latin typeface="Edu SA Beginner" panose="020B0604020202020204" charset="0"/>
                </a:rPr>
                <a:t>Cafod’s</a:t>
              </a:r>
              <a:r>
                <a:rPr lang="en-GB" sz="1200">
                  <a:latin typeface="Edu SA Beginner" panose="020B0604020202020204" charset="0"/>
                </a:rPr>
                <a:t> Harvest festival </a:t>
              </a:r>
            </a:p>
            <a:p>
              <a:r>
                <a:rPr lang="en-GB" sz="1200">
                  <a:latin typeface="Edu SA Beginner" panose="020B0604020202020204" charset="0"/>
                </a:rPr>
                <a:t>October – Month of Mary – Focus on the Rosary</a:t>
              </a:r>
            </a:p>
            <a:p>
              <a:r>
                <a:rPr lang="en-GB" sz="1200">
                  <a:latin typeface="Edu SA Beginner" panose="020B0604020202020204" charset="0"/>
                </a:rPr>
                <a:t>All Saints day of obligation </a:t>
              </a:r>
            </a:p>
            <a:p>
              <a:r>
                <a:rPr lang="en-GB" sz="1200">
                  <a:latin typeface="Edu SA Beginner" panose="020B0604020202020204" charset="0"/>
                </a:rPr>
                <a:t>St Therese of Lisieux feast day – house team celebration of the word</a:t>
              </a:r>
            </a:p>
            <a:p>
              <a:r>
                <a:rPr lang="en-GB" sz="1200">
                  <a:latin typeface="Edu SA Beginner" panose="020B0604020202020204" charset="0"/>
                </a:rPr>
                <a:t>Black history month </a:t>
              </a:r>
            </a:p>
            <a:p>
              <a:r>
                <a:rPr lang="en-GB" sz="1200">
                  <a:latin typeface="Edu SA Beginner" panose="020B0604020202020204" charset="0"/>
                </a:rPr>
                <a:t>Remembrance </a:t>
              </a:r>
              <a:r>
                <a:rPr lang="en-GB" sz="1200" err="1">
                  <a:latin typeface="Edu SA Beginner" panose="020B0604020202020204" charset="0"/>
                </a:rPr>
                <a:t>cdelebration</a:t>
              </a:r>
              <a:r>
                <a:rPr lang="en-GB" sz="1200">
                  <a:latin typeface="Edu SA Beginner" panose="020B0604020202020204" charset="0"/>
                </a:rPr>
                <a:t> of the word and prayer retreat </a:t>
              </a:r>
            </a:p>
            <a:p>
              <a:r>
                <a:rPr lang="en-GB" sz="1200">
                  <a:latin typeface="Edu SA Beginner" panose="020B0604020202020204" charset="0"/>
                </a:rPr>
                <a:t>National Youth fun day </a:t>
              </a:r>
            </a:p>
            <a:p>
              <a:r>
                <a:rPr lang="en-GB" sz="1200">
                  <a:latin typeface="Edu SA Beginner" panose="020B0604020202020204" charset="0"/>
                </a:rPr>
                <a:t>Feast of Christ the king</a:t>
              </a:r>
            </a:p>
            <a:p>
              <a:r>
                <a:rPr lang="en-GB" sz="1200">
                  <a:latin typeface="Edu SA Beginner" panose="020B0604020202020204" charset="0"/>
                </a:rPr>
                <a:t>St Andrews day celebration </a:t>
              </a:r>
            </a:p>
            <a:p>
              <a:r>
                <a:rPr lang="en-GB" sz="1200">
                  <a:latin typeface="Edu SA Beginner" panose="020B0604020202020204" charset="0"/>
                </a:rPr>
                <a:t>Anti-bullying </a:t>
              </a:r>
            </a:p>
            <a:p>
              <a:r>
                <a:rPr lang="en-GB" sz="1200">
                  <a:latin typeface="Edu SA Beginner" panose="020B0604020202020204" charset="0"/>
                </a:rPr>
                <a:t>EYFS Chinese new year </a:t>
              </a:r>
            </a:p>
            <a:p>
              <a:r>
                <a:rPr lang="en-GB" sz="1200">
                  <a:latin typeface="Edu SA Beginner" panose="020B0604020202020204" charset="0"/>
                </a:rPr>
                <a:t>Our Lady of Lourdes </a:t>
              </a:r>
            </a:p>
            <a:p>
              <a:r>
                <a:rPr lang="en-GB" sz="1200">
                  <a:latin typeface="Edu SA Beginner" panose="020B0604020202020204" charset="0"/>
                </a:rPr>
                <a:t>St David’s day celebration </a:t>
              </a:r>
            </a:p>
            <a:p>
              <a:endParaRPr lang="en-GB" sz="1200">
                <a:latin typeface="Edu SA Beginner" panose="020B0604020202020204" charset="0"/>
              </a:endParaRPr>
            </a:p>
            <a:p>
              <a:r>
                <a:rPr lang="en-GB" sz="1200">
                  <a:latin typeface="Edu SA Beginner" panose="020B0604020202020204" charset="0"/>
                </a:rPr>
                <a:t> </a:t>
              </a:r>
            </a:p>
          </p:txBody>
        </p:sp>
        <p:sp>
          <p:nvSpPr>
            <p:cNvPr id="41" name="TextBox 41"/>
            <p:cNvSpPr txBox="1"/>
            <p:nvPr/>
          </p:nvSpPr>
          <p:spPr>
            <a:xfrm>
              <a:off x="0" y="9525"/>
              <a:ext cx="1137779" cy="1050003"/>
            </a:xfrm>
            <a:prstGeom prst="rect">
              <a:avLst/>
            </a:prstGeom>
          </p:spPr>
          <p:txBody>
            <a:bodyPr lIns="50800" tIns="50800" rIns="50800" bIns="50800" rtlCol="0" anchor="ctr"/>
            <a:lstStyle/>
            <a:p>
              <a:pPr algn="ctr">
                <a:lnSpc>
                  <a:spcPts val="1199"/>
                </a:lnSpc>
              </a:pPr>
              <a:endParaRPr/>
            </a:p>
          </p:txBody>
        </p:sp>
      </p:grpSp>
      <p:sp>
        <p:nvSpPr>
          <p:cNvPr id="42" name="TextBox 42"/>
          <p:cNvSpPr txBox="1"/>
          <p:nvPr/>
        </p:nvSpPr>
        <p:spPr>
          <a:xfrm>
            <a:off x="5053968" y="1888820"/>
            <a:ext cx="2306124" cy="187960"/>
          </a:xfrm>
          <a:prstGeom prst="rect">
            <a:avLst/>
          </a:prstGeom>
        </p:spPr>
        <p:txBody>
          <a:bodyPr lIns="0" tIns="0" rIns="0" bIns="0" rtlCol="0" anchor="t">
            <a:spAutoFit/>
          </a:bodyPr>
          <a:lstStyle/>
          <a:p>
            <a:pPr algn="r">
              <a:lnSpc>
                <a:spcPts val="1400"/>
              </a:lnSpc>
            </a:pPr>
            <a:r>
              <a:rPr lang="en-US" sz="1400" b="1">
                <a:solidFill>
                  <a:srgbClr val="FFFFFF"/>
                </a:solidFill>
                <a:latin typeface="Montserrat Classic Bold"/>
                <a:ea typeface="Montserrat Classic Bold"/>
                <a:cs typeface="Montserrat Classic Bold"/>
                <a:sym typeface="Montserrat Classic Bold"/>
              </a:rPr>
              <a:t>ORDINARY TIME</a:t>
            </a:r>
          </a:p>
        </p:txBody>
      </p:sp>
      <p:sp>
        <p:nvSpPr>
          <p:cNvPr id="43" name="TextBox 43"/>
          <p:cNvSpPr txBox="1"/>
          <p:nvPr/>
        </p:nvSpPr>
        <p:spPr>
          <a:xfrm>
            <a:off x="5126957" y="6732484"/>
            <a:ext cx="776164" cy="535305"/>
          </a:xfrm>
          <a:prstGeom prst="rect">
            <a:avLst/>
          </a:prstGeom>
        </p:spPr>
        <p:txBody>
          <a:bodyPr lIns="0" tIns="0" rIns="0" bIns="0" rtlCol="0" anchor="t">
            <a:spAutoFit/>
          </a:bodyPr>
          <a:lstStyle/>
          <a:p>
            <a:pPr algn="ctr">
              <a:lnSpc>
                <a:spcPts val="4039"/>
              </a:lnSpc>
            </a:pPr>
            <a:r>
              <a:rPr lang="en-US" sz="2885">
                <a:solidFill>
                  <a:srgbClr val="FFFFFF"/>
                </a:solidFill>
                <a:latin typeface="Freehand575"/>
                <a:ea typeface="Freehand575"/>
                <a:cs typeface="Freehand575"/>
                <a:sym typeface="Freehand575"/>
              </a:rPr>
              <a:t>Resources</a:t>
            </a:r>
          </a:p>
        </p:txBody>
      </p:sp>
      <p:sp>
        <p:nvSpPr>
          <p:cNvPr id="44" name="TextBox 44"/>
          <p:cNvSpPr txBox="1"/>
          <p:nvPr/>
        </p:nvSpPr>
        <p:spPr>
          <a:xfrm>
            <a:off x="1749969" y="6696258"/>
            <a:ext cx="525519" cy="535305"/>
          </a:xfrm>
          <a:prstGeom prst="rect">
            <a:avLst/>
          </a:prstGeom>
        </p:spPr>
        <p:txBody>
          <a:bodyPr lIns="0" tIns="0" rIns="0" bIns="0" rtlCol="0" anchor="t">
            <a:spAutoFit/>
          </a:bodyPr>
          <a:lstStyle/>
          <a:p>
            <a:pPr algn="ctr">
              <a:lnSpc>
                <a:spcPts val="4039"/>
              </a:lnSpc>
            </a:pPr>
            <a:r>
              <a:rPr lang="en-US" sz="2885">
                <a:solidFill>
                  <a:srgbClr val="FFFFFF"/>
                </a:solidFill>
                <a:latin typeface="Freehand575"/>
                <a:ea typeface="Freehand575"/>
                <a:cs typeface="Freehand575"/>
                <a:sym typeface="Freehand575"/>
              </a:rPr>
              <a:t>Events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958936" y="6917000"/>
            <a:ext cx="3336600" cy="3487177"/>
            <a:chOff x="0" y="0"/>
            <a:chExt cx="1195762" cy="1249726"/>
          </a:xfrm>
        </p:grpSpPr>
        <p:sp>
          <p:nvSpPr>
            <p:cNvPr id="3" name="Freeform 3"/>
            <p:cNvSpPr/>
            <p:nvPr/>
          </p:nvSpPr>
          <p:spPr>
            <a:xfrm>
              <a:off x="0" y="0"/>
              <a:ext cx="1195762" cy="1249726"/>
            </a:xfrm>
            <a:custGeom>
              <a:avLst/>
              <a:gdLst/>
              <a:ahLst/>
              <a:cxnLst/>
              <a:rect l="l" t="t" r="r" b="b"/>
              <a:pathLst>
                <a:path w="1195762" h="1249726">
                  <a:moveTo>
                    <a:pt x="85851" y="0"/>
                  </a:moveTo>
                  <a:lnTo>
                    <a:pt x="1109911" y="0"/>
                  </a:lnTo>
                  <a:cubicBezTo>
                    <a:pt x="1132680" y="0"/>
                    <a:pt x="1154517" y="9045"/>
                    <a:pt x="1170617" y="25145"/>
                  </a:cubicBezTo>
                  <a:cubicBezTo>
                    <a:pt x="1186717" y="41245"/>
                    <a:pt x="1195762" y="63082"/>
                    <a:pt x="1195762" y="85851"/>
                  </a:cubicBezTo>
                  <a:lnTo>
                    <a:pt x="1195762" y="1163874"/>
                  </a:lnTo>
                  <a:cubicBezTo>
                    <a:pt x="1195762" y="1211289"/>
                    <a:pt x="1157325" y="1249726"/>
                    <a:pt x="1109911" y="1249726"/>
                  </a:cubicBezTo>
                  <a:lnTo>
                    <a:pt x="85851" y="1249726"/>
                  </a:lnTo>
                  <a:cubicBezTo>
                    <a:pt x="63082" y="1249726"/>
                    <a:pt x="41245" y="1240681"/>
                    <a:pt x="25145" y="1224580"/>
                  </a:cubicBezTo>
                  <a:cubicBezTo>
                    <a:pt x="9045" y="1208480"/>
                    <a:pt x="0" y="1186644"/>
                    <a:pt x="0" y="1163874"/>
                  </a:cubicBezTo>
                  <a:lnTo>
                    <a:pt x="0" y="85851"/>
                  </a:lnTo>
                  <a:cubicBezTo>
                    <a:pt x="0" y="63082"/>
                    <a:pt x="9045" y="41245"/>
                    <a:pt x="25145" y="25145"/>
                  </a:cubicBezTo>
                  <a:cubicBezTo>
                    <a:pt x="41245" y="9045"/>
                    <a:pt x="63082" y="0"/>
                    <a:pt x="85851" y="0"/>
                  </a:cubicBezTo>
                  <a:close/>
                </a:path>
              </a:pathLst>
            </a:custGeom>
            <a:solidFill>
              <a:srgbClr val="754BA0"/>
            </a:solidFill>
          </p:spPr>
          <p:txBody>
            <a:bodyPr/>
            <a:lstStyle/>
            <a:p>
              <a:endParaRPr lang="en-GB"/>
            </a:p>
          </p:txBody>
        </p:sp>
        <p:sp>
          <p:nvSpPr>
            <p:cNvPr id="4" name="TextBox 4"/>
            <p:cNvSpPr txBox="1"/>
            <p:nvPr/>
          </p:nvSpPr>
          <p:spPr>
            <a:xfrm>
              <a:off x="0" y="9525"/>
              <a:ext cx="1195762" cy="1240201"/>
            </a:xfrm>
            <a:prstGeom prst="rect">
              <a:avLst/>
            </a:prstGeom>
          </p:spPr>
          <p:txBody>
            <a:bodyPr lIns="50800" tIns="50800" rIns="50800" bIns="50800" rtlCol="0" anchor="ctr"/>
            <a:lstStyle/>
            <a:p>
              <a:pPr algn="ctr">
                <a:lnSpc>
                  <a:spcPts val="1199"/>
                </a:lnSpc>
              </a:pPr>
              <a:endParaRPr/>
            </a:p>
          </p:txBody>
        </p:sp>
      </p:grpSp>
      <p:grpSp>
        <p:nvGrpSpPr>
          <p:cNvPr id="5" name="Group 5"/>
          <p:cNvGrpSpPr/>
          <p:nvPr/>
        </p:nvGrpSpPr>
        <p:grpSpPr>
          <a:xfrm>
            <a:off x="496597" y="6907186"/>
            <a:ext cx="3336600" cy="3487177"/>
            <a:chOff x="0" y="0"/>
            <a:chExt cx="1195762" cy="1249726"/>
          </a:xfrm>
        </p:grpSpPr>
        <p:sp>
          <p:nvSpPr>
            <p:cNvPr id="6" name="Freeform 6"/>
            <p:cNvSpPr/>
            <p:nvPr/>
          </p:nvSpPr>
          <p:spPr>
            <a:xfrm>
              <a:off x="0" y="0"/>
              <a:ext cx="1195762" cy="1249726"/>
            </a:xfrm>
            <a:custGeom>
              <a:avLst/>
              <a:gdLst/>
              <a:ahLst/>
              <a:cxnLst/>
              <a:rect l="l" t="t" r="r" b="b"/>
              <a:pathLst>
                <a:path w="1195762" h="1249726">
                  <a:moveTo>
                    <a:pt x="85851" y="0"/>
                  </a:moveTo>
                  <a:lnTo>
                    <a:pt x="1109911" y="0"/>
                  </a:lnTo>
                  <a:cubicBezTo>
                    <a:pt x="1132680" y="0"/>
                    <a:pt x="1154517" y="9045"/>
                    <a:pt x="1170617" y="25145"/>
                  </a:cubicBezTo>
                  <a:cubicBezTo>
                    <a:pt x="1186717" y="41245"/>
                    <a:pt x="1195762" y="63082"/>
                    <a:pt x="1195762" y="85851"/>
                  </a:cubicBezTo>
                  <a:lnTo>
                    <a:pt x="1195762" y="1163874"/>
                  </a:lnTo>
                  <a:cubicBezTo>
                    <a:pt x="1195762" y="1211289"/>
                    <a:pt x="1157325" y="1249726"/>
                    <a:pt x="1109911" y="1249726"/>
                  </a:cubicBezTo>
                  <a:lnTo>
                    <a:pt x="85851" y="1249726"/>
                  </a:lnTo>
                  <a:cubicBezTo>
                    <a:pt x="63082" y="1249726"/>
                    <a:pt x="41245" y="1240681"/>
                    <a:pt x="25145" y="1224580"/>
                  </a:cubicBezTo>
                  <a:cubicBezTo>
                    <a:pt x="9045" y="1208480"/>
                    <a:pt x="0" y="1186644"/>
                    <a:pt x="0" y="1163874"/>
                  </a:cubicBezTo>
                  <a:lnTo>
                    <a:pt x="0" y="85851"/>
                  </a:lnTo>
                  <a:cubicBezTo>
                    <a:pt x="0" y="63082"/>
                    <a:pt x="9045" y="41245"/>
                    <a:pt x="25145" y="25145"/>
                  </a:cubicBezTo>
                  <a:cubicBezTo>
                    <a:pt x="41245" y="9045"/>
                    <a:pt x="63082" y="0"/>
                    <a:pt x="85851" y="0"/>
                  </a:cubicBezTo>
                  <a:close/>
                </a:path>
              </a:pathLst>
            </a:custGeom>
            <a:solidFill>
              <a:srgbClr val="754BA0"/>
            </a:solidFill>
          </p:spPr>
          <p:txBody>
            <a:bodyPr/>
            <a:lstStyle/>
            <a:p>
              <a:endParaRPr lang="en-GB"/>
            </a:p>
          </p:txBody>
        </p:sp>
        <p:sp>
          <p:nvSpPr>
            <p:cNvPr id="7" name="TextBox 7"/>
            <p:cNvSpPr txBox="1"/>
            <p:nvPr/>
          </p:nvSpPr>
          <p:spPr>
            <a:xfrm>
              <a:off x="0" y="9525"/>
              <a:ext cx="1195762" cy="1240201"/>
            </a:xfrm>
            <a:prstGeom prst="rect">
              <a:avLst/>
            </a:prstGeom>
          </p:spPr>
          <p:txBody>
            <a:bodyPr lIns="50800" tIns="50800" rIns="50800" bIns="50800" rtlCol="0" anchor="ctr"/>
            <a:lstStyle/>
            <a:p>
              <a:pPr algn="ctr">
                <a:lnSpc>
                  <a:spcPts val="1199"/>
                </a:lnSpc>
              </a:pPr>
              <a:endParaRPr/>
            </a:p>
          </p:txBody>
        </p:sp>
      </p:grpSp>
      <p:sp>
        <p:nvSpPr>
          <p:cNvPr id="8" name="TextBox 8"/>
          <p:cNvSpPr txBox="1"/>
          <p:nvPr/>
        </p:nvSpPr>
        <p:spPr>
          <a:xfrm>
            <a:off x="326218" y="2242340"/>
            <a:ext cx="7013957" cy="4793685"/>
          </a:xfrm>
          <a:prstGeom prst="rect">
            <a:avLst/>
          </a:prstGeom>
        </p:spPr>
        <p:txBody>
          <a:bodyPr lIns="0" tIns="0" rIns="0" bIns="0" rtlCol="0" anchor="t">
            <a:spAutoFit/>
          </a:bodyPr>
          <a:lstStyle/>
          <a:p>
            <a:pPr algn="l">
              <a:lnSpc>
                <a:spcPts val="1528"/>
              </a:lnSpc>
            </a:pPr>
            <a:r>
              <a:rPr lang="en-US" sz="1099">
                <a:solidFill>
                  <a:srgbClr val="000000"/>
                </a:solidFill>
                <a:latin typeface="Edu SA Beginner" panose="020B0604020202020204" charset="0"/>
                <a:ea typeface="Montserrat"/>
                <a:cs typeface="Montserrat"/>
                <a:sym typeface="Montserrat"/>
              </a:rPr>
              <a:t>Lent is a season of reflection, repentance, and renewal. We journey with Jesus towards the cross, reflecting on our own need for forgiveness and striving to deepen our relationship with God.</a:t>
            </a:r>
          </a:p>
          <a:p>
            <a:pPr algn="l">
              <a:lnSpc>
                <a:spcPts val="1528"/>
              </a:lnSpc>
            </a:pPr>
            <a:endParaRPr lang="en-US" sz="1099">
              <a:solidFill>
                <a:srgbClr val="000000"/>
              </a:solidFill>
              <a:latin typeface="Edu SA Beginner" panose="020B0604020202020204" charset="0"/>
              <a:ea typeface="Montserrat"/>
              <a:cs typeface="Montserrat"/>
              <a:sym typeface="Montserrat"/>
            </a:endParaRPr>
          </a:p>
          <a:p>
            <a:pPr algn="l">
              <a:lnSpc>
                <a:spcPts val="1528"/>
              </a:lnSpc>
            </a:pPr>
            <a:r>
              <a:rPr lang="en-US" sz="1099" b="1">
                <a:solidFill>
                  <a:srgbClr val="000000"/>
                </a:solidFill>
                <a:latin typeface="Edu SA Beginner" panose="020B0604020202020204" charset="0"/>
                <a:ea typeface="Montserrat Bold"/>
                <a:cs typeface="Montserrat Bold"/>
                <a:sym typeface="Montserrat Bold"/>
              </a:rPr>
              <a:t>Classroom and School Environment</a:t>
            </a:r>
          </a:p>
          <a:p>
            <a:pPr marL="171450" indent="-171450" algn="l">
              <a:lnSpc>
                <a:spcPts val="1528"/>
              </a:lnSpc>
              <a:buFont typeface="Arial" panose="020B0604020202020204" pitchFamily="34" charset="0"/>
              <a:buChar char="•"/>
            </a:pPr>
            <a:r>
              <a:rPr lang="en-US" sz="1099">
                <a:solidFill>
                  <a:srgbClr val="000000"/>
                </a:solidFill>
                <a:latin typeface="Edu SA Beginner" panose="020B0604020202020204" charset="0"/>
                <a:ea typeface="Montserrat Bold"/>
                <a:cs typeface="Montserrat Bold"/>
                <a:sym typeface="Montserrat Bold"/>
              </a:rPr>
              <a:t>Theme of purple around school including prayer table cloth, borders, whole school altar, prayer stations around the school. </a:t>
            </a:r>
          </a:p>
          <a:p>
            <a:pPr marL="171450" indent="-171450" algn="l">
              <a:lnSpc>
                <a:spcPts val="1528"/>
              </a:lnSpc>
              <a:buFont typeface="Arial" panose="020B0604020202020204" pitchFamily="34" charset="0"/>
              <a:buChar char="•"/>
            </a:pPr>
            <a:r>
              <a:rPr lang="en-US" sz="1099">
                <a:solidFill>
                  <a:srgbClr val="000000"/>
                </a:solidFill>
                <a:latin typeface="Edu SA Beginner" panose="020B0604020202020204" charset="0"/>
                <a:ea typeface="Montserrat Bold"/>
                <a:cs typeface="Montserrat Bold"/>
                <a:sym typeface="Montserrat Bold"/>
              </a:rPr>
              <a:t>Large cross displayed in the hall </a:t>
            </a:r>
          </a:p>
          <a:p>
            <a:pPr marL="171450" indent="-171450" algn="l">
              <a:lnSpc>
                <a:spcPts val="1528"/>
              </a:lnSpc>
              <a:buFont typeface="Arial" panose="020B0604020202020204" pitchFamily="34" charset="0"/>
              <a:buChar char="•"/>
            </a:pPr>
            <a:r>
              <a:rPr lang="en-US" sz="1099">
                <a:solidFill>
                  <a:srgbClr val="000000"/>
                </a:solidFill>
                <a:latin typeface="Edu SA Beginner" panose="020B0604020202020204" charset="0"/>
                <a:ea typeface="Montserrat Bold"/>
                <a:cs typeface="Montserrat Bold"/>
                <a:sym typeface="Montserrat Bold"/>
              </a:rPr>
              <a:t>Stations of the cross visible for all to see </a:t>
            </a:r>
          </a:p>
          <a:p>
            <a:pPr marL="171450" indent="-171450" algn="l">
              <a:lnSpc>
                <a:spcPts val="1528"/>
              </a:lnSpc>
              <a:buFont typeface="Arial" panose="020B0604020202020204" pitchFamily="34" charset="0"/>
              <a:buChar char="•"/>
            </a:pPr>
            <a:r>
              <a:rPr lang="en-US" sz="1099">
                <a:solidFill>
                  <a:srgbClr val="000000"/>
                </a:solidFill>
                <a:latin typeface="Edu SA Beginner" panose="020B0604020202020204" charset="0"/>
                <a:ea typeface="Montserrat Bold"/>
                <a:cs typeface="Montserrat Bold"/>
                <a:sym typeface="Montserrat Bold"/>
              </a:rPr>
              <a:t>Whole school Lenten journey display which includes children’s Lenten promises added </a:t>
            </a:r>
          </a:p>
          <a:p>
            <a:pPr marL="171450" indent="-171450" algn="l">
              <a:lnSpc>
                <a:spcPts val="1528"/>
              </a:lnSpc>
              <a:buFont typeface="Arial" panose="020B0604020202020204" pitchFamily="34" charset="0"/>
              <a:buChar char="•"/>
            </a:pPr>
            <a:r>
              <a:rPr lang="en-US" sz="1099">
                <a:solidFill>
                  <a:srgbClr val="000000"/>
                </a:solidFill>
                <a:latin typeface="Edu SA Beginner" panose="020B0604020202020204" charset="0"/>
                <a:ea typeface="Montserrat Bold"/>
                <a:cs typeface="Montserrat Bold"/>
                <a:sym typeface="Montserrat Bold"/>
              </a:rPr>
              <a:t>Footprints on doors </a:t>
            </a:r>
          </a:p>
          <a:p>
            <a:pPr marL="171450" indent="-171450" algn="l">
              <a:lnSpc>
                <a:spcPts val="1528"/>
              </a:lnSpc>
              <a:buFont typeface="Arial" panose="020B0604020202020204" pitchFamily="34" charset="0"/>
              <a:buChar char="•"/>
            </a:pPr>
            <a:r>
              <a:rPr lang="en-US" sz="1099">
                <a:solidFill>
                  <a:srgbClr val="000000"/>
                </a:solidFill>
                <a:latin typeface="Edu SA Beginner" panose="020B0604020202020204" charset="0"/>
                <a:ea typeface="Montserrat Bold"/>
                <a:cs typeface="Montserrat Bold"/>
                <a:sym typeface="Montserrat Bold"/>
              </a:rPr>
              <a:t>Pillars of Lent displayed on classroom doors </a:t>
            </a:r>
          </a:p>
          <a:p>
            <a:pPr marL="171450" indent="-171450" algn="l">
              <a:lnSpc>
                <a:spcPts val="1528"/>
              </a:lnSpc>
              <a:buFont typeface="Arial" panose="020B0604020202020204" pitchFamily="34" charset="0"/>
              <a:buChar char="•"/>
            </a:pPr>
            <a:r>
              <a:rPr lang="en-US" sz="1099">
                <a:solidFill>
                  <a:srgbClr val="000000"/>
                </a:solidFill>
                <a:latin typeface="Edu SA Beginner" panose="020B0604020202020204" charset="0"/>
                <a:ea typeface="Montserrat Bold"/>
                <a:cs typeface="Montserrat Bold"/>
                <a:sym typeface="Montserrat Bold"/>
              </a:rPr>
              <a:t>Scripture on classroom doors which is liturgically themed </a:t>
            </a:r>
          </a:p>
          <a:p>
            <a:pPr marL="171450" indent="-171450" algn="l">
              <a:lnSpc>
                <a:spcPts val="1528"/>
              </a:lnSpc>
              <a:buFont typeface="Arial" panose="020B0604020202020204" pitchFamily="34" charset="0"/>
              <a:buChar char="•"/>
            </a:pPr>
            <a:r>
              <a:rPr lang="en-US" sz="1099">
                <a:solidFill>
                  <a:srgbClr val="000000"/>
                </a:solidFill>
                <a:latin typeface="Edu SA Beginner" panose="020B0604020202020204" charset="0"/>
                <a:ea typeface="Montserrat Bold"/>
                <a:cs typeface="Montserrat Bold"/>
                <a:sym typeface="Montserrat Bold"/>
              </a:rPr>
              <a:t>Hymns and music to reflect the season and reflective nature of the season </a:t>
            </a:r>
          </a:p>
          <a:p>
            <a:pPr algn="l">
              <a:lnSpc>
                <a:spcPts val="1528"/>
              </a:lnSpc>
            </a:pPr>
            <a:endParaRPr lang="en-US" sz="1099" b="1">
              <a:solidFill>
                <a:srgbClr val="000000"/>
              </a:solidFill>
              <a:latin typeface="Edu SA Beginner" panose="020B0604020202020204" charset="0"/>
              <a:ea typeface="Montserrat Bold"/>
              <a:cs typeface="Montserrat Bold"/>
              <a:sym typeface="Montserrat Bold"/>
            </a:endParaRPr>
          </a:p>
          <a:p>
            <a:pPr algn="l">
              <a:lnSpc>
                <a:spcPts val="1528"/>
              </a:lnSpc>
            </a:pPr>
            <a:r>
              <a:rPr lang="en-US" sz="1099" b="1">
                <a:solidFill>
                  <a:srgbClr val="000000"/>
                </a:solidFill>
                <a:latin typeface="Edu SA Beginner" panose="020B0604020202020204" charset="0"/>
                <a:ea typeface="Montserrat Bold"/>
                <a:cs typeface="Montserrat Bold"/>
                <a:sym typeface="Montserrat Bold"/>
              </a:rPr>
              <a:t>Prayer and Liturgy</a:t>
            </a:r>
          </a:p>
          <a:p>
            <a:pPr algn="l">
              <a:lnSpc>
                <a:spcPts val="1528"/>
              </a:lnSpc>
            </a:pPr>
            <a:endParaRPr lang="en-US" sz="1099" b="1">
              <a:solidFill>
                <a:srgbClr val="000000"/>
              </a:solidFill>
              <a:latin typeface="Edu SA Beginner" panose="020B0604020202020204" charset="0"/>
              <a:ea typeface="Montserrat Bold"/>
              <a:cs typeface="Montserrat Bold"/>
              <a:sym typeface="Montserrat Bold"/>
            </a:endParaRPr>
          </a:p>
          <a:p>
            <a:pPr marL="237489" lvl="1" indent="-118744" algn="l">
              <a:lnSpc>
                <a:spcPts val="1528"/>
              </a:lnSpc>
              <a:buFont typeface="Arial"/>
              <a:buChar char="•"/>
            </a:pPr>
            <a:r>
              <a:rPr lang="en-US" sz="1099">
                <a:solidFill>
                  <a:srgbClr val="000000"/>
                </a:solidFill>
                <a:latin typeface="Edu SA Beginner" panose="020B0604020202020204" charset="0"/>
                <a:ea typeface="Montserrat Bold"/>
                <a:cs typeface="Montserrat Bold"/>
                <a:sym typeface="Montserrat Bold"/>
              </a:rPr>
              <a:t>Ash Wednesday service to begin Lent </a:t>
            </a:r>
          </a:p>
          <a:p>
            <a:pPr marL="237489" lvl="1" indent="-118744" algn="l">
              <a:lnSpc>
                <a:spcPts val="1528"/>
              </a:lnSpc>
              <a:buFont typeface="Arial"/>
              <a:buChar char="•"/>
            </a:pPr>
            <a:r>
              <a:rPr lang="en-US" sz="1099">
                <a:solidFill>
                  <a:srgbClr val="000000"/>
                </a:solidFill>
                <a:latin typeface="Edu SA Beginner" panose="020B0604020202020204" charset="0"/>
                <a:ea typeface="Montserrat Bold"/>
                <a:cs typeface="Montserrat Bold"/>
                <a:sym typeface="Montserrat Bold"/>
              </a:rPr>
              <a:t>Daily prayer time in class which is reflective of the season and focused on the word of the week </a:t>
            </a:r>
          </a:p>
          <a:p>
            <a:pPr marL="237489" lvl="1" indent="-118744" algn="l">
              <a:lnSpc>
                <a:spcPts val="1528"/>
              </a:lnSpc>
              <a:buFont typeface="Arial"/>
              <a:buChar char="•"/>
            </a:pPr>
            <a:r>
              <a:rPr lang="en-US" sz="1099">
                <a:solidFill>
                  <a:srgbClr val="000000"/>
                </a:solidFill>
                <a:latin typeface="Edu SA Beginner" panose="020B0604020202020204" charset="0"/>
                <a:ea typeface="Montserrat Bold"/>
                <a:cs typeface="Montserrat Bold"/>
                <a:sym typeface="Montserrat Bold"/>
              </a:rPr>
              <a:t>Lent reconciliation service </a:t>
            </a:r>
          </a:p>
          <a:p>
            <a:pPr marL="237489" lvl="1" indent="-118744" algn="l">
              <a:lnSpc>
                <a:spcPts val="1528"/>
              </a:lnSpc>
              <a:buFont typeface="Arial"/>
              <a:buChar char="•"/>
            </a:pPr>
            <a:r>
              <a:rPr lang="en-US" sz="1099">
                <a:solidFill>
                  <a:srgbClr val="000000"/>
                </a:solidFill>
                <a:latin typeface="Edu SA Beginner" panose="020B0604020202020204" charset="0"/>
                <a:ea typeface="Montserrat Bold"/>
                <a:cs typeface="Montserrat Bold"/>
                <a:sym typeface="Montserrat Bold"/>
              </a:rPr>
              <a:t>Shared celebration of the word planned and delivered by children with invitations to parents and the community to join in the </a:t>
            </a:r>
          </a:p>
          <a:p>
            <a:pPr algn="l">
              <a:lnSpc>
                <a:spcPts val="1528"/>
              </a:lnSpc>
            </a:pPr>
            <a:endParaRPr lang="en-US" sz="1099" b="1">
              <a:solidFill>
                <a:srgbClr val="000000"/>
              </a:solidFill>
              <a:latin typeface="Edu SA Beginner" panose="020B0604020202020204" charset="0"/>
              <a:ea typeface="Montserrat Bold"/>
              <a:cs typeface="Montserrat Bold"/>
              <a:sym typeface="Montserrat Bold"/>
            </a:endParaRPr>
          </a:p>
          <a:p>
            <a:pPr algn="l">
              <a:lnSpc>
                <a:spcPts val="1528"/>
              </a:lnSpc>
            </a:pPr>
            <a:r>
              <a:rPr lang="en-US" sz="1099" b="1">
                <a:solidFill>
                  <a:srgbClr val="000000"/>
                </a:solidFill>
                <a:latin typeface="Edu SA Beginner" panose="020B0604020202020204" charset="0"/>
                <a:ea typeface="Montserrat Bold"/>
                <a:cs typeface="Montserrat Bold"/>
                <a:sym typeface="Montserrat Bold"/>
              </a:rPr>
              <a:t>Overall Tone</a:t>
            </a:r>
          </a:p>
          <a:p>
            <a:pPr algn="l">
              <a:lnSpc>
                <a:spcPts val="1528"/>
              </a:lnSpc>
            </a:pPr>
            <a:r>
              <a:rPr lang="en-US" sz="1099">
                <a:solidFill>
                  <a:srgbClr val="000000"/>
                </a:solidFill>
                <a:latin typeface="Edu SA Beginner" panose="020B0604020202020204" charset="0"/>
                <a:ea typeface="Montserrat Bold"/>
                <a:cs typeface="Montserrat Bold"/>
                <a:sym typeface="Montserrat Bold"/>
              </a:rPr>
              <a:t>Encourage children to take part in the three pillars of lent, Prayer, fasting and almsgiving. Maintain a sense of calm and reverence throughout  </a:t>
            </a:r>
          </a:p>
          <a:p>
            <a:pPr algn="l">
              <a:lnSpc>
                <a:spcPts val="1528"/>
              </a:lnSpc>
            </a:pPr>
            <a:r>
              <a:rPr lang="en-US" sz="1099">
                <a:solidFill>
                  <a:srgbClr val="000000"/>
                </a:solidFill>
                <a:latin typeface="Edu SA Beginner" panose="020B0604020202020204" charset="0"/>
                <a:ea typeface="Montserrat"/>
                <a:cs typeface="Montserrat"/>
                <a:sym typeface="Montserrat"/>
              </a:rPr>
              <a:t>.</a:t>
            </a:r>
          </a:p>
          <a:p>
            <a:pPr algn="l">
              <a:lnSpc>
                <a:spcPts val="1528"/>
              </a:lnSpc>
            </a:pPr>
            <a:endParaRPr lang="en-US" sz="1099">
              <a:solidFill>
                <a:srgbClr val="000000"/>
              </a:solidFill>
              <a:latin typeface="Edu SA Beginner" panose="020B0604020202020204" charset="0"/>
              <a:ea typeface="Montserrat"/>
              <a:cs typeface="Montserrat"/>
              <a:sym typeface="Montserrat"/>
            </a:endParaRPr>
          </a:p>
        </p:txBody>
      </p:sp>
      <p:grpSp>
        <p:nvGrpSpPr>
          <p:cNvPr id="9" name="Group 9"/>
          <p:cNvGrpSpPr/>
          <p:nvPr/>
        </p:nvGrpSpPr>
        <p:grpSpPr>
          <a:xfrm>
            <a:off x="-10777" y="0"/>
            <a:ext cx="7570777" cy="2160876"/>
            <a:chOff x="0" y="0"/>
            <a:chExt cx="10094369" cy="2881168"/>
          </a:xfrm>
        </p:grpSpPr>
        <p:pic>
          <p:nvPicPr>
            <p:cNvPr id="10" name="Picture 10"/>
            <p:cNvPicPr>
              <a:picLocks noChangeAspect="1"/>
            </p:cNvPicPr>
            <p:nvPr/>
          </p:nvPicPr>
          <p:blipFill>
            <a:blip r:embed="rId2"/>
            <a:srcRect t="10380" b="39624"/>
            <a:stretch>
              <a:fillRect/>
            </a:stretch>
          </p:blipFill>
          <p:spPr>
            <a:xfrm>
              <a:off x="0" y="0"/>
              <a:ext cx="10094369" cy="2881168"/>
            </a:xfrm>
            <a:prstGeom prst="rect">
              <a:avLst/>
            </a:prstGeom>
          </p:spPr>
        </p:pic>
      </p:grpSp>
      <p:sp>
        <p:nvSpPr>
          <p:cNvPr id="11" name="Freeform 11"/>
          <p:cNvSpPr/>
          <p:nvPr/>
        </p:nvSpPr>
        <p:spPr>
          <a:xfrm flipV="1">
            <a:off x="-211472" y="-166421"/>
            <a:ext cx="3024000" cy="2547720"/>
          </a:xfrm>
          <a:custGeom>
            <a:avLst/>
            <a:gdLst/>
            <a:ahLst/>
            <a:cxnLst/>
            <a:rect l="l" t="t" r="r" b="b"/>
            <a:pathLst>
              <a:path w="3024000" h="2547720">
                <a:moveTo>
                  <a:pt x="0" y="2547720"/>
                </a:moveTo>
                <a:lnTo>
                  <a:pt x="3024000" y="2547720"/>
                </a:lnTo>
                <a:lnTo>
                  <a:pt x="3024000" y="0"/>
                </a:lnTo>
                <a:lnTo>
                  <a:pt x="0" y="0"/>
                </a:lnTo>
                <a:lnTo>
                  <a:pt x="0" y="254772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grpSp>
        <p:nvGrpSpPr>
          <p:cNvPr id="12" name="Group 12"/>
          <p:cNvGrpSpPr/>
          <p:nvPr/>
        </p:nvGrpSpPr>
        <p:grpSpPr>
          <a:xfrm>
            <a:off x="4638501" y="9532952"/>
            <a:ext cx="1897906" cy="1897906"/>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54BA0">
                <a:alpha val="29804"/>
              </a:srgbClr>
            </a:solidFill>
          </p:spPr>
          <p:txBody>
            <a:bodyPr/>
            <a:lstStyle/>
            <a:p>
              <a:endParaRPr lang="en-GB"/>
            </a:p>
          </p:txBody>
        </p:sp>
        <p:sp>
          <p:nvSpPr>
            <p:cNvPr id="14" name="TextBox 14"/>
            <p:cNvSpPr txBox="1"/>
            <p:nvPr/>
          </p:nvSpPr>
          <p:spPr>
            <a:xfrm>
              <a:off x="76200" y="85725"/>
              <a:ext cx="660400" cy="650875"/>
            </a:xfrm>
            <a:prstGeom prst="rect">
              <a:avLst/>
            </a:prstGeom>
          </p:spPr>
          <p:txBody>
            <a:bodyPr lIns="50800" tIns="50800" rIns="50800" bIns="50800" rtlCol="0" anchor="ctr"/>
            <a:lstStyle/>
            <a:p>
              <a:pPr algn="ctr">
                <a:lnSpc>
                  <a:spcPts val="1199"/>
                </a:lnSpc>
              </a:pPr>
              <a:endParaRPr/>
            </a:p>
          </p:txBody>
        </p:sp>
      </p:grpSp>
      <p:grpSp>
        <p:nvGrpSpPr>
          <p:cNvPr id="15" name="Group 15"/>
          <p:cNvGrpSpPr/>
          <p:nvPr/>
        </p:nvGrpSpPr>
        <p:grpSpPr>
          <a:xfrm>
            <a:off x="1063776" y="9532952"/>
            <a:ext cx="1897906" cy="1897906"/>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54BA0">
                <a:alpha val="29804"/>
              </a:srgbClr>
            </a:solidFill>
          </p:spPr>
          <p:txBody>
            <a:bodyPr/>
            <a:lstStyle/>
            <a:p>
              <a:endParaRPr lang="en-GB"/>
            </a:p>
          </p:txBody>
        </p:sp>
        <p:sp>
          <p:nvSpPr>
            <p:cNvPr id="17" name="TextBox 17"/>
            <p:cNvSpPr txBox="1"/>
            <p:nvPr/>
          </p:nvSpPr>
          <p:spPr>
            <a:xfrm>
              <a:off x="76200" y="85725"/>
              <a:ext cx="660400" cy="650875"/>
            </a:xfrm>
            <a:prstGeom prst="rect">
              <a:avLst/>
            </a:prstGeom>
          </p:spPr>
          <p:txBody>
            <a:bodyPr lIns="50800" tIns="50800" rIns="50800" bIns="50800" rtlCol="0" anchor="ctr"/>
            <a:lstStyle/>
            <a:p>
              <a:pPr algn="ctr">
                <a:lnSpc>
                  <a:spcPts val="1199"/>
                </a:lnSpc>
              </a:pPr>
              <a:endParaRPr/>
            </a:p>
          </p:txBody>
        </p:sp>
      </p:grpSp>
      <p:grpSp>
        <p:nvGrpSpPr>
          <p:cNvPr id="18" name="Group 18"/>
          <p:cNvGrpSpPr/>
          <p:nvPr/>
        </p:nvGrpSpPr>
        <p:grpSpPr>
          <a:xfrm>
            <a:off x="6218088" y="9161283"/>
            <a:ext cx="568004" cy="568004"/>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54BA0">
                <a:alpha val="29804"/>
              </a:srgbClr>
            </a:solidFill>
          </p:spPr>
          <p:txBody>
            <a:bodyPr/>
            <a:lstStyle/>
            <a:p>
              <a:endParaRPr lang="en-GB"/>
            </a:p>
          </p:txBody>
        </p:sp>
        <p:sp>
          <p:nvSpPr>
            <p:cNvPr id="20" name="TextBox 20"/>
            <p:cNvSpPr txBox="1"/>
            <p:nvPr/>
          </p:nvSpPr>
          <p:spPr>
            <a:xfrm>
              <a:off x="76200" y="85725"/>
              <a:ext cx="660400" cy="650875"/>
            </a:xfrm>
            <a:prstGeom prst="rect">
              <a:avLst/>
            </a:prstGeom>
          </p:spPr>
          <p:txBody>
            <a:bodyPr lIns="50800" tIns="50800" rIns="50800" bIns="50800" rtlCol="0" anchor="ctr"/>
            <a:lstStyle/>
            <a:p>
              <a:pPr algn="ctr">
                <a:lnSpc>
                  <a:spcPts val="1199"/>
                </a:lnSpc>
              </a:pPr>
              <a:endParaRPr/>
            </a:p>
          </p:txBody>
        </p:sp>
      </p:grpSp>
      <p:grpSp>
        <p:nvGrpSpPr>
          <p:cNvPr id="21" name="Group 21"/>
          <p:cNvGrpSpPr/>
          <p:nvPr/>
        </p:nvGrpSpPr>
        <p:grpSpPr>
          <a:xfrm>
            <a:off x="2643363" y="9161283"/>
            <a:ext cx="568004" cy="568004"/>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54BA0">
                <a:alpha val="29804"/>
              </a:srgbClr>
            </a:solidFill>
          </p:spPr>
          <p:txBody>
            <a:bodyPr/>
            <a:lstStyle/>
            <a:p>
              <a:endParaRPr lang="en-GB"/>
            </a:p>
          </p:txBody>
        </p:sp>
        <p:sp>
          <p:nvSpPr>
            <p:cNvPr id="23" name="TextBox 23"/>
            <p:cNvSpPr txBox="1"/>
            <p:nvPr/>
          </p:nvSpPr>
          <p:spPr>
            <a:xfrm>
              <a:off x="76200" y="85725"/>
              <a:ext cx="660400" cy="650875"/>
            </a:xfrm>
            <a:prstGeom prst="rect">
              <a:avLst/>
            </a:prstGeom>
          </p:spPr>
          <p:txBody>
            <a:bodyPr lIns="50800" tIns="50800" rIns="50800" bIns="50800" rtlCol="0" anchor="ctr"/>
            <a:lstStyle/>
            <a:p>
              <a:pPr algn="ctr">
                <a:lnSpc>
                  <a:spcPts val="1199"/>
                </a:lnSpc>
              </a:pPr>
              <a:endParaRPr/>
            </a:p>
          </p:txBody>
        </p:sp>
      </p:grpSp>
      <p:grpSp>
        <p:nvGrpSpPr>
          <p:cNvPr id="24" name="Group 24"/>
          <p:cNvGrpSpPr/>
          <p:nvPr/>
        </p:nvGrpSpPr>
        <p:grpSpPr>
          <a:xfrm>
            <a:off x="5760340" y="9161283"/>
            <a:ext cx="285563" cy="285563"/>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54BA0">
                <a:alpha val="29804"/>
              </a:srgbClr>
            </a:solidFill>
          </p:spPr>
          <p:txBody>
            <a:bodyPr/>
            <a:lstStyle/>
            <a:p>
              <a:endParaRPr lang="en-GB"/>
            </a:p>
          </p:txBody>
        </p:sp>
        <p:sp>
          <p:nvSpPr>
            <p:cNvPr id="26" name="TextBox 26"/>
            <p:cNvSpPr txBox="1"/>
            <p:nvPr/>
          </p:nvSpPr>
          <p:spPr>
            <a:xfrm>
              <a:off x="76200" y="85725"/>
              <a:ext cx="660400" cy="650875"/>
            </a:xfrm>
            <a:prstGeom prst="rect">
              <a:avLst/>
            </a:prstGeom>
          </p:spPr>
          <p:txBody>
            <a:bodyPr lIns="50800" tIns="50800" rIns="50800" bIns="50800" rtlCol="0" anchor="ctr"/>
            <a:lstStyle/>
            <a:p>
              <a:pPr algn="ctr">
                <a:lnSpc>
                  <a:spcPts val="1199"/>
                </a:lnSpc>
              </a:pPr>
              <a:endParaRPr/>
            </a:p>
          </p:txBody>
        </p:sp>
      </p:grpSp>
      <p:grpSp>
        <p:nvGrpSpPr>
          <p:cNvPr id="27" name="Group 27"/>
          <p:cNvGrpSpPr/>
          <p:nvPr/>
        </p:nvGrpSpPr>
        <p:grpSpPr>
          <a:xfrm>
            <a:off x="2185615" y="9161283"/>
            <a:ext cx="285563" cy="285563"/>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54BA0">
                <a:alpha val="29804"/>
              </a:srgbClr>
            </a:solidFill>
          </p:spPr>
          <p:txBody>
            <a:bodyPr/>
            <a:lstStyle/>
            <a:p>
              <a:endParaRPr lang="en-GB"/>
            </a:p>
          </p:txBody>
        </p:sp>
        <p:sp>
          <p:nvSpPr>
            <p:cNvPr id="29" name="TextBox 29"/>
            <p:cNvSpPr txBox="1"/>
            <p:nvPr/>
          </p:nvSpPr>
          <p:spPr>
            <a:xfrm>
              <a:off x="76200" y="85725"/>
              <a:ext cx="660400" cy="650875"/>
            </a:xfrm>
            <a:prstGeom prst="rect">
              <a:avLst/>
            </a:prstGeom>
          </p:spPr>
          <p:txBody>
            <a:bodyPr lIns="50800" tIns="50800" rIns="50800" bIns="50800" rtlCol="0" anchor="ctr"/>
            <a:lstStyle/>
            <a:p>
              <a:pPr algn="ctr">
                <a:lnSpc>
                  <a:spcPts val="1199"/>
                </a:lnSpc>
              </a:pPr>
              <a:endParaRPr/>
            </a:p>
          </p:txBody>
        </p:sp>
      </p:grpSp>
      <p:grpSp>
        <p:nvGrpSpPr>
          <p:cNvPr id="30" name="Group 30"/>
          <p:cNvGrpSpPr/>
          <p:nvPr/>
        </p:nvGrpSpPr>
        <p:grpSpPr>
          <a:xfrm rot="-10800000">
            <a:off x="2507405" y="207687"/>
            <a:ext cx="568004" cy="568004"/>
            <a:chOff x="0" y="0"/>
            <a:chExt cx="812800" cy="812800"/>
          </a:xfrm>
        </p:grpSpPr>
        <p:sp>
          <p:nvSpPr>
            <p:cNvPr id="31" name="Freeform 3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54BA0"/>
            </a:solidFill>
          </p:spPr>
          <p:txBody>
            <a:bodyPr/>
            <a:lstStyle/>
            <a:p>
              <a:endParaRPr lang="en-GB"/>
            </a:p>
          </p:txBody>
        </p:sp>
        <p:sp>
          <p:nvSpPr>
            <p:cNvPr id="32" name="TextBox 32"/>
            <p:cNvSpPr txBox="1"/>
            <p:nvPr/>
          </p:nvSpPr>
          <p:spPr>
            <a:xfrm>
              <a:off x="76200" y="85725"/>
              <a:ext cx="660400" cy="650875"/>
            </a:xfrm>
            <a:prstGeom prst="rect">
              <a:avLst/>
            </a:prstGeom>
          </p:spPr>
          <p:txBody>
            <a:bodyPr lIns="50800" tIns="50800" rIns="50800" bIns="50800" rtlCol="0" anchor="ctr"/>
            <a:lstStyle/>
            <a:p>
              <a:pPr algn="ctr">
                <a:lnSpc>
                  <a:spcPts val="1199"/>
                </a:lnSpc>
              </a:pPr>
              <a:endParaRPr/>
            </a:p>
          </p:txBody>
        </p:sp>
      </p:grpSp>
      <p:grpSp>
        <p:nvGrpSpPr>
          <p:cNvPr id="33" name="Group 33"/>
          <p:cNvGrpSpPr/>
          <p:nvPr/>
        </p:nvGrpSpPr>
        <p:grpSpPr>
          <a:xfrm rot="-10800000">
            <a:off x="3247593" y="490128"/>
            <a:ext cx="285563" cy="285563"/>
            <a:chOff x="0" y="0"/>
            <a:chExt cx="812800" cy="812800"/>
          </a:xfrm>
        </p:grpSpPr>
        <p:sp>
          <p:nvSpPr>
            <p:cNvPr id="34" name="Freeform 3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54BA0"/>
            </a:solidFill>
          </p:spPr>
          <p:txBody>
            <a:bodyPr/>
            <a:lstStyle/>
            <a:p>
              <a:endParaRPr lang="en-GB"/>
            </a:p>
          </p:txBody>
        </p:sp>
        <p:sp>
          <p:nvSpPr>
            <p:cNvPr id="35" name="TextBox 35"/>
            <p:cNvSpPr txBox="1"/>
            <p:nvPr/>
          </p:nvSpPr>
          <p:spPr>
            <a:xfrm>
              <a:off x="76200" y="85725"/>
              <a:ext cx="660400" cy="650875"/>
            </a:xfrm>
            <a:prstGeom prst="rect">
              <a:avLst/>
            </a:prstGeom>
          </p:spPr>
          <p:txBody>
            <a:bodyPr lIns="50800" tIns="50800" rIns="50800" bIns="50800" rtlCol="0" anchor="ctr"/>
            <a:lstStyle/>
            <a:p>
              <a:pPr algn="ctr">
                <a:lnSpc>
                  <a:spcPts val="1199"/>
                </a:lnSpc>
              </a:pPr>
              <a:endParaRPr/>
            </a:p>
          </p:txBody>
        </p:sp>
      </p:grpSp>
      <p:grpSp>
        <p:nvGrpSpPr>
          <p:cNvPr id="36" name="Group 36"/>
          <p:cNvGrpSpPr/>
          <p:nvPr/>
        </p:nvGrpSpPr>
        <p:grpSpPr>
          <a:xfrm>
            <a:off x="4027689" y="7326351"/>
            <a:ext cx="3174807" cy="2956457"/>
            <a:chOff x="0" y="0"/>
            <a:chExt cx="1137779" cy="1059528"/>
          </a:xfrm>
        </p:grpSpPr>
        <p:sp>
          <p:nvSpPr>
            <p:cNvPr id="37" name="Freeform 37"/>
            <p:cNvSpPr/>
            <p:nvPr/>
          </p:nvSpPr>
          <p:spPr>
            <a:xfrm>
              <a:off x="0" y="0"/>
              <a:ext cx="1137779" cy="1059528"/>
            </a:xfrm>
            <a:custGeom>
              <a:avLst/>
              <a:gdLst/>
              <a:ahLst/>
              <a:cxnLst/>
              <a:rect l="l" t="t" r="r" b="b"/>
              <a:pathLst>
                <a:path w="1137779" h="1059528">
                  <a:moveTo>
                    <a:pt x="73156" y="0"/>
                  </a:moveTo>
                  <a:lnTo>
                    <a:pt x="1064623" y="0"/>
                  </a:lnTo>
                  <a:cubicBezTo>
                    <a:pt x="1105026" y="0"/>
                    <a:pt x="1137779" y="32753"/>
                    <a:pt x="1137779" y="73156"/>
                  </a:cubicBezTo>
                  <a:lnTo>
                    <a:pt x="1137779" y="986371"/>
                  </a:lnTo>
                  <a:cubicBezTo>
                    <a:pt x="1137779" y="1026774"/>
                    <a:pt x="1105026" y="1059528"/>
                    <a:pt x="1064623" y="1059528"/>
                  </a:cubicBezTo>
                  <a:lnTo>
                    <a:pt x="73156" y="1059528"/>
                  </a:lnTo>
                  <a:cubicBezTo>
                    <a:pt x="32753" y="1059528"/>
                    <a:pt x="0" y="1026774"/>
                    <a:pt x="0" y="986371"/>
                  </a:cubicBezTo>
                  <a:lnTo>
                    <a:pt x="0" y="73156"/>
                  </a:lnTo>
                  <a:cubicBezTo>
                    <a:pt x="0" y="32753"/>
                    <a:pt x="32753" y="0"/>
                    <a:pt x="73156" y="0"/>
                  </a:cubicBezTo>
                  <a:close/>
                </a:path>
              </a:pathLst>
            </a:custGeom>
            <a:solidFill>
              <a:srgbClr val="FFFFFF"/>
            </a:solidFill>
          </p:spPr>
          <p:txBody>
            <a:bodyPr/>
            <a:lstStyle/>
            <a:p>
              <a:r>
                <a:rPr lang="en-GB" sz="1200">
                  <a:latin typeface="Edu SA Beginner" panose="020B0604020202020204" charset="0"/>
                </a:rPr>
                <a:t>Purple clothes </a:t>
              </a:r>
            </a:p>
            <a:p>
              <a:endParaRPr lang="en-GB" sz="1200">
                <a:latin typeface="Edu SA Beginner" panose="020B0604020202020204" charset="0"/>
              </a:endParaRPr>
            </a:p>
            <a:p>
              <a:r>
                <a:rPr lang="en-GB" sz="1200">
                  <a:latin typeface="Edu SA Beginner" panose="020B0604020202020204" charset="0"/>
                </a:rPr>
                <a:t>Stations of the cross </a:t>
              </a:r>
            </a:p>
            <a:p>
              <a:endParaRPr lang="en-GB" sz="1200">
                <a:latin typeface="Edu SA Beginner" panose="020B0604020202020204" charset="0"/>
              </a:endParaRPr>
            </a:p>
            <a:p>
              <a:r>
                <a:rPr lang="en-GB" sz="1200">
                  <a:latin typeface="Edu SA Beginner" panose="020B0604020202020204" charset="0"/>
                </a:rPr>
                <a:t>Whole school Lent display including lent promises</a:t>
              </a:r>
            </a:p>
            <a:p>
              <a:endParaRPr lang="en-GB" sz="1200">
                <a:latin typeface="Edu SA Beginner" panose="020B0604020202020204" charset="0"/>
              </a:endParaRPr>
            </a:p>
            <a:p>
              <a:r>
                <a:rPr lang="en-GB" sz="1200">
                  <a:latin typeface="Edu SA Beginner" panose="020B0604020202020204" charset="0"/>
                </a:rPr>
                <a:t>Footprints to show the journey through lent </a:t>
              </a:r>
            </a:p>
            <a:p>
              <a:endParaRPr lang="en-GB" sz="1200">
                <a:latin typeface="Edu SA Beginner" panose="020B0604020202020204" charset="0"/>
              </a:endParaRPr>
            </a:p>
            <a:p>
              <a:r>
                <a:rPr lang="en-GB" sz="1200">
                  <a:latin typeface="Edu SA Beginner" panose="020B0604020202020204" charset="0"/>
                </a:rPr>
                <a:t>Pillars of lent displayed around school </a:t>
              </a:r>
            </a:p>
            <a:p>
              <a:endParaRPr lang="en-GB" sz="1200">
                <a:latin typeface="Edu SA Beginner" panose="020B0604020202020204" charset="0"/>
              </a:endParaRPr>
            </a:p>
            <a:p>
              <a:r>
                <a:rPr lang="en-GB" sz="1200">
                  <a:latin typeface="Edu SA Beginner" panose="020B0604020202020204" charset="0"/>
                </a:rPr>
                <a:t>Big cross on the stage </a:t>
              </a:r>
            </a:p>
            <a:p>
              <a:endParaRPr lang="en-GB" sz="1200">
                <a:latin typeface="Edu SA Beginner" panose="020B0604020202020204" charset="0"/>
              </a:endParaRPr>
            </a:p>
            <a:p>
              <a:r>
                <a:rPr lang="en-GB" sz="1200">
                  <a:latin typeface="Edu SA Beginner" panose="020B0604020202020204" charset="0"/>
                </a:rPr>
                <a:t>Appropriate Lent hymns and music </a:t>
              </a:r>
            </a:p>
          </p:txBody>
        </p:sp>
        <p:sp>
          <p:nvSpPr>
            <p:cNvPr id="38" name="TextBox 38"/>
            <p:cNvSpPr txBox="1"/>
            <p:nvPr/>
          </p:nvSpPr>
          <p:spPr>
            <a:xfrm>
              <a:off x="0" y="9525"/>
              <a:ext cx="1137779" cy="1050003"/>
            </a:xfrm>
            <a:prstGeom prst="rect">
              <a:avLst/>
            </a:prstGeom>
          </p:spPr>
          <p:txBody>
            <a:bodyPr lIns="50800" tIns="50800" rIns="50800" bIns="50800" rtlCol="0" anchor="ctr"/>
            <a:lstStyle/>
            <a:p>
              <a:pPr algn="ctr">
                <a:lnSpc>
                  <a:spcPts val="1199"/>
                </a:lnSpc>
              </a:pPr>
              <a:endParaRPr/>
            </a:p>
          </p:txBody>
        </p:sp>
      </p:grpSp>
      <p:grpSp>
        <p:nvGrpSpPr>
          <p:cNvPr id="39" name="Group 39"/>
          <p:cNvGrpSpPr/>
          <p:nvPr/>
        </p:nvGrpSpPr>
        <p:grpSpPr>
          <a:xfrm>
            <a:off x="588488" y="7340229"/>
            <a:ext cx="3174807" cy="2956457"/>
            <a:chOff x="0" y="0"/>
            <a:chExt cx="1137779" cy="1059528"/>
          </a:xfrm>
        </p:grpSpPr>
        <p:sp>
          <p:nvSpPr>
            <p:cNvPr id="40" name="Freeform 40"/>
            <p:cNvSpPr/>
            <p:nvPr/>
          </p:nvSpPr>
          <p:spPr>
            <a:xfrm>
              <a:off x="0" y="0"/>
              <a:ext cx="1137779" cy="1059528"/>
            </a:xfrm>
            <a:custGeom>
              <a:avLst/>
              <a:gdLst/>
              <a:ahLst/>
              <a:cxnLst/>
              <a:rect l="l" t="t" r="r" b="b"/>
              <a:pathLst>
                <a:path w="1137779" h="1059528">
                  <a:moveTo>
                    <a:pt x="73156" y="0"/>
                  </a:moveTo>
                  <a:lnTo>
                    <a:pt x="1064623" y="0"/>
                  </a:lnTo>
                  <a:cubicBezTo>
                    <a:pt x="1105026" y="0"/>
                    <a:pt x="1137779" y="32753"/>
                    <a:pt x="1137779" y="73156"/>
                  </a:cubicBezTo>
                  <a:lnTo>
                    <a:pt x="1137779" y="986371"/>
                  </a:lnTo>
                  <a:cubicBezTo>
                    <a:pt x="1137779" y="1026774"/>
                    <a:pt x="1105026" y="1059528"/>
                    <a:pt x="1064623" y="1059528"/>
                  </a:cubicBezTo>
                  <a:lnTo>
                    <a:pt x="73156" y="1059528"/>
                  </a:lnTo>
                  <a:cubicBezTo>
                    <a:pt x="32753" y="1059528"/>
                    <a:pt x="0" y="1026774"/>
                    <a:pt x="0" y="986371"/>
                  </a:cubicBezTo>
                  <a:lnTo>
                    <a:pt x="0" y="73156"/>
                  </a:lnTo>
                  <a:cubicBezTo>
                    <a:pt x="0" y="32753"/>
                    <a:pt x="32753" y="0"/>
                    <a:pt x="73156" y="0"/>
                  </a:cubicBezTo>
                  <a:close/>
                </a:path>
              </a:pathLst>
            </a:custGeom>
            <a:solidFill>
              <a:srgbClr val="FFFFFF"/>
            </a:solidFill>
          </p:spPr>
          <p:txBody>
            <a:bodyPr/>
            <a:lstStyle/>
            <a:p>
              <a:r>
                <a:rPr lang="en-GB" sz="1200">
                  <a:latin typeface="Edu SA Beginner" panose="020B0604020202020204" charset="0"/>
                </a:rPr>
                <a:t>Ash Wednesday service </a:t>
              </a:r>
            </a:p>
            <a:p>
              <a:endParaRPr lang="en-GB" sz="1200">
                <a:latin typeface="Edu SA Beginner" panose="020B0604020202020204" charset="0"/>
              </a:endParaRPr>
            </a:p>
            <a:p>
              <a:r>
                <a:rPr lang="en-GB" sz="1200">
                  <a:latin typeface="Edu SA Beginner" panose="020B0604020202020204" charset="0"/>
                </a:rPr>
                <a:t>Weekly Celebration of the word – planned and led by classes and parents invited </a:t>
              </a:r>
            </a:p>
            <a:p>
              <a:endParaRPr lang="en-GB" sz="1200">
                <a:latin typeface="Edu SA Beginner" panose="020B0604020202020204" charset="0"/>
              </a:endParaRPr>
            </a:p>
            <a:p>
              <a:r>
                <a:rPr lang="en-GB" sz="1200">
                  <a:latin typeface="Edu SA Beginner" panose="020B0604020202020204" charset="0"/>
                </a:rPr>
                <a:t>St Patrick’s Day mass and celebration </a:t>
              </a:r>
            </a:p>
            <a:p>
              <a:endParaRPr lang="en-GB" sz="1200">
                <a:latin typeface="Edu SA Beginner" panose="020B0604020202020204" charset="0"/>
              </a:endParaRPr>
            </a:p>
            <a:p>
              <a:r>
                <a:rPr lang="en-GB" sz="1200">
                  <a:latin typeface="Edu SA Beginner" panose="020B0604020202020204" charset="0"/>
                </a:rPr>
                <a:t>CAFOD workshops and Big lent walk (Almsgiving) </a:t>
              </a:r>
            </a:p>
            <a:p>
              <a:endParaRPr lang="en-GB" sz="1200">
                <a:latin typeface="Edu SA Beginner" panose="020B0604020202020204" charset="0"/>
              </a:endParaRPr>
            </a:p>
            <a:p>
              <a:r>
                <a:rPr lang="en-GB" sz="1200">
                  <a:latin typeface="Edu SA Beginner" panose="020B0604020202020204" charset="0"/>
                </a:rPr>
                <a:t>Easter story – FS2 and KS1 </a:t>
              </a:r>
            </a:p>
            <a:p>
              <a:endParaRPr lang="en-GB" sz="1200">
                <a:latin typeface="Edu SA Beginner" panose="020B0604020202020204" charset="0"/>
              </a:endParaRPr>
            </a:p>
            <a:p>
              <a:r>
                <a:rPr lang="en-GB" sz="1200">
                  <a:latin typeface="Edu SA Beginner" panose="020B0604020202020204" charset="0"/>
                </a:rPr>
                <a:t>Stations of the cross – KS2 </a:t>
              </a:r>
            </a:p>
          </p:txBody>
        </p:sp>
        <p:sp>
          <p:nvSpPr>
            <p:cNvPr id="41" name="TextBox 41"/>
            <p:cNvSpPr txBox="1"/>
            <p:nvPr/>
          </p:nvSpPr>
          <p:spPr>
            <a:xfrm>
              <a:off x="0" y="9525"/>
              <a:ext cx="1137779" cy="1050003"/>
            </a:xfrm>
            <a:prstGeom prst="rect">
              <a:avLst/>
            </a:prstGeom>
          </p:spPr>
          <p:txBody>
            <a:bodyPr lIns="50800" tIns="50800" rIns="50800" bIns="50800" rtlCol="0" anchor="ctr"/>
            <a:lstStyle/>
            <a:p>
              <a:pPr algn="ctr">
                <a:lnSpc>
                  <a:spcPts val="1199"/>
                </a:lnSpc>
              </a:pPr>
              <a:endParaRPr/>
            </a:p>
          </p:txBody>
        </p:sp>
      </p:grpSp>
      <p:sp>
        <p:nvSpPr>
          <p:cNvPr id="42" name="TextBox 42"/>
          <p:cNvSpPr txBox="1"/>
          <p:nvPr/>
        </p:nvSpPr>
        <p:spPr>
          <a:xfrm>
            <a:off x="5053968" y="1888820"/>
            <a:ext cx="2203492" cy="187960"/>
          </a:xfrm>
          <a:prstGeom prst="rect">
            <a:avLst/>
          </a:prstGeom>
        </p:spPr>
        <p:txBody>
          <a:bodyPr lIns="0" tIns="0" rIns="0" bIns="0" rtlCol="0" anchor="t">
            <a:spAutoFit/>
          </a:bodyPr>
          <a:lstStyle/>
          <a:p>
            <a:pPr algn="r">
              <a:lnSpc>
                <a:spcPts val="1400"/>
              </a:lnSpc>
            </a:pPr>
            <a:r>
              <a:rPr lang="en-US" sz="1400" b="1">
                <a:solidFill>
                  <a:srgbClr val="FFFFFF"/>
                </a:solidFill>
                <a:latin typeface="Montserrat Classic Bold"/>
                <a:ea typeface="Montserrat Classic Bold"/>
                <a:cs typeface="Montserrat Classic Bold"/>
                <a:sym typeface="Montserrat Classic Bold"/>
              </a:rPr>
              <a:t>LENT</a:t>
            </a:r>
          </a:p>
        </p:txBody>
      </p:sp>
      <p:sp>
        <p:nvSpPr>
          <p:cNvPr id="43" name="TextBox 43"/>
          <p:cNvSpPr txBox="1"/>
          <p:nvPr/>
        </p:nvSpPr>
        <p:spPr>
          <a:xfrm>
            <a:off x="5122869" y="6852580"/>
            <a:ext cx="776164" cy="535305"/>
          </a:xfrm>
          <a:prstGeom prst="rect">
            <a:avLst/>
          </a:prstGeom>
        </p:spPr>
        <p:txBody>
          <a:bodyPr lIns="0" tIns="0" rIns="0" bIns="0" rtlCol="0" anchor="t">
            <a:spAutoFit/>
          </a:bodyPr>
          <a:lstStyle/>
          <a:p>
            <a:pPr algn="ctr">
              <a:lnSpc>
                <a:spcPts val="4039"/>
              </a:lnSpc>
            </a:pPr>
            <a:r>
              <a:rPr lang="en-US" sz="2885">
                <a:solidFill>
                  <a:srgbClr val="FFFFFF"/>
                </a:solidFill>
                <a:latin typeface="Freehand575"/>
                <a:ea typeface="Freehand575"/>
                <a:cs typeface="Freehand575"/>
                <a:sym typeface="Freehand575"/>
              </a:rPr>
              <a:t>Resources</a:t>
            </a:r>
          </a:p>
        </p:txBody>
      </p:sp>
      <p:sp>
        <p:nvSpPr>
          <p:cNvPr id="44" name="TextBox 44"/>
          <p:cNvSpPr txBox="1"/>
          <p:nvPr/>
        </p:nvSpPr>
        <p:spPr>
          <a:xfrm>
            <a:off x="1802877" y="6844202"/>
            <a:ext cx="525519" cy="535305"/>
          </a:xfrm>
          <a:prstGeom prst="rect">
            <a:avLst/>
          </a:prstGeom>
        </p:spPr>
        <p:txBody>
          <a:bodyPr lIns="0" tIns="0" rIns="0" bIns="0" rtlCol="0" anchor="t">
            <a:spAutoFit/>
          </a:bodyPr>
          <a:lstStyle/>
          <a:p>
            <a:pPr algn="ctr">
              <a:lnSpc>
                <a:spcPts val="4039"/>
              </a:lnSpc>
            </a:pPr>
            <a:r>
              <a:rPr lang="en-US" sz="2885">
                <a:solidFill>
                  <a:srgbClr val="FFFFFF"/>
                </a:solidFill>
                <a:latin typeface="Freehand575"/>
                <a:ea typeface="Freehand575"/>
                <a:cs typeface="Freehand575"/>
                <a:sym typeface="Freehand575"/>
              </a:rPr>
              <a:t>Events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7903286" cy="2217790"/>
            <a:chOff x="0" y="0"/>
            <a:chExt cx="10537715" cy="2957054"/>
          </a:xfrm>
        </p:grpSpPr>
        <p:pic>
          <p:nvPicPr>
            <p:cNvPr id="3" name="Picture 3"/>
            <p:cNvPicPr>
              <a:picLocks noChangeAspect="1"/>
            </p:cNvPicPr>
            <p:nvPr/>
          </p:nvPicPr>
          <p:blipFill>
            <a:blip r:embed="rId2"/>
            <a:srcRect t="14485" r="23793" b="48057"/>
            <a:stretch>
              <a:fillRect/>
            </a:stretch>
          </p:blipFill>
          <p:spPr>
            <a:xfrm>
              <a:off x="0" y="0"/>
              <a:ext cx="10537715" cy="2957054"/>
            </a:xfrm>
            <a:prstGeom prst="rect">
              <a:avLst/>
            </a:prstGeom>
          </p:spPr>
        </p:pic>
      </p:grpSp>
      <p:sp>
        <p:nvSpPr>
          <p:cNvPr id="4" name="Freeform 4"/>
          <p:cNvSpPr/>
          <p:nvPr/>
        </p:nvSpPr>
        <p:spPr>
          <a:xfrm flipV="1">
            <a:off x="-232594" y="-145700"/>
            <a:ext cx="3024000" cy="2547720"/>
          </a:xfrm>
          <a:custGeom>
            <a:avLst/>
            <a:gdLst/>
            <a:ahLst/>
            <a:cxnLst/>
            <a:rect l="l" t="t" r="r" b="b"/>
            <a:pathLst>
              <a:path w="3024000" h="2547720">
                <a:moveTo>
                  <a:pt x="0" y="2547720"/>
                </a:moveTo>
                <a:lnTo>
                  <a:pt x="3024000" y="2547720"/>
                </a:lnTo>
                <a:lnTo>
                  <a:pt x="3024000" y="0"/>
                </a:lnTo>
                <a:lnTo>
                  <a:pt x="0" y="0"/>
                </a:lnTo>
                <a:lnTo>
                  <a:pt x="0" y="254772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grpSp>
        <p:nvGrpSpPr>
          <p:cNvPr id="5" name="Group 5"/>
          <p:cNvGrpSpPr/>
          <p:nvPr/>
        </p:nvGrpSpPr>
        <p:grpSpPr>
          <a:xfrm>
            <a:off x="4638501" y="9532952"/>
            <a:ext cx="1897906" cy="1897906"/>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E47">
                <a:alpha val="29804"/>
              </a:srgbClr>
            </a:solidFill>
          </p:spPr>
          <p:txBody>
            <a:bodyPr/>
            <a:lstStyle/>
            <a:p>
              <a:endParaRPr lang="en-GB"/>
            </a:p>
          </p:txBody>
        </p:sp>
        <p:sp>
          <p:nvSpPr>
            <p:cNvPr id="7" name="TextBox 7"/>
            <p:cNvSpPr txBox="1"/>
            <p:nvPr/>
          </p:nvSpPr>
          <p:spPr>
            <a:xfrm>
              <a:off x="76200" y="85725"/>
              <a:ext cx="660400" cy="650875"/>
            </a:xfrm>
            <a:prstGeom prst="rect">
              <a:avLst/>
            </a:prstGeom>
          </p:spPr>
          <p:txBody>
            <a:bodyPr lIns="50800" tIns="50800" rIns="50800" bIns="50800" rtlCol="0" anchor="ctr"/>
            <a:lstStyle/>
            <a:p>
              <a:pPr algn="ctr">
                <a:lnSpc>
                  <a:spcPts val="1199"/>
                </a:lnSpc>
              </a:pPr>
              <a:endParaRPr/>
            </a:p>
          </p:txBody>
        </p:sp>
      </p:grpSp>
      <p:grpSp>
        <p:nvGrpSpPr>
          <p:cNvPr id="8" name="Group 8"/>
          <p:cNvGrpSpPr/>
          <p:nvPr/>
        </p:nvGrpSpPr>
        <p:grpSpPr>
          <a:xfrm rot="-10800000">
            <a:off x="2507405" y="207687"/>
            <a:ext cx="568004" cy="568004"/>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E47"/>
            </a:solidFill>
          </p:spPr>
          <p:txBody>
            <a:bodyPr/>
            <a:lstStyle/>
            <a:p>
              <a:endParaRPr lang="en-GB"/>
            </a:p>
          </p:txBody>
        </p:sp>
        <p:sp>
          <p:nvSpPr>
            <p:cNvPr id="10" name="TextBox 10"/>
            <p:cNvSpPr txBox="1"/>
            <p:nvPr/>
          </p:nvSpPr>
          <p:spPr>
            <a:xfrm>
              <a:off x="76200" y="85725"/>
              <a:ext cx="660400" cy="650875"/>
            </a:xfrm>
            <a:prstGeom prst="rect">
              <a:avLst/>
            </a:prstGeom>
          </p:spPr>
          <p:txBody>
            <a:bodyPr lIns="50800" tIns="50800" rIns="50800" bIns="50800" rtlCol="0" anchor="ctr"/>
            <a:lstStyle/>
            <a:p>
              <a:pPr algn="ctr">
                <a:lnSpc>
                  <a:spcPts val="1199"/>
                </a:lnSpc>
              </a:pPr>
              <a:endParaRPr/>
            </a:p>
          </p:txBody>
        </p:sp>
      </p:grpSp>
      <p:grpSp>
        <p:nvGrpSpPr>
          <p:cNvPr id="11" name="Group 11"/>
          <p:cNvGrpSpPr/>
          <p:nvPr/>
        </p:nvGrpSpPr>
        <p:grpSpPr>
          <a:xfrm rot="-10800000">
            <a:off x="3247593" y="490128"/>
            <a:ext cx="285563" cy="285563"/>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E47"/>
            </a:solidFill>
          </p:spPr>
          <p:txBody>
            <a:bodyPr/>
            <a:lstStyle/>
            <a:p>
              <a:endParaRPr lang="en-GB"/>
            </a:p>
          </p:txBody>
        </p:sp>
        <p:sp>
          <p:nvSpPr>
            <p:cNvPr id="13" name="TextBox 13"/>
            <p:cNvSpPr txBox="1"/>
            <p:nvPr/>
          </p:nvSpPr>
          <p:spPr>
            <a:xfrm>
              <a:off x="76200" y="85725"/>
              <a:ext cx="660400" cy="650875"/>
            </a:xfrm>
            <a:prstGeom prst="rect">
              <a:avLst/>
            </a:prstGeom>
          </p:spPr>
          <p:txBody>
            <a:bodyPr lIns="50800" tIns="50800" rIns="50800" bIns="50800" rtlCol="0" anchor="ctr"/>
            <a:lstStyle/>
            <a:p>
              <a:pPr algn="ctr">
                <a:lnSpc>
                  <a:spcPts val="1199"/>
                </a:lnSpc>
              </a:pPr>
              <a:endParaRPr/>
            </a:p>
          </p:txBody>
        </p:sp>
      </p:grpSp>
      <p:sp>
        <p:nvSpPr>
          <p:cNvPr id="14" name="TextBox 14"/>
          <p:cNvSpPr txBox="1"/>
          <p:nvPr/>
        </p:nvSpPr>
        <p:spPr>
          <a:xfrm>
            <a:off x="6332055" y="1993830"/>
            <a:ext cx="4406984" cy="187960"/>
          </a:xfrm>
          <a:prstGeom prst="rect">
            <a:avLst/>
          </a:prstGeom>
        </p:spPr>
        <p:txBody>
          <a:bodyPr lIns="0" tIns="0" rIns="0" bIns="0" rtlCol="0" anchor="t">
            <a:spAutoFit/>
          </a:bodyPr>
          <a:lstStyle/>
          <a:p>
            <a:pPr algn="l">
              <a:lnSpc>
                <a:spcPts val="1400"/>
              </a:lnSpc>
            </a:pPr>
            <a:r>
              <a:rPr lang="en-US" sz="1400" b="1">
                <a:solidFill>
                  <a:srgbClr val="FFFFFF"/>
                </a:solidFill>
                <a:latin typeface="Montserrat Classic Bold"/>
                <a:ea typeface="Montserrat Classic Bold"/>
                <a:cs typeface="Montserrat Classic Bold"/>
                <a:sym typeface="Montserrat Classic Bold"/>
              </a:rPr>
              <a:t>EASTERTIDE</a:t>
            </a:r>
          </a:p>
        </p:txBody>
      </p:sp>
      <p:grpSp>
        <p:nvGrpSpPr>
          <p:cNvPr id="15" name="Group 15"/>
          <p:cNvGrpSpPr/>
          <p:nvPr/>
        </p:nvGrpSpPr>
        <p:grpSpPr>
          <a:xfrm>
            <a:off x="3945295" y="7250942"/>
            <a:ext cx="3336600" cy="3487177"/>
            <a:chOff x="0" y="0"/>
            <a:chExt cx="1195762" cy="1249726"/>
          </a:xfrm>
        </p:grpSpPr>
        <p:sp>
          <p:nvSpPr>
            <p:cNvPr id="16" name="Freeform 16"/>
            <p:cNvSpPr/>
            <p:nvPr/>
          </p:nvSpPr>
          <p:spPr>
            <a:xfrm>
              <a:off x="0" y="0"/>
              <a:ext cx="1195762" cy="1249726"/>
            </a:xfrm>
            <a:custGeom>
              <a:avLst/>
              <a:gdLst/>
              <a:ahLst/>
              <a:cxnLst/>
              <a:rect l="l" t="t" r="r" b="b"/>
              <a:pathLst>
                <a:path w="1195762" h="1249726">
                  <a:moveTo>
                    <a:pt x="85851" y="0"/>
                  </a:moveTo>
                  <a:lnTo>
                    <a:pt x="1109911" y="0"/>
                  </a:lnTo>
                  <a:cubicBezTo>
                    <a:pt x="1132680" y="0"/>
                    <a:pt x="1154517" y="9045"/>
                    <a:pt x="1170617" y="25145"/>
                  </a:cubicBezTo>
                  <a:cubicBezTo>
                    <a:pt x="1186717" y="41245"/>
                    <a:pt x="1195762" y="63082"/>
                    <a:pt x="1195762" y="85851"/>
                  </a:cubicBezTo>
                  <a:lnTo>
                    <a:pt x="1195762" y="1163874"/>
                  </a:lnTo>
                  <a:cubicBezTo>
                    <a:pt x="1195762" y="1211289"/>
                    <a:pt x="1157325" y="1249726"/>
                    <a:pt x="1109911" y="1249726"/>
                  </a:cubicBezTo>
                  <a:lnTo>
                    <a:pt x="85851" y="1249726"/>
                  </a:lnTo>
                  <a:cubicBezTo>
                    <a:pt x="63082" y="1249726"/>
                    <a:pt x="41245" y="1240681"/>
                    <a:pt x="25145" y="1224580"/>
                  </a:cubicBezTo>
                  <a:cubicBezTo>
                    <a:pt x="9045" y="1208480"/>
                    <a:pt x="0" y="1186644"/>
                    <a:pt x="0" y="1163874"/>
                  </a:cubicBezTo>
                  <a:lnTo>
                    <a:pt x="0" y="85851"/>
                  </a:lnTo>
                  <a:cubicBezTo>
                    <a:pt x="0" y="63082"/>
                    <a:pt x="9045" y="41245"/>
                    <a:pt x="25145" y="25145"/>
                  </a:cubicBezTo>
                  <a:cubicBezTo>
                    <a:pt x="41245" y="9045"/>
                    <a:pt x="63082" y="0"/>
                    <a:pt x="85851" y="0"/>
                  </a:cubicBezTo>
                  <a:close/>
                </a:path>
              </a:pathLst>
            </a:custGeom>
            <a:solidFill>
              <a:srgbClr val="FEBD46"/>
            </a:solidFill>
          </p:spPr>
          <p:txBody>
            <a:bodyPr/>
            <a:lstStyle/>
            <a:p>
              <a:endParaRPr lang="en-GB"/>
            </a:p>
          </p:txBody>
        </p:sp>
        <p:sp>
          <p:nvSpPr>
            <p:cNvPr id="17" name="TextBox 17"/>
            <p:cNvSpPr txBox="1"/>
            <p:nvPr/>
          </p:nvSpPr>
          <p:spPr>
            <a:xfrm>
              <a:off x="0" y="9525"/>
              <a:ext cx="1195762" cy="1240201"/>
            </a:xfrm>
            <a:prstGeom prst="rect">
              <a:avLst/>
            </a:prstGeom>
          </p:spPr>
          <p:txBody>
            <a:bodyPr lIns="50800" tIns="50800" rIns="50800" bIns="50800" rtlCol="0" anchor="ctr"/>
            <a:lstStyle/>
            <a:p>
              <a:pPr algn="ctr">
                <a:lnSpc>
                  <a:spcPts val="1199"/>
                </a:lnSpc>
              </a:pPr>
              <a:endParaRPr/>
            </a:p>
          </p:txBody>
        </p:sp>
      </p:grpSp>
      <p:grpSp>
        <p:nvGrpSpPr>
          <p:cNvPr id="18" name="Group 18"/>
          <p:cNvGrpSpPr/>
          <p:nvPr/>
        </p:nvGrpSpPr>
        <p:grpSpPr>
          <a:xfrm>
            <a:off x="346135" y="7289042"/>
            <a:ext cx="3336600" cy="3487177"/>
            <a:chOff x="0" y="0"/>
            <a:chExt cx="1195762" cy="1249726"/>
          </a:xfrm>
        </p:grpSpPr>
        <p:sp>
          <p:nvSpPr>
            <p:cNvPr id="19" name="Freeform 19"/>
            <p:cNvSpPr/>
            <p:nvPr/>
          </p:nvSpPr>
          <p:spPr>
            <a:xfrm>
              <a:off x="0" y="0"/>
              <a:ext cx="1195762" cy="1249726"/>
            </a:xfrm>
            <a:custGeom>
              <a:avLst/>
              <a:gdLst/>
              <a:ahLst/>
              <a:cxnLst/>
              <a:rect l="l" t="t" r="r" b="b"/>
              <a:pathLst>
                <a:path w="1195762" h="1249726">
                  <a:moveTo>
                    <a:pt x="85851" y="0"/>
                  </a:moveTo>
                  <a:lnTo>
                    <a:pt x="1109911" y="0"/>
                  </a:lnTo>
                  <a:cubicBezTo>
                    <a:pt x="1132680" y="0"/>
                    <a:pt x="1154517" y="9045"/>
                    <a:pt x="1170617" y="25145"/>
                  </a:cubicBezTo>
                  <a:cubicBezTo>
                    <a:pt x="1186717" y="41245"/>
                    <a:pt x="1195762" y="63082"/>
                    <a:pt x="1195762" y="85851"/>
                  </a:cubicBezTo>
                  <a:lnTo>
                    <a:pt x="1195762" y="1163874"/>
                  </a:lnTo>
                  <a:cubicBezTo>
                    <a:pt x="1195762" y="1211289"/>
                    <a:pt x="1157325" y="1249726"/>
                    <a:pt x="1109911" y="1249726"/>
                  </a:cubicBezTo>
                  <a:lnTo>
                    <a:pt x="85851" y="1249726"/>
                  </a:lnTo>
                  <a:cubicBezTo>
                    <a:pt x="63082" y="1249726"/>
                    <a:pt x="41245" y="1240681"/>
                    <a:pt x="25145" y="1224580"/>
                  </a:cubicBezTo>
                  <a:cubicBezTo>
                    <a:pt x="9045" y="1208480"/>
                    <a:pt x="0" y="1186644"/>
                    <a:pt x="0" y="1163874"/>
                  </a:cubicBezTo>
                  <a:lnTo>
                    <a:pt x="0" y="85851"/>
                  </a:lnTo>
                  <a:cubicBezTo>
                    <a:pt x="0" y="63082"/>
                    <a:pt x="9045" y="41245"/>
                    <a:pt x="25145" y="25145"/>
                  </a:cubicBezTo>
                  <a:cubicBezTo>
                    <a:pt x="41245" y="9045"/>
                    <a:pt x="63082" y="0"/>
                    <a:pt x="85851" y="0"/>
                  </a:cubicBezTo>
                  <a:close/>
                </a:path>
              </a:pathLst>
            </a:custGeom>
            <a:solidFill>
              <a:srgbClr val="FEBD46"/>
            </a:solidFill>
          </p:spPr>
          <p:txBody>
            <a:bodyPr/>
            <a:lstStyle/>
            <a:p>
              <a:endParaRPr lang="en-GB"/>
            </a:p>
          </p:txBody>
        </p:sp>
        <p:sp>
          <p:nvSpPr>
            <p:cNvPr id="20" name="TextBox 20"/>
            <p:cNvSpPr txBox="1"/>
            <p:nvPr/>
          </p:nvSpPr>
          <p:spPr>
            <a:xfrm>
              <a:off x="0" y="9525"/>
              <a:ext cx="1195762" cy="1240201"/>
            </a:xfrm>
            <a:prstGeom prst="rect">
              <a:avLst/>
            </a:prstGeom>
          </p:spPr>
          <p:txBody>
            <a:bodyPr lIns="50800" tIns="50800" rIns="50800" bIns="50800" rtlCol="0" anchor="ctr"/>
            <a:lstStyle/>
            <a:p>
              <a:pPr algn="ctr">
                <a:lnSpc>
                  <a:spcPts val="1199"/>
                </a:lnSpc>
              </a:pPr>
              <a:endParaRPr/>
            </a:p>
          </p:txBody>
        </p:sp>
      </p:grpSp>
      <p:grpSp>
        <p:nvGrpSpPr>
          <p:cNvPr id="21" name="Group 21"/>
          <p:cNvGrpSpPr/>
          <p:nvPr/>
        </p:nvGrpSpPr>
        <p:grpSpPr>
          <a:xfrm>
            <a:off x="4638501" y="9532952"/>
            <a:ext cx="1897906" cy="1897906"/>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54BA0">
                <a:alpha val="29804"/>
              </a:srgbClr>
            </a:solidFill>
          </p:spPr>
          <p:txBody>
            <a:bodyPr/>
            <a:lstStyle/>
            <a:p>
              <a:endParaRPr lang="en-GB"/>
            </a:p>
          </p:txBody>
        </p:sp>
        <p:sp>
          <p:nvSpPr>
            <p:cNvPr id="23" name="TextBox 23"/>
            <p:cNvSpPr txBox="1"/>
            <p:nvPr/>
          </p:nvSpPr>
          <p:spPr>
            <a:xfrm>
              <a:off x="76200" y="85725"/>
              <a:ext cx="660400" cy="650875"/>
            </a:xfrm>
            <a:prstGeom prst="rect">
              <a:avLst/>
            </a:prstGeom>
          </p:spPr>
          <p:txBody>
            <a:bodyPr lIns="50800" tIns="50800" rIns="50800" bIns="50800" rtlCol="0" anchor="ctr"/>
            <a:lstStyle/>
            <a:p>
              <a:pPr algn="ctr">
                <a:lnSpc>
                  <a:spcPts val="1199"/>
                </a:lnSpc>
              </a:pPr>
              <a:endParaRPr/>
            </a:p>
          </p:txBody>
        </p:sp>
      </p:grpSp>
      <p:grpSp>
        <p:nvGrpSpPr>
          <p:cNvPr id="24" name="Group 24"/>
          <p:cNvGrpSpPr/>
          <p:nvPr/>
        </p:nvGrpSpPr>
        <p:grpSpPr>
          <a:xfrm>
            <a:off x="1063776" y="9532952"/>
            <a:ext cx="1897906" cy="1897906"/>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54BA0">
                <a:alpha val="29804"/>
              </a:srgbClr>
            </a:solidFill>
          </p:spPr>
          <p:txBody>
            <a:bodyPr/>
            <a:lstStyle/>
            <a:p>
              <a:endParaRPr lang="en-GB"/>
            </a:p>
          </p:txBody>
        </p:sp>
        <p:sp>
          <p:nvSpPr>
            <p:cNvPr id="26" name="TextBox 26"/>
            <p:cNvSpPr txBox="1"/>
            <p:nvPr/>
          </p:nvSpPr>
          <p:spPr>
            <a:xfrm>
              <a:off x="76200" y="85725"/>
              <a:ext cx="660400" cy="650875"/>
            </a:xfrm>
            <a:prstGeom prst="rect">
              <a:avLst/>
            </a:prstGeom>
          </p:spPr>
          <p:txBody>
            <a:bodyPr lIns="50800" tIns="50800" rIns="50800" bIns="50800" rtlCol="0" anchor="ctr"/>
            <a:lstStyle/>
            <a:p>
              <a:pPr algn="ctr">
                <a:lnSpc>
                  <a:spcPts val="1199"/>
                </a:lnSpc>
              </a:pPr>
              <a:endParaRPr/>
            </a:p>
          </p:txBody>
        </p:sp>
      </p:grpSp>
      <p:grpSp>
        <p:nvGrpSpPr>
          <p:cNvPr id="27" name="Group 27"/>
          <p:cNvGrpSpPr/>
          <p:nvPr/>
        </p:nvGrpSpPr>
        <p:grpSpPr>
          <a:xfrm>
            <a:off x="6218088" y="9161283"/>
            <a:ext cx="568004" cy="568004"/>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54BA0">
                <a:alpha val="29804"/>
              </a:srgbClr>
            </a:solidFill>
          </p:spPr>
          <p:txBody>
            <a:bodyPr/>
            <a:lstStyle/>
            <a:p>
              <a:endParaRPr lang="en-GB"/>
            </a:p>
          </p:txBody>
        </p:sp>
        <p:sp>
          <p:nvSpPr>
            <p:cNvPr id="29" name="TextBox 29"/>
            <p:cNvSpPr txBox="1"/>
            <p:nvPr/>
          </p:nvSpPr>
          <p:spPr>
            <a:xfrm>
              <a:off x="76200" y="85725"/>
              <a:ext cx="660400" cy="650875"/>
            </a:xfrm>
            <a:prstGeom prst="rect">
              <a:avLst/>
            </a:prstGeom>
          </p:spPr>
          <p:txBody>
            <a:bodyPr lIns="50800" tIns="50800" rIns="50800" bIns="50800" rtlCol="0" anchor="ctr"/>
            <a:lstStyle/>
            <a:p>
              <a:pPr algn="ctr">
                <a:lnSpc>
                  <a:spcPts val="1199"/>
                </a:lnSpc>
              </a:pPr>
              <a:endParaRPr/>
            </a:p>
          </p:txBody>
        </p:sp>
      </p:grpSp>
      <p:grpSp>
        <p:nvGrpSpPr>
          <p:cNvPr id="30" name="Group 30"/>
          <p:cNvGrpSpPr/>
          <p:nvPr/>
        </p:nvGrpSpPr>
        <p:grpSpPr>
          <a:xfrm>
            <a:off x="2643363" y="9161283"/>
            <a:ext cx="568004" cy="568004"/>
            <a:chOff x="0" y="0"/>
            <a:chExt cx="812800" cy="812800"/>
          </a:xfrm>
        </p:grpSpPr>
        <p:sp>
          <p:nvSpPr>
            <p:cNvPr id="31" name="Freeform 3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54BA0">
                <a:alpha val="29804"/>
              </a:srgbClr>
            </a:solidFill>
          </p:spPr>
          <p:txBody>
            <a:bodyPr/>
            <a:lstStyle/>
            <a:p>
              <a:endParaRPr lang="en-GB"/>
            </a:p>
          </p:txBody>
        </p:sp>
        <p:sp>
          <p:nvSpPr>
            <p:cNvPr id="32" name="TextBox 32"/>
            <p:cNvSpPr txBox="1"/>
            <p:nvPr/>
          </p:nvSpPr>
          <p:spPr>
            <a:xfrm>
              <a:off x="76200" y="85725"/>
              <a:ext cx="660400" cy="650875"/>
            </a:xfrm>
            <a:prstGeom prst="rect">
              <a:avLst/>
            </a:prstGeom>
          </p:spPr>
          <p:txBody>
            <a:bodyPr lIns="50800" tIns="50800" rIns="50800" bIns="50800" rtlCol="0" anchor="ctr"/>
            <a:lstStyle/>
            <a:p>
              <a:pPr algn="ctr">
                <a:lnSpc>
                  <a:spcPts val="1199"/>
                </a:lnSpc>
              </a:pPr>
              <a:endParaRPr/>
            </a:p>
          </p:txBody>
        </p:sp>
      </p:grpSp>
      <p:grpSp>
        <p:nvGrpSpPr>
          <p:cNvPr id="33" name="Group 33"/>
          <p:cNvGrpSpPr/>
          <p:nvPr/>
        </p:nvGrpSpPr>
        <p:grpSpPr>
          <a:xfrm>
            <a:off x="5760340" y="9161283"/>
            <a:ext cx="285563" cy="285563"/>
            <a:chOff x="0" y="0"/>
            <a:chExt cx="812800" cy="812800"/>
          </a:xfrm>
        </p:grpSpPr>
        <p:sp>
          <p:nvSpPr>
            <p:cNvPr id="34" name="Freeform 3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54BA0">
                <a:alpha val="29804"/>
              </a:srgbClr>
            </a:solidFill>
          </p:spPr>
          <p:txBody>
            <a:bodyPr/>
            <a:lstStyle/>
            <a:p>
              <a:endParaRPr lang="en-GB"/>
            </a:p>
          </p:txBody>
        </p:sp>
        <p:sp>
          <p:nvSpPr>
            <p:cNvPr id="35" name="TextBox 35"/>
            <p:cNvSpPr txBox="1"/>
            <p:nvPr/>
          </p:nvSpPr>
          <p:spPr>
            <a:xfrm>
              <a:off x="76200" y="85725"/>
              <a:ext cx="660400" cy="650875"/>
            </a:xfrm>
            <a:prstGeom prst="rect">
              <a:avLst/>
            </a:prstGeom>
          </p:spPr>
          <p:txBody>
            <a:bodyPr lIns="50800" tIns="50800" rIns="50800" bIns="50800" rtlCol="0" anchor="ctr"/>
            <a:lstStyle/>
            <a:p>
              <a:pPr algn="ctr">
                <a:lnSpc>
                  <a:spcPts val="1199"/>
                </a:lnSpc>
              </a:pPr>
              <a:endParaRPr/>
            </a:p>
          </p:txBody>
        </p:sp>
      </p:grpSp>
      <p:grpSp>
        <p:nvGrpSpPr>
          <p:cNvPr id="36" name="Group 36"/>
          <p:cNvGrpSpPr/>
          <p:nvPr/>
        </p:nvGrpSpPr>
        <p:grpSpPr>
          <a:xfrm>
            <a:off x="2185615" y="9161283"/>
            <a:ext cx="285563" cy="285563"/>
            <a:chOff x="0" y="0"/>
            <a:chExt cx="812800" cy="812800"/>
          </a:xfrm>
        </p:grpSpPr>
        <p:sp>
          <p:nvSpPr>
            <p:cNvPr id="37" name="Freeform 3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54BA0">
                <a:alpha val="29804"/>
              </a:srgbClr>
            </a:solidFill>
          </p:spPr>
          <p:txBody>
            <a:bodyPr/>
            <a:lstStyle/>
            <a:p>
              <a:endParaRPr lang="en-GB"/>
            </a:p>
          </p:txBody>
        </p:sp>
        <p:sp>
          <p:nvSpPr>
            <p:cNvPr id="38" name="TextBox 38"/>
            <p:cNvSpPr txBox="1"/>
            <p:nvPr/>
          </p:nvSpPr>
          <p:spPr>
            <a:xfrm>
              <a:off x="76200" y="85725"/>
              <a:ext cx="660400" cy="650875"/>
            </a:xfrm>
            <a:prstGeom prst="rect">
              <a:avLst/>
            </a:prstGeom>
          </p:spPr>
          <p:txBody>
            <a:bodyPr lIns="50800" tIns="50800" rIns="50800" bIns="50800" rtlCol="0" anchor="ctr"/>
            <a:lstStyle/>
            <a:p>
              <a:pPr algn="ctr">
                <a:lnSpc>
                  <a:spcPts val="1199"/>
                </a:lnSpc>
              </a:pPr>
              <a:endParaRPr/>
            </a:p>
          </p:txBody>
        </p:sp>
      </p:grpSp>
      <p:grpSp>
        <p:nvGrpSpPr>
          <p:cNvPr id="39" name="Group 39"/>
          <p:cNvGrpSpPr/>
          <p:nvPr/>
        </p:nvGrpSpPr>
        <p:grpSpPr>
          <a:xfrm>
            <a:off x="4015216" y="7683054"/>
            <a:ext cx="3174807" cy="2956457"/>
            <a:chOff x="0" y="0"/>
            <a:chExt cx="1137779" cy="1059528"/>
          </a:xfrm>
        </p:grpSpPr>
        <p:sp>
          <p:nvSpPr>
            <p:cNvPr id="40" name="Freeform 40"/>
            <p:cNvSpPr/>
            <p:nvPr/>
          </p:nvSpPr>
          <p:spPr>
            <a:xfrm>
              <a:off x="0" y="0"/>
              <a:ext cx="1137779" cy="1059528"/>
            </a:xfrm>
            <a:custGeom>
              <a:avLst/>
              <a:gdLst/>
              <a:ahLst/>
              <a:cxnLst/>
              <a:rect l="l" t="t" r="r" b="b"/>
              <a:pathLst>
                <a:path w="1137779" h="1059528">
                  <a:moveTo>
                    <a:pt x="73156" y="0"/>
                  </a:moveTo>
                  <a:lnTo>
                    <a:pt x="1064623" y="0"/>
                  </a:lnTo>
                  <a:cubicBezTo>
                    <a:pt x="1105026" y="0"/>
                    <a:pt x="1137779" y="32753"/>
                    <a:pt x="1137779" y="73156"/>
                  </a:cubicBezTo>
                  <a:lnTo>
                    <a:pt x="1137779" y="986371"/>
                  </a:lnTo>
                  <a:cubicBezTo>
                    <a:pt x="1137779" y="1026774"/>
                    <a:pt x="1105026" y="1059528"/>
                    <a:pt x="1064623" y="1059528"/>
                  </a:cubicBezTo>
                  <a:lnTo>
                    <a:pt x="73156" y="1059528"/>
                  </a:lnTo>
                  <a:cubicBezTo>
                    <a:pt x="32753" y="1059528"/>
                    <a:pt x="0" y="1026774"/>
                    <a:pt x="0" y="986371"/>
                  </a:cubicBezTo>
                  <a:lnTo>
                    <a:pt x="0" y="73156"/>
                  </a:lnTo>
                  <a:cubicBezTo>
                    <a:pt x="0" y="32753"/>
                    <a:pt x="32753" y="0"/>
                    <a:pt x="73156" y="0"/>
                  </a:cubicBezTo>
                  <a:close/>
                </a:path>
              </a:pathLst>
            </a:custGeom>
            <a:solidFill>
              <a:srgbClr val="FFFFFF"/>
            </a:solidFill>
          </p:spPr>
          <p:txBody>
            <a:bodyPr/>
            <a:lstStyle/>
            <a:p>
              <a:r>
                <a:rPr lang="en-GB" sz="1200">
                  <a:latin typeface="Edu SA Beginner" panose="020B0604020202020204" charset="0"/>
                </a:rPr>
                <a:t>Yellow, gold and celebratory coloured cloth for display </a:t>
              </a:r>
            </a:p>
            <a:p>
              <a:endParaRPr lang="en-GB" sz="1200">
                <a:latin typeface="Edu SA Beginner" panose="020B0604020202020204" charset="0"/>
              </a:endParaRPr>
            </a:p>
            <a:p>
              <a:r>
                <a:rPr lang="en-GB" sz="1200">
                  <a:latin typeface="Edu SA Beginner" panose="020B0604020202020204" charset="0"/>
                </a:rPr>
                <a:t>Flowers to symbolise new life </a:t>
              </a:r>
            </a:p>
            <a:p>
              <a:endParaRPr lang="en-GB" sz="1200">
                <a:latin typeface="Edu SA Beginner" panose="020B0604020202020204" charset="0"/>
              </a:endParaRPr>
            </a:p>
            <a:p>
              <a:r>
                <a:rPr lang="en-GB" sz="1200">
                  <a:latin typeface="Edu SA Beginner" panose="020B0604020202020204" charset="0"/>
                </a:rPr>
                <a:t>Sacred space to be Yellow until May and then Mary dedication to be created </a:t>
              </a:r>
            </a:p>
            <a:p>
              <a:endParaRPr lang="en-GB" sz="1200">
                <a:latin typeface="Edu SA Beginner" panose="020B0604020202020204" charset="0"/>
              </a:endParaRPr>
            </a:p>
            <a:p>
              <a:r>
                <a:rPr lang="en-GB" sz="1200">
                  <a:latin typeface="Edu SA Beginner" panose="020B0604020202020204" charset="0"/>
                </a:rPr>
                <a:t>Prayer garden to have a Mary focus with flowers </a:t>
              </a:r>
            </a:p>
          </p:txBody>
        </p:sp>
        <p:sp>
          <p:nvSpPr>
            <p:cNvPr id="41" name="TextBox 41"/>
            <p:cNvSpPr txBox="1"/>
            <p:nvPr/>
          </p:nvSpPr>
          <p:spPr>
            <a:xfrm>
              <a:off x="0" y="9525"/>
              <a:ext cx="1137779" cy="1050003"/>
            </a:xfrm>
            <a:prstGeom prst="rect">
              <a:avLst/>
            </a:prstGeom>
          </p:spPr>
          <p:txBody>
            <a:bodyPr lIns="50800" tIns="50800" rIns="50800" bIns="50800" rtlCol="0" anchor="ctr"/>
            <a:lstStyle/>
            <a:p>
              <a:pPr algn="ctr">
                <a:lnSpc>
                  <a:spcPts val="1199"/>
                </a:lnSpc>
              </a:pPr>
              <a:endParaRPr/>
            </a:p>
          </p:txBody>
        </p:sp>
      </p:grpSp>
      <p:grpSp>
        <p:nvGrpSpPr>
          <p:cNvPr id="42" name="Group 42"/>
          <p:cNvGrpSpPr/>
          <p:nvPr/>
        </p:nvGrpSpPr>
        <p:grpSpPr>
          <a:xfrm>
            <a:off x="448453" y="7724243"/>
            <a:ext cx="3174807" cy="2956457"/>
            <a:chOff x="0" y="0"/>
            <a:chExt cx="1137779" cy="1059528"/>
          </a:xfrm>
        </p:grpSpPr>
        <p:sp>
          <p:nvSpPr>
            <p:cNvPr id="43" name="Freeform 43"/>
            <p:cNvSpPr/>
            <p:nvPr/>
          </p:nvSpPr>
          <p:spPr>
            <a:xfrm>
              <a:off x="0" y="0"/>
              <a:ext cx="1137779" cy="1059528"/>
            </a:xfrm>
            <a:custGeom>
              <a:avLst/>
              <a:gdLst/>
              <a:ahLst/>
              <a:cxnLst/>
              <a:rect l="l" t="t" r="r" b="b"/>
              <a:pathLst>
                <a:path w="1137779" h="1059528">
                  <a:moveTo>
                    <a:pt x="73156" y="0"/>
                  </a:moveTo>
                  <a:lnTo>
                    <a:pt x="1064623" y="0"/>
                  </a:lnTo>
                  <a:cubicBezTo>
                    <a:pt x="1105026" y="0"/>
                    <a:pt x="1137779" y="32753"/>
                    <a:pt x="1137779" y="73156"/>
                  </a:cubicBezTo>
                  <a:lnTo>
                    <a:pt x="1137779" y="986371"/>
                  </a:lnTo>
                  <a:cubicBezTo>
                    <a:pt x="1137779" y="1026774"/>
                    <a:pt x="1105026" y="1059528"/>
                    <a:pt x="1064623" y="1059528"/>
                  </a:cubicBezTo>
                  <a:lnTo>
                    <a:pt x="73156" y="1059528"/>
                  </a:lnTo>
                  <a:cubicBezTo>
                    <a:pt x="32753" y="1059528"/>
                    <a:pt x="0" y="1026774"/>
                    <a:pt x="0" y="986371"/>
                  </a:cubicBezTo>
                  <a:lnTo>
                    <a:pt x="0" y="73156"/>
                  </a:lnTo>
                  <a:cubicBezTo>
                    <a:pt x="0" y="32753"/>
                    <a:pt x="32753" y="0"/>
                    <a:pt x="73156" y="0"/>
                  </a:cubicBezTo>
                  <a:close/>
                </a:path>
              </a:pathLst>
            </a:custGeom>
            <a:solidFill>
              <a:srgbClr val="FFFFFF"/>
            </a:solidFill>
          </p:spPr>
          <p:txBody>
            <a:bodyPr/>
            <a:lstStyle/>
            <a:p>
              <a:r>
                <a:rPr lang="en-GB" sz="1200">
                  <a:latin typeface="Edu SA Beginner" panose="020B0604020202020204" charset="0"/>
                </a:rPr>
                <a:t>Easter retreat day across houses celebrating the resurrection </a:t>
              </a:r>
            </a:p>
            <a:p>
              <a:endParaRPr lang="en-GB" sz="1200">
                <a:latin typeface="Edu SA Beginner" panose="020B0604020202020204" charset="0"/>
              </a:endParaRPr>
            </a:p>
            <a:p>
              <a:r>
                <a:rPr lang="en-GB" sz="1200">
                  <a:latin typeface="Edu SA Beginner" panose="020B0604020202020204" charset="0"/>
                </a:rPr>
                <a:t>In class celebration of the word with invitations to parents</a:t>
              </a:r>
            </a:p>
            <a:p>
              <a:endParaRPr lang="en-GB" sz="1200">
                <a:latin typeface="Edu SA Beginner" panose="020B0604020202020204" charset="0"/>
              </a:endParaRPr>
            </a:p>
            <a:p>
              <a:r>
                <a:rPr lang="en-GB" sz="1200">
                  <a:latin typeface="Edu SA Beginner" panose="020B0604020202020204" charset="0"/>
                </a:rPr>
                <a:t>Month of May – dedication to Mary including Mary Procession and crowning of Mary and invitation of Mary’s meals into school. </a:t>
              </a:r>
            </a:p>
            <a:p>
              <a:endParaRPr lang="en-GB" sz="1200">
                <a:latin typeface="Edu SA Beginner" panose="020B0604020202020204" charset="0"/>
              </a:endParaRPr>
            </a:p>
            <a:p>
              <a:endParaRPr lang="en-GB" sz="1200">
                <a:latin typeface="Edu SA Beginner" panose="020B0604020202020204" charset="0"/>
              </a:endParaRPr>
            </a:p>
            <a:p>
              <a:endParaRPr lang="en-GB" sz="1200">
                <a:latin typeface="Edu SA Beginner" panose="020B0604020202020204" charset="0"/>
              </a:endParaRPr>
            </a:p>
            <a:p>
              <a:r>
                <a:rPr lang="en-GB" sz="1200">
                  <a:latin typeface="Edu SA Beginner" panose="020B0604020202020204" charset="0"/>
                </a:rPr>
                <a:t> </a:t>
              </a:r>
            </a:p>
            <a:p>
              <a:endParaRPr lang="en-GB" sz="1200">
                <a:latin typeface="Edu SA Beginner" panose="020B0604020202020204" charset="0"/>
              </a:endParaRPr>
            </a:p>
          </p:txBody>
        </p:sp>
        <p:sp>
          <p:nvSpPr>
            <p:cNvPr id="44" name="TextBox 44"/>
            <p:cNvSpPr txBox="1"/>
            <p:nvPr/>
          </p:nvSpPr>
          <p:spPr>
            <a:xfrm>
              <a:off x="0" y="9525"/>
              <a:ext cx="1137779" cy="1050003"/>
            </a:xfrm>
            <a:prstGeom prst="rect">
              <a:avLst/>
            </a:prstGeom>
          </p:spPr>
          <p:txBody>
            <a:bodyPr lIns="50800" tIns="50800" rIns="50800" bIns="50800" rtlCol="0" anchor="ctr"/>
            <a:lstStyle/>
            <a:p>
              <a:pPr algn="ctr">
                <a:lnSpc>
                  <a:spcPts val="1199"/>
                </a:lnSpc>
              </a:pPr>
              <a:endParaRPr/>
            </a:p>
          </p:txBody>
        </p:sp>
      </p:grpSp>
      <p:sp>
        <p:nvSpPr>
          <p:cNvPr id="45" name="TextBox 45"/>
          <p:cNvSpPr txBox="1"/>
          <p:nvPr/>
        </p:nvSpPr>
        <p:spPr>
          <a:xfrm>
            <a:off x="5199372" y="7214985"/>
            <a:ext cx="776164" cy="535305"/>
          </a:xfrm>
          <a:prstGeom prst="rect">
            <a:avLst/>
          </a:prstGeom>
        </p:spPr>
        <p:txBody>
          <a:bodyPr lIns="0" tIns="0" rIns="0" bIns="0" rtlCol="0" anchor="t">
            <a:spAutoFit/>
          </a:bodyPr>
          <a:lstStyle/>
          <a:p>
            <a:pPr algn="ctr">
              <a:lnSpc>
                <a:spcPts val="4039"/>
              </a:lnSpc>
            </a:pPr>
            <a:r>
              <a:rPr lang="en-US" sz="2885">
                <a:solidFill>
                  <a:srgbClr val="FFFFFF"/>
                </a:solidFill>
                <a:latin typeface="Freehand575"/>
                <a:ea typeface="Freehand575"/>
                <a:cs typeface="Freehand575"/>
                <a:sym typeface="Freehand575"/>
              </a:rPr>
              <a:t>Resources</a:t>
            </a:r>
          </a:p>
        </p:txBody>
      </p:sp>
      <p:sp>
        <p:nvSpPr>
          <p:cNvPr id="46" name="TextBox 46"/>
          <p:cNvSpPr txBox="1"/>
          <p:nvPr/>
        </p:nvSpPr>
        <p:spPr>
          <a:xfrm>
            <a:off x="1705016" y="7229057"/>
            <a:ext cx="525519" cy="535305"/>
          </a:xfrm>
          <a:prstGeom prst="rect">
            <a:avLst/>
          </a:prstGeom>
        </p:spPr>
        <p:txBody>
          <a:bodyPr lIns="0" tIns="0" rIns="0" bIns="0" rtlCol="0" anchor="t">
            <a:spAutoFit/>
          </a:bodyPr>
          <a:lstStyle/>
          <a:p>
            <a:pPr algn="ctr">
              <a:lnSpc>
                <a:spcPts val="4039"/>
              </a:lnSpc>
            </a:pPr>
            <a:r>
              <a:rPr lang="en-US" sz="2885">
                <a:solidFill>
                  <a:srgbClr val="FFFFFF"/>
                </a:solidFill>
                <a:latin typeface="Freehand575"/>
                <a:ea typeface="Freehand575"/>
                <a:cs typeface="Freehand575"/>
                <a:sym typeface="Freehand575"/>
              </a:rPr>
              <a:t>Events</a:t>
            </a:r>
          </a:p>
        </p:txBody>
      </p:sp>
      <p:sp>
        <p:nvSpPr>
          <p:cNvPr id="47" name="TextBox 47"/>
          <p:cNvSpPr txBox="1"/>
          <p:nvPr/>
        </p:nvSpPr>
        <p:spPr>
          <a:xfrm>
            <a:off x="346135" y="2526482"/>
            <a:ext cx="7013957" cy="3639522"/>
          </a:xfrm>
          <a:prstGeom prst="rect">
            <a:avLst/>
          </a:prstGeom>
        </p:spPr>
        <p:txBody>
          <a:bodyPr lIns="0" tIns="0" rIns="0" bIns="0" rtlCol="0" anchor="t">
            <a:spAutoFit/>
          </a:bodyPr>
          <a:lstStyle/>
          <a:p>
            <a:pPr algn="l">
              <a:lnSpc>
                <a:spcPts val="1528"/>
              </a:lnSpc>
            </a:pPr>
            <a:r>
              <a:rPr lang="en-US" sz="1099">
                <a:solidFill>
                  <a:srgbClr val="000000"/>
                </a:solidFill>
                <a:latin typeface="Edu SA Beginner" panose="020B0604020202020204" charset="0"/>
                <a:ea typeface="Montserrat"/>
                <a:cs typeface="Montserrat"/>
                <a:sym typeface="Montserrat"/>
              </a:rPr>
              <a:t>Eastertide is a season of great joy and celebration, marking the resurrection of Christ. We celebrate the new life that Jesus offers us and rejoice in the hope of eternal life.</a:t>
            </a:r>
          </a:p>
          <a:p>
            <a:pPr algn="l">
              <a:lnSpc>
                <a:spcPts val="1528"/>
              </a:lnSpc>
            </a:pPr>
            <a:endParaRPr lang="en-US" sz="1099">
              <a:solidFill>
                <a:srgbClr val="000000"/>
              </a:solidFill>
              <a:latin typeface="Edu SA Beginner" panose="020B0604020202020204" charset="0"/>
              <a:ea typeface="Montserrat"/>
              <a:cs typeface="Montserrat"/>
              <a:sym typeface="Montserrat"/>
            </a:endParaRPr>
          </a:p>
          <a:p>
            <a:pPr algn="l">
              <a:lnSpc>
                <a:spcPts val="1528"/>
              </a:lnSpc>
            </a:pPr>
            <a:r>
              <a:rPr lang="en-US" sz="1099" b="1">
                <a:solidFill>
                  <a:srgbClr val="000000"/>
                </a:solidFill>
                <a:latin typeface="Edu SA Beginner" panose="020B0604020202020204" charset="0"/>
                <a:ea typeface="Montserrat Bold"/>
                <a:cs typeface="Montserrat Bold"/>
                <a:sym typeface="Montserrat Bold"/>
              </a:rPr>
              <a:t>Classroom and School Environment</a:t>
            </a:r>
          </a:p>
          <a:p>
            <a:pPr marL="171450" indent="-171450" algn="l">
              <a:lnSpc>
                <a:spcPts val="1528"/>
              </a:lnSpc>
              <a:buFont typeface="Arial" panose="020B0604020202020204" pitchFamily="34" charset="0"/>
              <a:buChar char="•"/>
            </a:pPr>
            <a:r>
              <a:rPr lang="en-US" sz="1099">
                <a:solidFill>
                  <a:srgbClr val="000000"/>
                </a:solidFill>
                <a:latin typeface="Edu SA Beginner" panose="020B0604020202020204" charset="0"/>
                <a:ea typeface="Montserrat Bold"/>
                <a:cs typeface="Montserrat Bold"/>
                <a:sym typeface="Montserrat Bold"/>
              </a:rPr>
              <a:t>Yellow, gold and white cloths on prayer tables and RE displays  </a:t>
            </a:r>
          </a:p>
          <a:p>
            <a:pPr marL="171450" indent="-171450" algn="l">
              <a:lnSpc>
                <a:spcPts val="1528"/>
              </a:lnSpc>
              <a:buFont typeface="Arial" panose="020B0604020202020204" pitchFamily="34" charset="0"/>
              <a:buChar char="•"/>
            </a:pPr>
            <a:r>
              <a:rPr lang="en-US" sz="1099">
                <a:solidFill>
                  <a:srgbClr val="000000"/>
                </a:solidFill>
                <a:latin typeface="Edu SA Beginner" panose="020B0604020202020204" charset="0"/>
                <a:ea typeface="Montserrat Bold"/>
                <a:cs typeface="Montserrat Bold"/>
                <a:sym typeface="Montserrat Bold"/>
              </a:rPr>
              <a:t>Cross on stage draped with yellow and white </a:t>
            </a:r>
          </a:p>
          <a:p>
            <a:pPr marL="171450" indent="-171450" algn="l">
              <a:lnSpc>
                <a:spcPts val="1528"/>
              </a:lnSpc>
              <a:buFont typeface="Arial" panose="020B0604020202020204" pitchFamily="34" charset="0"/>
              <a:buChar char="•"/>
            </a:pPr>
            <a:r>
              <a:rPr lang="en-US" sz="1099">
                <a:solidFill>
                  <a:srgbClr val="000000"/>
                </a:solidFill>
                <a:latin typeface="Edu SA Beginner" panose="020B0604020202020204" charset="0"/>
                <a:ea typeface="Montserrat Bold"/>
                <a:cs typeface="Montserrat Bold"/>
                <a:sym typeface="Montserrat Bold"/>
              </a:rPr>
              <a:t>Whole school display including the cross and flowers to symbolize new life </a:t>
            </a:r>
          </a:p>
          <a:p>
            <a:pPr marL="171450" indent="-171450" algn="l">
              <a:lnSpc>
                <a:spcPts val="1528"/>
              </a:lnSpc>
              <a:buFont typeface="Arial" panose="020B0604020202020204" pitchFamily="34" charset="0"/>
              <a:buChar char="•"/>
            </a:pPr>
            <a:r>
              <a:rPr lang="en-US" sz="1099">
                <a:solidFill>
                  <a:srgbClr val="000000"/>
                </a:solidFill>
                <a:latin typeface="Edu SA Beginner" panose="020B0604020202020204" charset="0"/>
                <a:ea typeface="Montserrat Bold"/>
                <a:cs typeface="Montserrat Bold"/>
                <a:sym typeface="Montserrat Bold"/>
              </a:rPr>
              <a:t>Pupils' responses displays as to how they can be Easter people </a:t>
            </a:r>
          </a:p>
          <a:p>
            <a:pPr marL="171450" indent="-171450" algn="l">
              <a:lnSpc>
                <a:spcPts val="1528"/>
              </a:lnSpc>
              <a:buFont typeface="Arial" panose="020B0604020202020204" pitchFamily="34" charset="0"/>
              <a:buChar char="•"/>
            </a:pPr>
            <a:r>
              <a:rPr lang="en-US" sz="1099">
                <a:solidFill>
                  <a:srgbClr val="000000"/>
                </a:solidFill>
                <a:latin typeface="Edu SA Beginner" panose="020B0604020202020204" charset="0"/>
                <a:ea typeface="Montserrat Bold"/>
                <a:cs typeface="Montserrat Bold"/>
                <a:sym typeface="Montserrat Bold"/>
              </a:rPr>
              <a:t>Hymns and music to be reflective of the season </a:t>
            </a:r>
          </a:p>
          <a:p>
            <a:pPr algn="l">
              <a:lnSpc>
                <a:spcPts val="1528"/>
              </a:lnSpc>
            </a:pPr>
            <a:endParaRPr lang="en-US" sz="1099" b="1">
              <a:solidFill>
                <a:srgbClr val="000000"/>
              </a:solidFill>
              <a:latin typeface="Edu SA Beginner" panose="020B0604020202020204" charset="0"/>
              <a:ea typeface="Montserrat Bold"/>
              <a:cs typeface="Montserrat Bold"/>
              <a:sym typeface="Montserrat Bold"/>
            </a:endParaRPr>
          </a:p>
          <a:p>
            <a:pPr algn="l">
              <a:lnSpc>
                <a:spcPts val="1528"/>
              </a:lnSpc>
            </a:pPr>
            <a:r>
              <a:rPr lang="en-US" sz="1099" b="1">
                <a:solidFill>
                  <a:srgbClr val="000000"/>
                </a:solidFill>
                <a:latin typeface="Edu SA Beginner" panose="020B0604020202020204" charset="0"/>
                <a:ea typeface="Montserrat Bold"/>
                <a:cs typeface="Montserrat Bold"/>
                <a:sym typeface="Montserrat Bold"/>
              </a:rPr>
              <a:t>Prayer and Liturgy</a:t>
            </a:r>
          </a:p>
          <a:p>
            <a:pPr marL="171450" indent="-171450" algn="l">
              <a:lnSpc>
                <a:spcPts val="1528"/>
              </a:lnSpc>
              <a:buFont typeface="Arial" panose="020B0604020202020204" pitchFamily="34" charset="0"/>
              <a:buChar char="•"/>
            </a:pPr>
            <a:r>
              <a:rPr lang="en-US" sz="1099">
                <a:solidFill>
                  <a:srgbClr val="000000"/>
                </a:solidFill>
                <a:latin typeface="Edu SA Beginner" panose="020B0604020202020204" charset="0"/>
                <a:ea typeface="Montserrat Bold"/>
                <a:cs typeface="Montserrat Bold"/>
                <a:sym typeface="Montserrat Bold"/>
              </a:rPr>
              <a:t>Prayer punctuated throughout the day and to include the glory be as it praises the trinity and celebrates the resurrection </a:t>
            </a:r>
          </a:p>
          <a:p>
            <a:pPr marL="171450" indent="-171450" algn="l">
              <a:lnSpc>
                <a:spcPts val="1528"/>
              </a:lnSpc>
              <a:buFont typeface="Arial" panose="020B0604020202020204" pitchFamily="34" charset="0"/>
              <a:buChar char="•"/>
            </a:pPr>
            <a:r>
              <a:rPr lang="en-US" sz="1099">
                <a:solidFill>
                  <a:srgbClr val="000000"/>
                </a:solidFill>
                <a:latin typeface="Edu SA Beginner" panose="020B0604020202020204" charset="0"/>
                <a:ea typeface="Montserrat Bold"/>
                <a:cs typeface="Montserrat Bold"/>
                <a:sym typeface="Montserrat Bold"/>
              </a:rPr>
              <a:t>Celebration of the word scripture to focus on the resurrection </a:t>
            </a:r>
          </a:p>
          <a:p>
            <a:pPr marL="171450" indent="-171450" algn="l">
              <a:lnSpc>
                <a:spcPts val="1528"/>
              </a:lnSpc>
              <a:buFont typeface="Arial" panose="020B0604020202020204" pitchFamily="34" charset="0"/>
              <a:buChar char="•"/>
            </a:pPr>
            <a:r>
              <a:rPr lang="en-US" sz="1099">
                <a:solidFill>
                  <a:srgbClr val="000000"/>
                </a:solidFill>
                <a:latin typeface="Edu SA Beginner" panose="020B0604020202020204" charset="0"/>
                <a:ea typeface="Montserrat Bold"/>
                <a:cs typeface="Montserrat Bold"/>
                <a:sym typeface="Montserrat Bold"/>
              </a:rPr>
              <a:t>May to be dedicated to Mary including praying the Rosary (age appropriate) </a:t>
            </a:r>
          </a:p>
          <a:p>
            <a:pPr algn="l">
              <a:lnSpc>
                <a:spcPts val="1528"/>
              </a:lnSpc>
            </a:pPr>
            <a:endParaRPr lang="en-US" sz="1099" b="1">
              <a:solidFill>
                <a:srgbClr val="000000"/>
              </a:solidFill>
              <a:latin typeface="Edu SA Beginner" panose="020B0604020202020204" charset="0"/>
              <a:ea typeface="Montserrat Bold"/>
              <a:cs typeface="Montserrat Bold"/>
              <a:sym typeface="Montserrat Bold"/>
            </a:endParaRPr>
          </a:p>
          <a:p>
            <a:pPr algn="l">
              <a:lnSpc>
                <a:spcPts val="1528"/>
              </a:lnSpc>
            </a:pPr>
            <a:r>
              <a:rPr lang="en-US" sz="1099" b="1">
                <a:solidFill>
                  <a:srgbClr val="000000"/>
                </a:solidFill>
                <a:latin typeface="Edu SA Beginner" panose="020B0604020202020204" charset="0"/>
                <a:ea typeface="Montserrat Bold"/>
                <a:cs typeface="Montserrat Bold"/>
                <a:sym typeface="Montserrat Bold"/>
              </a:rPr>
              <a:t>Overall Tone</a:t>
            </a:r>
          </a:p>
          <a:p>
            <a:pPr algn="l">
              <a:lnSpc>
                <a:spcPts val="1528"/>
              </a:lnSpc>
            </a:pPr>
            <a:r>
              <a:rPr lang="en-US" sz="1099">
                <a:solidFill>
                  <a:srgbClr val="000000"/>
                </a:solidFill>
                <a:latin typeface="Edu SA Beginner" panose="020B0604020202020204" charset="0"/>
                <a:ea typeface="Montserrat Bold"/>
                <a:cs typeface="Montserrat Bold"/>
                <a:sym typeface="Montserrat Bold"/>
              </a:rPr>
              <a:t>Happy and upbeat tone focusing on living out the message of the resurrection and sharing this with others. </a:t>
            </a:r>
          </a:p>
          <a:p>
            <a:pPr algn="l">
              <a:lnSpc>
                <a:spcPts val="1528"/>
              </a:lnSpc>
            </a:pPr>
            <a:endParaRPr lang="en-US" sz="1099" b="1">
              <a:solidFill>
                <a:srgbClr val="000000"/>
              </a:solidFill>
              <a:latin typeface="Edu SA Beginner" panose="020B0604020202020204" charset="0"/>
              <a:ea typeface="Montserrat Bold"/>
              <a:cs typeface="Montserrat Bold"/>
              <a:sym typeface="Montserrat Bold"/>
            </a:endParaRPr>
          </a:p>
          <a:p>
            <a:pPr algn="l">
              <a:lnSpc>
                <a:spcPts val="1528"/>
              </a:lnSpc>
            </a:pPr>
            <a:endParaRPr lang="en-US" sz="1099" b="1">
              <a:solidFill>
                <a:srgbClr val="000000"/>
              </a:solidFill>
              <a:latin typeface="Edu SA Beginner" panose="020B0604020202020204" charset="0"/>
              <a:ea typeface="Montserrat Bold"/>
              <a:cs typeface="Montserrat Bold"/>
              <a:sym typeface="Montserrat Bo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777" y="0"/>
            <a:ext cx="7570777" cy="2222848"/>
            <a:chOff x="0" y="0"/>
            <a:chExt cx="10094369" cy="2963797"/>
          </a:xfrm>
        </p:grpSpPr>
        <p:pic>
          <p:nvPicPr>
            <p:cNvPr id="3" name="Picture 3"/>
            <p:cNvPicPr>
              <a:picLocks noChangeAspect="1"/>
            </p:cNvPicPr>
            <p:nvPr/>
          </p:nvPicPr>
          <p:blipFill>
            <a:blip r:embed="rId2"/>
            <a:srcRect l="5706" t="41096" r="23660" b="22578"/>
            <a:stretch>
              <a:fillRect/>
            </a:stretch>
          </p:blipFill>
          <p:spPr>
            <a:xfrm>
              <a:off x="0" y="0"/>
              <a:ext cx="10094369" cy="2963797"/>
            </a:xfrm>
            <a:prstGeom prst="rect">
              <a:avLst/>
            </a:prstGeom>
          </p:spPr>
        </p:pic>
      </p:grpSp>
      <p:sp>
        <p:nvSpPr>
          <p:cNvPr id="4" name="Freeform 4"/>
          <p:cNvSpPr/>
          <p:nvPr/>
        </p:nvSpPr>
        <p:spPr>
          <a:xfrm flipV="1">
            <a:off x="-211472" y="-166421"/>
            <a:ext cx="3024000" cy="2547720"/>
          </a:xfrm>
          <a:custGeom>
            <a:avLst/>
            <a:gdLst/>
            <a:ahLst/>
            <a:cxnLst/>
            <a:rect l="l" t="t" r="r" b="b"/>
            <a:pathLst>
              <a:path w="3024000" h="2547720">
                <a:moveTo>
                  <a:pt x="0" y="2547720"/>
                </a:moveTo>
                <a:lnTo>
                  <a:pt x="3024000" y="2547720"/>
                </a:lnTo>
                <a:lnTo>
                  <a:pt x="3024000" y="0"/>
                </a:lnTo>
                <a:lnTo>
                  <a:pt x="0" y="0"/>
                </a:lnTo>
                <a:lnTo>
                  <a:pt x="0" y="254772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grpSp>
        <p:nvGrpSpPr>
          <p:cNvPr id="5" name="Group 5"/>
          <p:cNvGrpSpPr/>
          <p:nvPr/>
        </p:nvGrpSpPr>
        <p:grpSpPr>
          <a:xfrm>
            <a:off x="4638501" y="9532952"/>
            <a:ext cx="1897906" cy="1897906"/>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A3838">
                <a:alpha val="29804"/>
              </a:srgbClr>
            </a:solidFill>
          </p:spPr>
          <p:txBody>
            <a:bodyPr/>
            <a:lstStyle/>
            <a:p>
              <a:endParaRPr lang="en-GB"/>
            </a:p>
          </p:txBody>
        </p:sp>
        <p:sp>
          <p:nvSpPr>
            <p:cNvPr id="7" name="TextBox 7"/>
            <p:cNvSpPr txBox="1"/>
            <p:nvPr/>
          </p:nvSpPr>
          <p:spPr>
            <a:xfrm>
              <a:off x="76200" y="85725"/>
              <a:ext cx="660400" cy="650875"/>
            </a:xfrm>
            <a:prstGeom prst="rect">
              <a:avLst/>
            </a:prstGeom>
          </p:spPr>
          <p:txBody>
            <a:bodyPr lIns="50800" tIns="50800" rIns="50800" bIns="50800" rtlCol="0" anchor="ctr"/>
            <a:lstStyle/>
            <a:p>
              <a:pPr algn="ctr">
                <a:lnSpc>
                  <a:spcPts val="1199"/>
                </a:lnSpc>
              </a:pPr>
              <a:endParaRPr/>
            </a:p>
          </p:txBody>
        </p:sp>
      </p:grpSp>
      <p:grpSp>
        <p:nvGrpSpPr>
          <p:cNvPr id="8" name="Group 8"/>
          <p:cNvGrpSpPr/>
          <p:nvPr/>
        </p:nvGrpSpPr>
        <p:grpSpPr>
          <a:xfrm>
            <a:off x="6218088" y="9161283"/>
            <a:ext cx="568004" cy="568004"/>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A3838">
                <a:alpha val="29804"/>
              </a:srgbClr>
            </a:solidFill>
          </p:spPr>
          <p:txBody>
            <a:bodyPr/>
            <a:lstStyle/>
            <a:p>
              <a:endParaRPr lang="en-GB"/>
            </a:p>
          </p:txBody>
        </p:sp>
        <p:sp>
          <p:nvSpPr>
            <p:cNvPr id="10" name="TextBox 10"/>
            <p:cNvSpPr txBox="1"/>
            <p:nvPr/>
          </p:nvSpPr>
          <p:spPr>
            <a:xfrm>
              <a:off x="76200" y="85725"/>
              <a:ext cx="660400" cy="650875"/>
            </a:xfrm>
            <a:prstGeom prst="rect">
              <a:avLst/>
            </a:prstGeom>
          </p:spPr>
          <p:txBody>
            <a:bodyPr lIns="50800" tIns="50800" rIns="50800" bIns="50800" rtlCol="0" anchor="ctr"/>
            <a:lstStyle/>
            <a:p>
              <a:pPr algn="ctr">
                <a:lnSpc>
                  <a:spcPts val="1199"/>
                </a:lnSpc>
              </a:pPr>
              <a:endParaRPr/>
            </a:p>
          </p:txBody>
        </p:sp>
      </p:grpSp>
      <p:grpSp>
        <p:nvGrpSpPr>
          <p:cNvPr id="11" name="Group 11"/>
          <p:cNvGrpSpPr/>
          <p:nvPr/>
        </p:nvGrpSpPr>
        <p:grpSpPr>
          <a:xfrm>
            <a:off x="5760340" y="9161283"/>
            <a:ext cx="285563" cy="285563"/>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54BA0">
                <a:alpha val="29804"/>
              </a:srgbClr>
            </a:solidFill>
          </p:spPr>
          <p:txBody>
            <a:bodyPr/>
            <a:lstStyle/>
            <a:p>
              <a:endParaRPr lang="en-GB"/>
            </a:p>
          </p:txBody>
        </p:sp>
        <p:sp>
          <p:nvSpPr>
            <p:cNvPr id="13" name="TextBox 13"/>
            <p:cNvSpPr txBox="1"/>
            <p:nvPr/>
          </p:nvSpPr>
          <p:spPr>
            <a:xfrm>
              <a:off x="76200" y="85725"/>
              <a:ext cx="660400" cy="650875"/>
            </a:xfrm>
            <a:prstGeom prst="rect">
              <a:avLst/>
            </a:prstGeom>
          </p:spPr>
          <p:txBody>
            <a:bodyPr lIns="50800" tIns="50800" rIns="50800" bIns="50800" rtlCol="0" anchor="ctr"/>
            <a:lstStyle/>
            <a:p>
              <a:pPr algn="ctr">
                <a:lnSpc>
                  <a:spcPts val="1199"/>
                </a:lnSpc>
              </a:pPr>
              <a:endParaRPr/>
            </a:p>
          </p:txBody>
        </p:sp>
      </p:grpSp>
      <p:grpSp>
        <p:nvGrpSpPr>
          <p:cNvPr id="14" name="Group 14"/>
          <p:cNvGrpSpPr/>
          <p:nvPr/>
        </p:nvGrpSpPr>
        <p:grpSpPr>
          <a:xfrm rot="-10800000">
            <a:off x="2507405" y="207687"/>
            <a:ext cx="568004" cy="568004"/>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A3838"/>
            </a:solidFill>
          </p:spPr>
          <p:txBody>
            <a:bodyPr/>
            <a:lstStyle/>
            <a:p>
              <a:endParaRPr lang="en-GB"/>
            </a:p>
          </p:txBody>
        </p:sp>
        <p:sp>
          <p:nvSpPr>
            <p:cNvPr id="16" name="TextBox 16"/>
            <p:cNvSpPr txBox="1"/>
            <p:nvPr/>
          </p:nvSpPr>
          <p:spPr>
            <a:xfrm>
              <a:off x="76200" y="85725"/>
              <a:ext cx="660400" cy="650875"/>
            </a:xfrm>
            <a:prstGeom prst="rect">
              <a:avLst/>
            </a:prstGeom>
          </p:spPr>
          <p:txBody>
            <a:bodyPr lIns="50800" tIns="50800" rIns="50800" bIns="50800" rtlCol="0" anchor="ctr"/>
            <a:lstStyle/>
            <a:p>
              <a:pPr algn="ctr">
                <a:lnSpc>
                  <a:spcPts val="1199"/>
                </a:lnSpc>
              </a:pPr>
              <a:endParaRPr/>
            </a:p>
          </p:txBody>
        </p:sp>
      </p:grpSp>
      <p:grpSp>
        <p:nvGrpSpPr>
          <p:cNvPr id="17" name="Group 17"/>
          <p:cNvGrpSpPr/>
          <p:nvPr/>
        </p:nvGrpSpPr>
        <p:grpSpPr>
          <a:xfrm rot="-10800000">
            <a:off x="3247593" y="490128"/>
            <a:ext cx="285563" cy="285563"/>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A3838"/>
            </a:solidFill>
          </p:spPr>
          <p:txBody>
            <a:bodyPr/>
            <a:lstStyle/>
            <a:p>
              <a:endParaRPr lang="en-GB"/>
            </a:p>
          </p:txBody>
        </p:sp>
        <p:sp>
          <p:nvSpPr>
            <p:cNvPr id="19" name="TextBox 19"/>
            <p:cNvSpPr txBox="1"/>
            <p:nvPr/>
          </p:nvSpPr>
          <p:spPr>
            <a:xfrm>
              <a:off x="76200" y="85725"/>
              <a:ext cx="660400" cy="650875"/>
            </a:xfrm>
            <a:prstGeom prst="rect">
              <a:avLst/>
            </a:prstGeom>
          </p:spPr>
          <p:txBody>
            <a:bodyPr lIns="50800" tIns="50800" rIns="50800" bIns="50800" rtlCol="0" anchor="ctr"/>
            <a:lstStyle/>
            <a:p>
              <a:pPr algn="ctr">
                <a:lnSpc>
                  <a:spcPts val="1199"/>
                </a:lnSpc>
              </a:pPr>
              <a:endParaRPr/>
            </a:p>
          </p:txBody>
        </p:sp>
      </p:grpSp>
      <p:grpSp>
        <p:nvGrpSpPr>
          <p:cNvPr id="20" name="Group 20"/>
          <p:cNvGrpSpPr/>
          <p:nvPr/>
        </p:nvGrpSpPr>
        <p:grpSpPr>
          <a:xfrm>
            <a:off x="3962115" y="7092933"/>
            <a:ext cx="3336600" cy="3487177"/>
            <a:chOff x="0" y="0"/>
            <a:chExt cx="1195762" cy="1249726"/>
          </a:xfrm>
        </p:grpSpPr>
        <p:sp>
          <p:nvSpPr>
            <p:cNvPr id="21" name="Freeform 21"/>
            <p:cNvSpPr/>
            <p:nvPr/>
          </p:nvSpPr>
          <p:spPr>
            <a:xfrm>
              <a:off x="0" y="0"/>
              <a:ext cx="1195762" cy="1249726"/>
            </a:xfrm>
            <a:custGeom>
              <a:avLst/>
              <a:gdLst/>
              <a:ahLst/>
              <a:cxnLst/>
              <a:rect l="l" t="t" r="r" b="b"/>
              <a:pathLst>
                <a:path w="1195762" h="1249726">
                  <a:moveTo>
                    <a:pt x="85851" y="0"/>
                  </a:moveTo>
                  <a:lnTo>
                    <a:pt x="1109911" y="0"/>
                  </a:lnTo>
                  <a:cubicBezTo>
                    <a:pt x="1132680" y="0"/>
                    <a:pt x="1154517" y="9045"/>
                    <a:pt x="1170617" y="25145"/>
                  </a:cubicBezTo>
                  <a:cubicBezTo>
                    <a:pt x="1186717" y="41245"/>
                    <a:pt x="1195762" y="63082"/>
                    <a:pt x="1195762" y="85851"/>
                  </a:cubicBezTo>
                  <a:lnTo>
                    <a:pt x="1195762" y="1163874"/>
                  </a:lnTo>
                  <a:cubicBezTo>
                    <a:pt x="1195762" y="1211289"/>
                    <a:pt x="1157325" y="1249726"/>
                    <a:pt x="1109911" y="1249726"/>
                  </a:cubicBezTo>
                  <a:lnTo>
                    <a:pt x="85851" y="1249726"/>
                  </a:lnTo>
                  <a:cubicBezTo>
                    <a:pt x="63082" y="1249726"/>
                    <a:pt x="41245" y="1240681"/>
                    <a:pt x="25145" y="1224580"/>
                  </a:cubicBezTo>
                  <a:cubicBezTo>
                    <a:pt x="9045" y="1208480"/>
                    <a:pt x="0" y="1186644"/>
                    <a:pt x="0" y="1163874"/>
                  </a:cubicBezTo>
                  <a:lnTo>
                    <a:pt x="0" y="85851"/>
                  </a:lnTo>
                  <a:cubicBezTo>
                    <a:pt x="0" y="63082"/>
                    <a:pt x="9045" y="41245"/>
                    <a:pt x="25145" y="25145"/>
                  </a:cubicBezTo>
                  <a:cubicBezTo>
                    <a:pt x="41245" y="9045"/>
                    <a:pt x="63082" y="0"/>
                    <a:pt x="85851" y="0"/>
                  </a:cubicBezTo>
                  <a:close/>
                </a:path>
              </a:pathLst>
            </a:custGeom>
            <a:solidFill>
              <a:srgbClr val="BA3838"/>
            </a:solidFill>
          </p:spPr>
          <p:txBody>
            <a:bodyPr/>
            <a:lstStyle/>
            <a:p>
              <a:endParaRPr lang="en-GB"/>
            </a:p>
          </p:txBody>
        </p:sp>
        <p:sp>
          <p:nvSpPr>
            <p:cNvPr id="22" name="TextBox 22"/>
            <p:cNvSpPr txBox="1"/>
            <p:nvPr/>
          </p:nvSpPr>
          <p:spPr>
            <a:xfrm>
              <a:off x="0" y="9525"/>
              <a:ext cx="1195762" cy="1240201"/>
            </a:xfrm>
            <a:prstGeom prst="rect">
              <a:avLst/>
            </a:prstGeom>
          </p:spPr>
          <p:txBody>
            <a:bodyPr lIns="50800" tIns="50800" rIns="50800" bIns="50800" rtlCol="0" anchor="ctr"/>
            <a:lstStyle/>
            <a:p>
              <a:pPr algn="ctr">
                <a:lnSpc>
                  <a:spcPts val="1199"/>
                </a:lnSpc>
              </a:pPr>
              <a:endParaRPr/>
            </a:p>
          </p:txBody>
        </p:sp>
      </p:grpSp>
      <p:grpSp>
        <p:nvGrpSpPr>
          <p:cNvPr id="23" name="Group 23"/>
          <p:cNvGrpSpPr/>
          <p:nvPr/>
        </p:nvGrpSpPr>
        <p:grpSpPr>
          <a:xfrm>
            <a:off x="355503" y="7099300"/>
            <a:ext cx="3336600" cy="3487177"/>
            <a:chOff x="0" y="0"/>
            <a:chExt cx="1195762" cy="1249726"/>
          </a:xfrm>
        </p:grpSpPr>
        <p:sp>
          <p:nvSpPr>
            <p:cNvPr id="24" name="Freeform 24"/>
            <p:cNvSpPr/>
            <p:nvPr/>
          </p:nvSpPr>
          <p:spPr>
            <a:xfrm>
              <a:off x="0" y="0"/>
              <a:ext cx="1195762" cy="1249726"/>
            </a:xfrm>
            <a:custGeom>
              <a:avLst/>
              <a:gdLst/>
              <a:ahLst/>
              <a:cxnLst/>
              <a:rect l="l" t="t" r="r" b="b"/>
              <a:pathLst>
                <a:path w="1195762" h="1249726">
                  <a:moveTo>
                    <a:pt x="85851" y="0"/>
                  </a:moveTo>
                  <a:lnTo>
                    <a:pt x="1109911" y="0"/>
                  </a:lnTo>
                  <a:cubicBezTo>
                    <a:pt x="1132680" y="0"/>
                    <a:pt x="1154517" y="9045"/>
                    <a:pt x="1170617" y="25145"/>
                  </a:cubicBezTo>
                  <a:cubicBezTo>
                    <a:pt x="1186717" y="41245"/>
                    <a:pt x="1195762" y="63082"/>
                    <a:pt x="1195762" y="85851"/>
                  </a:cubicBezTo>
                  <a:lnTo>
                    <a:pt x="1195762" y="1163874"/>
                  </a:lnTo>
                  <a:cubicBezTo>
                    <a:pt x="1195762" y="1211289"/>
                    <a:pt x="1157325" y="1249726"/>
                    <a:pt x="1109911" y="1249726"/>
                  </a:cubicBezTo>
                  <a:lnTo>
                    <a:pt x="85851" y="1249726"/>
                  </a:lnTo>
                  <a:cubicBezTo>
                    <a:pt x="63082" y="1249726"/>
                    <a:pt x="41245" y="1240681"/>
                    <a:pt x="25145" y="1224580"/>
                  </a:cubicBezTo>
                  <a:cubicBezTo>
                    <a:pt x="9045" y="1208480"/>
                    <a:pt x="0" y="1186644"/>
                    <a:pt x="0" y="1163874"/>
                  </a:cubicBezTo>
                  <a:lnTo>
                    <a:pt x="0" y="85851"/>
                  </a:lnTo>
                  <a:cubicBezTo>
                    <a:pt x="0" y="63082"/>
                    <a:pt x="9045" y="41245"/>
                    <a:pt x="25145" y="25145"/>
                  </a:cubicBezTo>
                  <a:cubicBezTo>
                    <a:pt x="41245" y="9045"/>
                    <a:pt x="63082" y="0"/>
                    <a:pt x="85851" y="0"/>
                  </a:cubicBezTo>
                  <a:close/>
                </a:path>
              </a:pathLst>
            </a:custGeom>
            <a:solidFill>
              <a:srgbClr val="BA3838"/>
            </a:solidFill>
          </p:spPr>
          <p:txBody>
            <a:bodyPr/>
            <a:lstStyle/>
            <a:p>
              <a:endParaRPr lang="en-GB"/>
            </a:p>
          </p:txBody>
        </p:sp>
        <p:sp>
          <p:nvSpPr>
            <p:cNvPr id="25" name="TextBox 25"/>
            <p:cNvSpPr txBox="1"/>
            <p:nvPr/>
          </p:nvSpPr>
          <p:spPr>
            <a:xfrm>
              <a:off x="0" y="9525"/>
              <a:ext cx="1195762" cy="1240201"/>
            </a:xfrm>
            <a:prstGeom prst="rect">
              <a:avLst/>
            </a:prstGeom>
          </p:spPr>
          <p:txBody>
            <a:bodyPr lIns="50800" tIns="50800" rIns="50800" bIns="50800" rtlCol="0" anchor="ctr"/>
            <a:lstStyle/>
            <a:p>
              <a:pPr algn="ctr">
                <a:lnSpc>
                  <a:spcPts val="1199"/>
                </a:lnSpc>
              </a:pPr>
              <a:endParaRPr/>
            </a:p>
          </p:txBody>
        </p:sp>
      </p:grpSp>
      <p:grpSp>
        <p:nvGrpSpPr>
          <p:cNvPr id="26" name="Group 26"/>
          <p:cNvGrpSpPr/>
          <p:nvPr/>
        </p:nvGrpSpPr>
        <p:grpSpPr>
          <a:xfrm>
            <a:off x="4638501" y="9532952"/>
            <a:ext cx="1897906" cy="1897906"/>
            <a:chOff x="0" y="0"/>
            <a:chExt cx="812800" cy="812800"/>
          </a:xfrm>
        </p:grpSpPr>
        <p:sp>
          <p:nvSpPr>
            <p:cNvPr id="27" name="Freeform 2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54BA0">
                <a:alpha val="29804"/>
              </a:srgbClr>
            </a:solidFill>
          </p:spPr>
          <p:txBody>
            <a:bodyPr/>
            <a:lstStyle/>
            <a:p>
              <a:endParaRPr lang="en-GB"/>
            </a:p>
          </p:txBody>
        </p:sp>
        <p:sp>
          <p:nvSpPr>
            <p:cNvPr id="28" name="TextBox 28"/>
            <p:cNvSpPr txBox="1"/>
            <p:nvPr/>
          </p:nvSpPr>
          <p:spPr>
            <a:xfrm>
              <a:off x="76200" y="85725"/>
              <a:ext cx="660400" cy="650875"/>
            </a:xfrm>
            <a:prstGeom prst="rect">
              <a:avLst/>
            </a:prstGeom>
          </p:spPr>
          <p:txBody>
            <a:bodyPr lIns="50800" tIns="50800" rIns="50800" bIns="50800" rtlCol="0" anchor="ctr"/>
            <a:lstStyle/>
            <a:p>
              <a:pPr algn="ctr">
                <a:lnSpc>
                  <a:spcPts val="1199"/>
                </a:lnSpc>
              </a:pPr>
              <a:endParaRPr/>
            </a:p>
          </p:txBody>
        </p:sp>
      </p:grpSp>
      <p:grpSp>
        <p:nvGrpSpPr>
          <p:cNvPr id="29" name="Group 29"/>
          <p:cNvGrpSpPr/>
          <p:nvPr/>
        </p:nvGrpSpPr>
        <p:grpSpPr>
          <a:xfrm>
            <a:off x="1063776" y="9532952"/>
            <a:ext cx="1897906" cy="1897906"/>
            <a:chOff x="0" y="0"/>
            <a:chExt cx="812800" cy="812800"/>
          </a:xfrm>
        </p:grpSpPr>
        <p:sp>
          <p:nvSpPr>
            <p:cNvPr id="30" name="Freeform 3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54BA0">
                <a:alpha val="29804"/>
              </a:srgbClr>
            </a:solidFill>
          </p:spPr>
          <p:txBody>
            <a:bodyPr/>
            <a:lstStyle/>
            <a:p>
              <a:endParaRPr lang="en-GB"/>
            </a:p>
          </p:txBody>
        </p:sp>
        <p:sp>
          <p:nvSpPr>
            <p:cNvPr id="31" name="TextBox 31"/>
            <p:cNvSpPr txBox="1"/>
            <p:nvPr/>
          </p:nvSpPr>
          <p:spPr>
            <a:xfrm>
              <a:off x="76200" y="85725"/>
              <a:ext cx="660400" cy="650875"/>
            </a:xfrm>
            <a:prstGeom prst="rect">
              <a:avLst/>
            </a:prstGeom>
          </p:spPr>
          <p:txBody>
            <a:bodyPr lIns="50800" tIns="50800" rIns="50800" bIns="50800" rtlCol="0" anchor="ctr"/>
            <a:lstStyle/>
            <a:p>
              <a:pPr algn="ctr">
                <a:lnSpc>
                  <a:spcPts val="1199"/>
                </a:lnSpc>
              </a:pPr>
              <a:endParaRPr/>
            </a:p>
          </p:txBody>
        </p:sp>
      </p:grpSp>
      <p:grpSp>
        <p:nvGrpSpPr>
          <p:cNvPr id="32" name="Group 32"/>
          <p:cNvGrpSpPr/>
          <p:nvPr/>
        </p:nvGrpSpPr>
        <p:grpSpPr>
          <a:xfrm>
            <a:off x="6218088" y="9161283"/>
            <a:ext cx="568004" cy="568004"/>
            <a:chOff x="0" y="0"/>
            <a:chExt cx="812800" cy="812800"/>
          </a:xfrm>
        </p:grpSpPr>
        <p:sp>
          <p:nvSpPr>
            <p:cNvPr id="33" name="Freeform 3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54BA0">
                <a:alpha val="29804"/>
              </a:srgbClr>
            </a:solidFill>
          </p:spPr>
          <p:txBody>
            <a:bodyPr/>
            <a:lstStyle/>
            <a:p>
              <a:endParaRPr lang="en-GB"/>
            </a:p>
          </p:txBody>
        </p:sp>
        <p:sp>
          <p:nvSpPr>
            <p:cNvPr id="34" name="TextBox 34"/>
            <p:cNvSpPr txBox="1"/>
            <p:nvPr/>
          </p:nvSpPr>
          <p:spPr>
            <a:xfrm>
              <a:off x="76200" y="85725"/>
              <a:ext cx="660400" cy="650875"/>
            </a:xfrm>
            <a:prstGeom prst="rect">
              <a:avLst/>
            </a:prstGeom>
          </p:spPr>
          <p:txBody>
            <a:bodyPr lIns="50800" tIns="50800" rIns="50800" bIns="50800" rtlCol="0" anchor="ctr"/>
            <a:lstStyle/>
            <a:p>
              <a:pPr algn="ctr">
                <a:lnSpc>
                  <a:spcPts val="1199"/>
                </a:lnSpc>
              </a:pPr>
              <a:endParaRPr/>
            </a:p>
          </p:txBody>
        </p:sp>
      </p:grpSp>
      <p:grpSp>
        <p:nvGrpSpPr>
          <p:cNvPr id="35" name="Group 35"/>
          <p:cNvGrpSpPr/>
          <p:nvPr/>
        </p:nvGrpSpPr>
        <p:grpSpPr>
          <a:xfrm>
            <a:off x="2643363" y="9161283"/>
            <a:ext cx="568004" cy="568004"/>
            <a:chOff x="0" y="0"/>
            <a:chExt cx="812800" cy="812800"/>
          </a:xfrm>
        </p:grpSpPr>
        <p:sp>
          <p:nvSpPr>
            <p:cNvPr id="36" name="Freeform 3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54BA0">
                <a:alpha val="29804"/>
              </a:srgbClr>
            </a:solidFill>
          </p:spPr>
          <p:txBody>
            <a:bodyPr/>
            <a:lstStyle/>
            <a:p>
              <a:endParaRPr lang="en-GB"/>
            </a:p>
          </p:txBody>
        </p:sp>
        <p:sp>
          <p:nvSpPr>
            <p:cNvPr id="37" name="TextBox 37"/>
            <p:cNvSpPr txBox="1"/>
            <p:nvPr/>
          </p:nvSpPr>
          <p:spPr>
            <a:xfrm>
              <a:off x="76200" y="85725"/>
              <a:ext cx="660400" cy="650875"/>
            </a:xfrm>
            <a:prstGeom prst="rect">
              <a:avLst/>
            </a:prstGeom>
          </p:spPr>
          <p:txBody>
            <a:bodyPr lIns="50800" tIns="50800" rIns="50800" bIns="50800" rtlCol="0" anchor="ctr"/>
            <a:lstStyle/>
            <a:p>
              <a:pPr algn="ctr">
                <a:lnSpc>
                  <a:spcPts val="1199"/>
                </a:lnSpc>
              </a:pPr>
              <a:endParaRPr/>
            </a:p>
          </p:txBody>
        </p:sp>
      </p:grpSp>
      <p:grpSp>
        <p:nvGrpSpPr>
          <p:cNvPr id="38" name="Group 38"/>
          <p:cNvGrpSpPr/>
          <p:nvPr/>
        </p:nvGrpSpPr>
        <p:grpSpPr>
          <a:xfrm>
            <a:off x="5760340" y="9161283"/>
            <a:ext cx="285563" cy="285563"/>
            <a:chOff x="0" y="0"/>
            <a:chExt cx="812800" cy="812800"/>
          </a:xfrm>
        </p:grpSpPr>
        <p:sp>
          <p:nvSpPr>
            <p:cNvPr id="39" name="Freeform 3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54BA0">
                <a:alpha val="29804"/>
              </a:srgbClr>
            </a:solidFill>
          </p:spPr>
          <p:txBody>
            <a:bodyPr/>
            <a:lstStyle/>
            <a:p>
              <a:endParaRPr lang="en-GB"/>
            </a:p>
          </p:txBody>
        </p:sp>
        <p:sp>
          <p:nvSpPr>
            <p:cNvPr id="40" name="TextBox 40"/>
            <p:cNvSpPr txBox="1"/>
            <p:nvPr/>
          </p:nvSpPr>
          <p:spPr>
            <a:xfrm>
              <a:off x="76200" y="85725"/>
              <a:ext cx="660400" cy="650875"/>
            </a:xfrm>
            <a:prstGeom prst="rect">
              <a:avLst/>
            </a:prstGeom>
          </p:spPr>
          <p:txBody>
            <a:bodyPr lIns="50800" tIns="50800" rIns="50800" bIns="50800" rtlCol="0" anchor="ctr"/>
            <a:lstStyle/>
            <a:p>
              <a:pPr algn="ctr">
                <a:lnSpc>
                  <a:spcPts val="1199"/>
                </a:lnSpc>
              </a:pPr>
              <a:endParaRPr/>
            </a:p>
          </p:txBody>
        </p:sp>
      </p:grpSp>
      <p:grpSp>
        <p:nvGrpSpPr>
          <p:cNvPr id="41" name="Group 41"/>
          <p:cNvGrpSpPr/>
          <p:nvPr/>
        </p:nvGrpSpPr>
        <p:grpSpPr>
          <a:xfrm>
            <a:off x="2185615" y="9161283"/>
            <a:ext cx="285563" cy="285563"/>
            <a:chOff x="0" y="0"/>
            <a:chExt cx="812800" cy="812800"/>
          </a:xfrm>
        </p:grpSpPr>
        <p:sp>
          <p:nvSpPr>
            <p:cNvPr id="42" name="Freeform 4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54BA0">
                <a:alpha val="29804"/>
              </a:srgbClr>
            </a:solidFill>
          </p:spPr>
          <p:txBody>
            <a:bodyPr/>
            <a:lstStyle/>
            <a:p>
              <a:endParaRPr lang="en-GB"/>
            </a:p>
          </p:txBody>
        </p:sp>
        <p:sp>
          <p:nvSpPr>
            <p:cNvPr id="43" name="TextBox 43"/>
            <p:cNvSpPr txBox="1"/>
            <p:nvPr/>
          </p:nvSpPr>
          <p:spPr>
            <a:xfrm>
              <a:off x="76200" y="85725"/>
              <a:ext cx="660400" cy="650875"/>
            </a:xfrm>
            <a:prstGeom prst="rect">
              <a:avLst/>
            </a:prstGeom>
          </p:spPr>
          <p:txBody>
            <a:bodyPr lIns="50800" tIns="50800" rIns="50800" bIns="50800" rtlCol="0" anchor="ctr"/>
            <a:lstStyle/>
            <a:p>
              <a:pPr algn="ctr">
                <a:lnSpc>
                  <a:spcPts val="1199"/>
                </a:lnSpc>
              </a:pPr>
              <a:endParaRPr/>
            </a:p>
          </p:txBody>
        </p:sp>
      </p:grpSp>
      <p:grpSp>
        <p:nvGrpSpPr>
          <p:cNvPr id="44" name="Group 44"/>
          <p:cNvGrpSpPr/>
          <p:nvPr/>
        </p:nvGrpSpPr>
        <p:grpSpPr>
          <a:xfrm>
            <a:off x="4072407" y="7544646"/>
            <a:ext cx="3174807" cy="2956457"/>
            <a:chOff x="0" y="0"/>
            <a:chExt cx="1137779" cy="1059528"/>
          </a:xfrm>
        </p:grpSpPr>
        <p:sp>
          <p:nvSpPr>
            <p:cNvPr id="45" name="Freeform 45"/>
            <p:cNvSpPr/>
            <p:nvPr/>
          </p:nvSpPr>
          <p:spPr>
            <a:xfrm>
              <a:off x="0" y="0"/>
              <a:ext cx="1137779" cy="1059528"/>
            </a:xfrm>
            <a:custGeom>
              <a:avLst/>
              <a:gdLst/>
              <a:ahLst/>
              <a:cxnLst/>
              <a:rect l="l" t="t" r="r" b="b"/>
              <a:pathLst>
                <a:path w="1137779" h="1059528">
                  <a:moveTo>
                    <a:pt x="73156" y="0"/>
                  </a:moveTo>
                  <a:lnTo>
                    <a:pt x="1064623" y="0"/>
                  </a:lnTo>
                  <a:cubicBezTo>
                    <a:pt x="1105026" y="0"/>
                    <a:pt x="1137779" y="32753"/>
                    <a:pt x="1137779" y="73156"/>
                  </a:cubicBezTo>
                  <a:lnTo>
                    <a:pt x="1137779" y="986371"/>
                  </a:lnTo>
                  <a:cubicBezTo>
                    <a:pt x="1137779" y="1026774"/>
                    <a:pt x="1105026" y="1059528"/>
                    <a:pt x="1064623" y="1059528"/>
                  </a:cubicBezTo>
                  <a:lnTo>
                    <a:pt x="73156" y="1059528"/>
                  </a:lnTo>
                  <a:cubicBezTo>
                    <a:pt x="32753" y="1059528"/>
                    <a:pt x="0" y="1026774"/>
                    <a:pt x="0" y="986371"/>
                  </a:cubicBezTo>
                  <a:lnTo>
                    <a:pt x="0" y="73156"/>
                  </a:lnTo>
                  <a:cubicBezTo>
                    <a:pt x="0" y="32753"/>
                    <a:pt x="32753" y="0"/>
                    <a:pt x="73156" y="0"/>
                  </a:cubicBezTo>
                  <a:close/>
                </a:path>
              </a:pathLst>
            </a:custGeom>
            <a:solidFill>
              <a:srgbClr val="FFFFFF"/>
            </a:solidFill>
          </p:spPr>
          <p:txBody>
            <a:bodyPr/>
            <a:lstStyle/>
            <a:p>
              <a:r>
                <a:rPr lang="en-GB" sz="1100">
                  <a:latin typeface="Edu SA Beginner" panose="020B0604020202020204" charset="0"/>
                </a:rPr>
                <a:t>Red and orange colours </a:t>
              </a:r>
            </a:p>
            <a:p>
              <a:endParaRPr lang="en-GB" sz="1100">
                <a:latin typeface="Edu SA Beginner" panose="020B0604020202020204" charset="0"/>
              </a:endParaRPr>
            </a:p>
            <a:p>
              <a:r>
                <a:rPr lang="en-GB" sz="1100">
                  <a:latin typeface="Edu SA Beginner" panose="020B0604020202020204" charset="0"/>
                </a:rPr>
                <a:t>Gifts of the holy spirit display</a:t>
              </a:r>
            </a:p>
            <a:p>
              <a:endParaRPr lang="en-GB" sz="1100">
                <a:latin typeface="Edu SA Beginner" panose="020B0604020202020204" charset="0"/>
              </a:endParaRPr>
            </a:p>
            <a:p>
              <a:r>
                <a:rPr lang="en-GB" sz="1100">
                  <a:latin typeface="Edu SA Beginner" panose="020B0604020202020204" charset="0"/>
                </a:rPr>
                <a:t>Flames </a:t>
              </a:r>
            </a:p>
          </p:txBody>
        </p:sp>
        <p:sp>
          <p:nvSpPr>
            <p:cNvPr id="46" name="TextBox 46"/>
            <p:cNvSpPr txBox="1"/>
            <p:nvPr/>
          </p:nvSpPr>
          <p:spPr>
            <a:xfrm>
              <a:off x="0" y="9525"/>
              <a:ext cx="1137779" cy="1050003"/>
            </a:xfrm>
            <a:prstGeom prst="rect">
              <a:avLst/>
            </a:prstGeom>
          </p:spPr>
          <p:txBody>
            <a:bodyPr lIns="50800" tIns="50800" rIns="50800" bIns="50800" rtlCol="0" anchor="ctr"/>
            <a:lstStyle/>
            <a:p>
              <a:pPr algn="ctr">
                <a:lnSpc>
                  <a:spcPts val="1199"/>
                </a:lnSpc>
              </a:pPr>
              <a:endParaRPr/>
            </a:p>
          </p:txBody>
        </p:sp>
      </p:grpSp>
      <p:grpSp>
        <p:nvGrpSpPr>
          <p:cNvPr id="47" name="Group 47"/>
          <p:cNvGrpSpPr/>
          <p:nvPr/>
        </p:nvGrpSpPr>
        <p:grpSpPr>
          <a:xfrm>
            <a:off x="443148" y="7525448"/>
            <a:ext cx="3174807" cy="2956457"/>
            <a:chOff x="0" y="0"/>
            <a:chExt cx="1137779" cy="1059528"/>
          </a:xfrm>
        </p:grpSpPr>
        <p:sp>
          <p:nvSpPr>
            <p:cNvPr id="48" name="Freeform 48"/>
            <p:cNvSpPr/>
            <p:nvPr/>
          </p:nvSpPr>
          <p:spPr>
            <a:xfrm>
              <a:off x="0" y="0"/>
              <a:ext cx="1137779" cy="1059528"/>
            </a:xfrm>
            <a:custGeom>
              <a:avLst/>
              <a:gdLst/>
              <a:ahLst/>
              <a:cxnLst/>
              <a:rect l="l" t="t" r="r" b="b"/>
              <a:pathLst>
                <a:path w="1137779" h="1059528">
                  <a:moveTo>
                    <a:pt x="73156" y="0"/>
                  </a:moveTo>
                  <a:lnTo>
                    <a:pt x="1064623" y="0"/>
                  </a:lnTo>
                  <a:cubicBezTo>
                    <a:pt x="1105026" y="0"/>
                    <a:pt x="1137779" y="32753"/>
                    <a:pt x="1137779" y="73156"/>
                  </a:cubicBezTo>
                  <a:lnTo>
                    <a:pt x="1137779" y="986371"/>
                  </a:lnTo>
                  <a:cubicBezTo>
                    <a:pt x="1137779" y="1026774"/>
                    <a:pt x="1105026" y="1059528"/>
                    <a:pt x="1064623" y="1059528"/>
                  </a:cubicBezTo>
                  <a:lnTo>
                    <a:pt x="73156" y="1059528"/>
                  </a:lnTo>
                  <a:cubicBezTo>
                    <a:pt x="32753" y="1059528"/>
                    <a:pt x="0" y="1026774"/>
                    <a:pt x="0" y="986371"/>
                  </a:cubicBezTo>
                  <a:lnTo>
                    <a:pt x="0" y="73156"/>
                  </a:lnTo>
                  <a:cubicBezTo>
                    <a:pt x="0" y="32753"/>
                    <a:pt x="32753" y="0"/>
                    <a:pt x="73156" y="0"/>
                  </a:cubicBezTo>
                  <a:close/>
                </a:path>
              </a:pathLst>
            </a:custGeom>
            <a:solidFill>
              <a:srgbClr val="FFFFFF"/>
            </a:solidFill>
          </p:spPr>
          <p:txBody>
            <a:bodyPr/>
            <a:lstStyle/>
            <a:p>
              <a:r>
                <a:rPr lang="en-GB" sz="1200">
                  <a:latin typeface="Edu SA Beginner" panose="020B0604020202020204" charset="0"/>
                </a:rPr>
                <a:t>Pentecost themed celebration in houses creating symbols of the holy spirit </a:t>
              </a:r>
            </a:p>
            <a:p>
              <a:endParaRPr lang="en-GB" sz="1200">
                <a:latin typeface="Edu SA Beginner" panose="020B0604020202020204" charset="0"/>
              </a:endParaRPr>
            </a:p>
            <a:p>
              <a:r>
                <a:rPr lang="en-GB" sz="1200">
                  <a:latin typeface="Edu SA Beginner" panose="020B0604020202020204" charset="0"/>
                </a:rPr>
                <a:t>Pentecost prayer retreat- linked to the gifts of the holy spirit </a:t>
              </a:r>
            </a:p>
            <a:p>
              <a:endParaRPr lang="en-GB" sz="1200">
                <a:latin typeface="Edu SA Beginner" panose="020B0604020202020204" charset="0"/>
              </a:endParaRPr>
            </a:p>
            <a:p>
              <a:r>
                <a:rPr lang="en-GB" sz="1200">
                  <a:latin typeface="Edu SA Beginner" panose="020B0604020202020204" charset="0"/>
                </a:rPr>
                <a:t>Class celebration of learning to show how we have lived out the gifts of the holy spirit </a:t>
              </a:r>
            </a:p>
            <a:p>
              <a:endParaRPr lang="en-GB" sz="1200">
                <a:latin typeface="Edu SA Beginner" panose="020B0604020202020204" charset="0"/>
              </a:endParaRPr>
            </a:p>
            <a:p>
              <a:endParaRPr lang="en-GB" sz="1200">
                <a:latin typeface="Edu SA Beginner" panose="020B0604020202020204" charset="0"/>
              </a:endParaRPr>
            </a:p>
          </p:txBody>
        </p:sp>
        <p:sp>
          <p:nvSpPr>
            <p:cNvPr id="49" name="TextBox 49"/>
            <p:cNvSpPr txBox="1"/>
            <p:nvPr/>
          </p:nvSpPr>
          <p:spPr>
            <a:xfrm>
              <a:off x="0" y="9525"/>
              <a:ext cx="1137779" cy="1050003"/>
            </a:xfrm>
            <a:prstGeom prst="rect">
              <a:avLst/>
            </a:prstGeom>
          </p:spPr>
          <p:txBody>
            <a:bodyPr lIns="50800" tIns="50800" rIns="50800" bIns="50800" rtlCol="0" anchor="ctr"/>
            <a:lstStyle/>
            <a:p>
              <a:pPr algn="ctr">
                <a:lnSpc>
                  <a:spcPts val="1199"/>
                </a:lnSpc>
              </a:pPr>
              <a:endParaRPr/>
            </a:p>
          </p:txBody>
        </p:sp>
      </p:grpSp>
      <p:sp>
        <p:nvSpPr>
          <p:cNvPr id="50" name="TextBox 50"/>
          <p:cNvSpPr txBox="1"/>
          <p:nvPr/>
        </p:nvSpPr>
        <p:spPr>
          <a:xfrm>
            <a:off x="5271728" y="7080089"/>
            <a:ext cx="776164" cy="535305"/>
          </a:xfrm>
          <a:prstGeom prst="rect">
            <a:avLst/>
          </a:prstGeom>
        </p:spPr>
        <p:txBody>
          <a:bodyPr lIns="0" tIns="0" rIns="0" bIns="0" rtlCol="0" anchor="t">
            <a:spAutoFit/>
          </a:bodyPr>
          <a:lstStyle/>
          <a:p>
            <a:pPr algn="ctr">
              <a:lnSpc>
                <a:spcPts val="4039"/>
              </a:lnSpc>
            </a:pPr>
            <a:r>
              <a:rPr lang="en-US" sz="2885">
                <a:solidFill>
                  <a:srgbClr val="FFFFFF"/>
                </a:solidFill>
                <a:latin typeface="Freehand575"/>
                <a:ea typeface="Freehand575"/>
                <a:cs typeface="Freehand575"/>
                <a:sym typeface="Freehand575"/>
              </a:rPr>
              <a:t>Resources</a:t>
            </a:r>
          </a:p>
        </p:txBody>
      </p:sp>
      <p:sp>
        <p:nvSpPr>
          <p:cNvPr id="51" name="TextBox 51"/>
          <p:cNvSpPr txBox="1"/>
          <p:nvPr/>
        </p:nvSpPr>
        <p:spPr>
          <a:xfrm>
            <a:off x="1837959" y="7034014"/>
            <a:ext cx="525519" cy="535305"/>
          </a:xfrm>
          <a:prstGeom prst="rect">
            <a:avLst/>
          </a:prstGeom>
        </p:spPr>
        <p:txBody>
          <a:bodyPr lIns="0" tIns="0" rIns="0" bIns="0" rtlCol="0" anchor="t">
            <a:spAutoFit/>
          </a:bodyPr>
          <a:lstStyle/>
          <a:p>
            <a:pPr algn="ctr">
              <a:lnSpc>
                <a:spcPts val="4039"/>
              </a:lnSpc>
            </a:pPr>
            <a:r>
              <a:rPr lang="en-US" sz="2885">
                <a:solidFill>
                  <a:srgbClr val="FFFFFF"/>
                </a:solidFill>
                <a:latin typeface="Freehand575"/>
                <a:ea typeface="Freehand575"/>
                <a:cs typeface="Freehand575"/>
                <a:sym typeface="Freehand575"/>
              </a:rPr>
              <a:t>Events</a:t>
            </a:r>
          </a:p>
        </p:txBody>
      </p:sp>
      <p:sp>
        <p:nvSpPr>
          <p:cNvPr id="52" name="TextBox 52"/>
          <p:cNvSpPr txBox="1"/>
          <p:nvPr/>
        </p:nvSpPr>
        <p:spPr>
          <a:xfrm>
            <a:off x="346135" y="2526482"/>
            <a:ext cx="7013957" cy="4024243"/>
          </a:xfrm>
          <a:prstGeom prst="rect">
            <a:avLst/>
          </a:prstGeom>
        </p:spPr>
        <p:txBody>
          <a:bodyPr lIns="0" tIns="0" rIns="0" bIns="0" rtlCol="0" anchor="t">
            <a:spAutoFit/>
          </a:bodyPr>
          <a:lstStyle/>
          <a:p>
            <a:pPr algn="l">
              <a:lnSpc>
                <a:spcPts val="1528"/>
              </a:lnSpc>
            </a:pPr>
            <a:r>
              <a:rPr lang="en-US" sz="1099">
                <a:solidFill>
                  <a:srgbClr val="000000"/>
                </a:solidFill>
                <a:latin typeface="Edu SA Beginner" panose="020B0604020202020204" charset="0"/>
                <a:ea typeface="Montserrat"/>
                <a:cs typeface="Montserrat"/>
                <a:sym typeface="Montserrat"/>
              </a:rPr>
              <a:t>Pentecost marks the descent of the Holy Spirit and the birth of the Church. We celebrate the gifts of the Holy Spirit and our call to share the Good News with the world. This then leads to our second period of Ordinary Time.</a:t>
            </a:r>
          </a:p>
          <a:p>
            <a:pPr algn="l">
              <a:lnSpc>
                <a:spcPts val="1528"/>
              </a:lnSpc>
            </a:pPr>
            <a:endParaRPr lang="en-US" sz="1099">
              <a:solidFill>
                <a:srgbClr val="000000"/>
              </a:solidFill>
              <a:latin typeface="Edu SA Beginner" panose="020B0604020202020204" charset="0"/>
              <a:ea typeface="Montserrat"/>
              <a:cs typeface="Montserrat"/>
              <a:sym typeface="Montserrat"/>
            </a:endParaRPr>
          </a:p>
          <a:p>
            <a:pPr algn="l">
              <a:lnSpc>
                <a:spcPts val="1528"/>
              </a:lnSpc>
            </a:pPr>
            <a:r>
              <a:rPr lang="en-US" sz="1099" b="1">
                <a:solidFill>
                  <a:srgbClr val="000000"/>
                </a:solidFill>
                <a:latin typeface="Edu SA Beginner" panose="020B0604020202020204" charset="0"/>
                <a:ea typeface="Montserrat Bold"/>
                <a:cs typeface="Montserrat Bold"/>
                <a:sym typeface="Montserrat Bold"/>
              </a:rPr>
              <a:t>Classroom and School Environment</a:t>
            </a:r>
          </a:p>
          <a:p>
            <a:pPr marL="171450" indent="-171450" algn="l">
              <a:lnSpc>
                <a:spcPts val="1528"/>
              </a:lnSpc>
              <a:buFont typeface="Arial" panose="020B0604020202020204" pitchFamily="34" charset="0"/>
              <a:buChar char="•"/>
            </a:pPr>
            <a:r>
              <a:rPr lang="en-US" sz="1099">
                <a:solidFill>
                  <a:srgbClr val="000000"/>
                </a:solidFill>
                <a:latin typeface="Edu SA Beginner" panose="020B0604020202020204" charset="0"/>
                <a:ea typeface="Montserrat Bold"/>
                <a:cs typeface="Montserrat Bold"/>
                <a:sym typeface="Montserrat Bold"/>
              </a:rPr>
              <a:t>Red cloth to be used on the day of Pentecost, after Pentecost day, Green cloth and displays to be used with elements of red and orange to represent the flames of the holy spirit. This is on prayer tables, RE displays and around school </a:t>
            </a:r>
          </a:p>
          <a:p>
            <a:pPr marL="171450" indent="-171450" algn="l">
              <a:lnSpc>
                <a:spcPts val="1528"/>
              </a:lnSpc>
              <a:buFont typeface="Arial" panose="020B0604020202020204" pitchFamily="34" charset="0"/>
              <a:buChar char="•"/>
            </a:pPr>
            <a:r>
              <a:rPr lang="en-US" sz="1099">
                <a:solidFill>
                  <a:srgbClr val="000000"/>
                </a:solidFill>
                <a:latin typeface="Edu SA Beginner" panose="020B0604020202020204" charset="0"/>
                <a:ea typeface="Montserrat Bold"/>
                <a:cs typeface="Montserrat Bold"/>
                <a:sym typeface="Montserrat Bold"/>
              </a:rPr>
              <a:t>Pentecost themed whole school display – Flame and gifts of the holy spirit to be displayed – Pupil to create images to represent the holy spirit on Pentecost celebration day in school. </a:t>
            </a:r>
          </a:p>
          <a:p>
            <a:pPr marL="237489" lvl="1" indent="-118744" algn="l">
              <a:lnSpc>
                <a:spcPts val="1528"/>
              </a:lnSpc>
              <a:buFont typeface="Arial"/>
              <a:buChar char="•"/>
            </a:pPr>
            <a:endParaRPr lang="en-US" sz="1099" b="1">
              <a:solidFill>
                <a:srgbClr val="000000"/>
              </a:solidFill>
              <a:latin typeface="Edu SA Beginner" panose="020B0604020202020204" charset="0"/>
              <a:ea typeface="Montserrat Bold"/>
              <a:cs typeface="Montserrat Bold"/>
              <a:sym typeface="Montserrat Bold"/>
            </a:endParaRPr>
          </a:p>
          <a:p>
            <a:pPr algn="l">
              <a:lnSpc>
                <a:spcPts val="1528"/>
              </a:lnSpc>
            </a:pPr>
            <a:endParaRPr lang="en-US" sz="1099" b="1">
              <a:solidFill>
                <a:srgbClr val="000000"/>
              </a:solidFill>
              <a:latin typeface="Edu SA Beginner" panose="020B0604020202020204" charset="0"/>
              <a:ea typeface="Montserrat Bold"/>
              <a:cs typeface="Montserrat Bold"/>
              <a:sym typeface="Montserrat Bold"/>
            </a:endParaRPr>
          </a:p>
          <a:p>
            <a:pPr algn="l">
              <a:lnSpc>
                <a:spcPts val="1528"/>
              </a:lnSpc>
            </a:pPr>
            <a:r>
              <a:rPr lang="en-US" sz="1099" b="1">
                <a:solidFill>
                  <a:srgbClr val="000000"/>
                </a:solidFill>
                <a:latin typeface="Edu SA Beginner" panose="020B0604020202020204" charset="0"/>
                <a:ea typeface="Montserrat Bold"/>
                <a:cs typeface="Montserrat Bold"/>
                <a:sym typeface="Montserrat Bold"/>
              </a:rPr>
              <a:t>Prayer and Liturgy</a:t>
            </a:r>
          </a:p>
          <a:p>
            <a:pPr marL="171450" indent="-171450" algn="l">
              <a:lnSpc>
                <a:spcPts val="1528"/>
              </a:lnSpc>
              <a:buFont typeface="Arial" panose="020B0604020202020204" pitchFamily="34" charset="0"/>
              <a:buChar char="•"/>
            </a:pPr>
            <a:r>
              <a:rPr lang="en-US" sz="1099">
                <a:solidFill>
                  <a:srgbClr val="000000"/>
                </a:solidFill>
                <a:latin typeface="Edu SA Beginner" panose="020B0604020202020204" charset="0"/>
                <a:ea typeface="Montserrat Bold"/>
                <a:cs typeface="Montserrat Bold"/>
                <a:sym typeface="Montserrat Bold"/>
              </a:rPr>
              <a:t>Prayer to be punctuated throughout the day including a Pentecost prayer during morning prayers </a:t>
            </a:r>
          </a:p>
          <a:p>
            <a:pPr marL="171450" indent="-171450" algn="l">
              <a:lnSpc>
                <a:spcPts val="1528"/>
              </a:lnSpc>
              <a:buFont typeface="Arial" panose="020B0604020202020204" pitchFamily="34" charset="0"/>
              <a:buChar char="•"/>
            </a:pPr>
            <a:r>
              <a:rPr lang="en-US" sz="1099">
                <a:solidFill>
                  <a:srgbClr val="000000"/>
                </a:solidFill>
                <a:latin typeface="Edu SA Beginner" panose="020B0604020202020204" charset="0"/>
                <a:ea typeface="Montserrat Bold"/>
                <a:cs typeface="Montserrat Bold"/>
                <a:sym typeface="Montserrat Bold"/>
              </a:rPr>
              <a:t>Focus on how we can be inspired by the holy spirit and use the gifts we have been given </a:t>
            </a:r>
          </a:p>
          <a:p>
            <a:pPr marL="171450" indent="-171450" algn="l">
              <a:lnSpc>
                <a:spcPts val="1528"/>
              </a:lnSpc>
              <a:buFont typeface="Arial" panose="020B0604020202020204" pitchFamily="34" charset="0"/>
              <a:buChar char="•"/>
            </a:pPr>
            <a:r>
              <a:rPr lang="en-US" sz="1099">
                <a:solidFill>
                  <a:srgbClr val="000000"/>
                </a:solidFill>
                <a:latin typeface="Edu SA Beginner" panose="020B0604020202020204" charset="0"/>
                <a:ea typeface="Montserrat Bold"/>
                <a:cs typeface="Montserrat Bold"/>
                <a:sym typeface="Montserrat Bold"/>
              </a:rPr>
              <a:t>Celebration of the word scripture to focus on acts of apostles and growth of the early church and linked to our mission of being witnesses. </a:t>
            </a:r>
          </a:p>
          <a:p>
            <a:pPr algn="l">
              <a:lnSpc>
                <a:spcPts val="1528"/>
              </a:lnSpc>
            </a:pPr>
            <a:endParaRPr lang="en-US" sz="1099" b="1">
              <a:solidFill>
                <a:srgbClr val="000000"/>
              </a:solidFill>
              <a:latin typeface="Edu SA Beginner" panose="020B0604020202020204" charset="0"/>
              <a:ea typeface="Montserrat Bold"/>
              <a:cs typeface="Montserrat Bold"/>
              <a:sym typeface="Montserrat Bold"/>
            </a:endParaRPr>
          </a:p>
          <a:p>
            <a:pPr algn="l">
              <a:lnSpc>
                <a:spcPts val="1528"/>
              </a:lnSpc>
            </a:pPr>
            <a:r>
              <a:rPr lang="en-US" sz="1099" b="1">
                <a:solidFill>
                  <a:srgbClr val="000000"/>
                </a:solidFill>
                <a:latin typeface="Edu SA Beginner" panose="020B0604020202020204" charset="0"/>
                <a:ea typeface="Montserrat Bold"/>
                <a:cs typeface="Montserrat Bold"/>
                <a:sym typeface="Montserrat Bold"/>
              </a:rPr>
              <a:t>Overall Tone</a:t>
            </a:r>
          </a:p>
          <a:p>
            <a:pPr algn="l">
              <a:lnSpc>
                <a:spcPts val="1528"/>
              </a:lnSpc>
            </a:pPr>
            <a:r>
              <a:rPr lang="en-US" sz="1099">
                <a:solidFill>
                  <a:srgbClr val="000000"/>
                </a:solidFill>
                <a:latin typeface="Edu SA Beginner" panose="020B0604020202020204" charset="0"/>
                <a:ea typeface="Montserrat Bold"/>
                <a:cs typeface="Montserrat Bold"/>
                <a:sym typeface="Montserrat Bold"/>
              </a:rPr>
              <a:t>Upbeat and positive tone.</a:t>
            </a:r>
          </a:p>
          <a:p>
            <a:pPr algn="l">
              <a:lnSpc>
                <a:spcPts val="1528"/>
              </a:lnSpc>
            </a:pPr>
            <a:r>
              <a:rPr lang="en-US" sz="1099">
                <a:solidFill>
                  <a:srgbClr val="000000"/>
                </a:solidFill>
                <a:latin typeface="Edu SA Beginner" panose="020B0604020202020204" charset="0"/>
                <a:ea typeface="Montserrat Bold"/>
                <a:cs typeface="Montserrat Bold"/>
                <a:sym typeface="Montserrat Bold"/>
              </a:rPr>
              <a:t>Focus on living out the gifts of the holy spirit in our everyday lives </a:t>
            </a:r>
          </a:p>
          <a:p>
            <a:pPr algn="l">
              <a:lnSpc>
                <a:spcPts val="1528"/>
              </a:lnSpc>
            </a:pPr>
            <a:endParaRPr lang="en-US" sz="1099" b="1">
              <a:solidFill>
                <a:srgbClr val="000000"/>
              </a:solidFill>
              <a:latin typeface="Edu SA Beginner" panose="020B0604020202020204" charset="0"/>
              <a:ea typeface="Montserrat Bold"/>
              <a:cs typeface="Montserrat Bold"/>
              <a:sym typeface="Montserrat Bold"/>
            </a:endParaRPr>
          </a:p>
          <a:p>
            <a:pPr algn="l">
              <a:lnSpc>
                <a:spcPts val="1528"/>
              </a:lnSpc>
            </a:pPr>
            <a:endParaRPr lang="en-US" sz="1099" b="1">
              <a:solidFill>
                <a:srgbClr val="000000"/>
              </a:solidFill>
              <a:latin typeface="Edu SA Beginner" panose="020B0604020202020204" charset="0"/>
              <a:ea typeface="Montserrat Bold"/>
              <a:cs typeface="Montserrat Bold"/>
              <a:sym typeface="Montserrat Bold"/>
            </a:endParaRPr>
          </a:p>
        </p:txBody>
      </p:sp>
      <p:sp>
        <p:nvSpPr>
          <p:cNvPr id="53" name="TextBox 53"/>
          <p:cNvSpPr txBox="1"/>
          <p:nvPr/>
        </p:nvSpPr>
        <p:spPr>
          <a:xfrm>
            <a:off x="6332055" y="1993830"/>
            <a:ext cx="4406984" cy="187960"/>
          </a:xfrm>
          <a:prstGeom prst="rect">
            <a:avLst/>
          </a:prstGeom>
        </p:spPr>
        <p:txBody>
          <a:bodyPr lIns="0" tIns="0" rIns="0" bIns="0" rtlCol="0" anchor="t">
            <a:spAutoFit/>
          </a:bodyPr>
          <a:lstStyle/>
          <a:p>
            <a:pPr algn="l">
              <a:lnSpc>
                <a:spcPts val="1400"/>
              </a:lnSpc>
            </a:pPr>
            <a:r>
              <a:rPr lang="en-US" sz="1400" b="1">
                <a:solidFill>
                  <a:srgbClr val="FFFFFF"/>
                </a:solidFill>
                <a:latin typeface="Montserrat Classic Bold"/>
                <a:ea typeface="Montserrat Classic Bold"/>
                <a:cs typeface="Montserrat Classic Bold"/>
                <a:sym typeface="Montserrat Classic Bold"/>
              </a:rPr>
              <a:t>PENTECOST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111250" y="161909"/>
            <a:ext cx="6030092" cy="344805"/>
          </a:xfrm>
          <a:prstGeom prst="rect">
            <a:avLst/>
          </a:prstGeom>
        </p:spPr>
        <p:txBody>
          <a:bodyPr lIns="0" tIns="0" rIns="0" bIns="0" rtlCol="0" anchor="t">
            <a:spAutoFit/>
          </a:bodyPr>
          <a:lstStyle/>
          <a:p>
            <a:pPr algn="r">
              <a:lnSpc>
                <a:spcPts val="2699"/>
              </a:lnSpc>
            </a:pPr>
            <a:r>
              <a:rPr lang="en-US" sz="2699" b="1">
                <a:solidFill>
                  <a:srgbClr val="000000"/>
                </a:solidFill>
                <a:latin typeface="Montserrat Classic Bold"/>
                <a:ea typeface="Montserrat Classic Bold"/>
                <a:cs typeface="Montserrat Classic Bold"/>
                <a:sym typeface="Montserrat Classic Bold"/>
              </a:rPr>
              <a:t>PROVISION</a:t>
            </a:r>
          </a:p>
        </p:txBody>
      </p:sp>
      <p:sp>
        <p:nvSpPr>
          <p:cNvPr id="3" name="Freeform 3"/>
          <p:cNvSpPr/>
          <p:nvPr/>
        </p:nvSpPr>
        <p:spPr>
          <a:xfrm flipV="1">
            <a:off x="-211472" y="-166421"/>
            <a:ext cx="3024000" cy="2547720"/>
          </a:xfrm>
          <a:custGeom>
            <a:avLst/>
            <a:gdLst/>
            <a:ahLst/>
            <a:cxnLst/>
            <a:rect l="l" t="t" r="r" b="b"/>
            <a:pathLst>
              <a:path w="3024000" h="2547720">
                <a:moveTo>
                  <a:pt x="0" y="2547720"/>
                </a:moveTo>
                <a:lnTo>
                  <a:pt x="3024000" y="2547720"/>
                </a:lnTo>
                <a:lnTo>
                  <a:pt x="3024000" y="0"/>
                </a:lnTo>
                <a:lnTo>
                  <a:pt x="0" y="0"/>
                </a:lnTo>
                <a:lnTo>
                  <a:pt x="0" y="254772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grpSp>
        <p:nvGrpSpPr>
          <p:cNvPr id="4" name="Group 4"/>
          <p:cNvGrpSpPr/>
          <p:nvPr/>
        </p:nvGrpSpPr>
        <p:grpSpPr>
          <a:xfrm>
            <a:off x="4638501" y="9532952"/>
            <a:ext cx="1897906" cy="1897906"/>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FA8DC">
                <a:alpha val="29804"/>
              </a:srgbClr>
            </a:solidFill>
          </p:spPr>
          <p:txBody>
            <a:bodyPr/>
            <a:lstStyle/>
            <a:p>
              <a:endParaRPr lang="en-GB"/>
            </a:p>
          </p:txBody>
        </p:sp>
        <p:sp>
          <p:nvSpPr>
            <p:cNvPr id="6" name="TextBox 6"/>
            <p:cNvSpPr txBox="1"/>
            <p:nvPr/>
          </p:nvSpPr>
          <p:spPr>
            <a:xfrm>
              <a:off x="76200" y="85725"/>
              <a:ext cx="660400" cy="650875"/>
            </a:xfrm>
            <a:prstGeom prst="rect">
              <a:avLst/>
            </a:prstGeom>
          </p:spPr>
          <p:txBody>
            <a:bodyPr lIns="50800" tIns="50800" rIns="50800" bIns="50800" rtlCol="0" anchor="ctr"/>
            <a:lstStyle/>
            <a:p>
              <a:pPr algn="ctr">
                <a:lnSpc>
                  <a:spcPts val="1199"/>
                </a:lnSpc>
              </a:pPr>
              <a:endParaRPr/>
            </a:p>
          </p:txBody>
        </p:sp>
      </p:grpSp>
      <p:grpSp>
        <p:nvGrpSpPr>
          <p:cNvPr id="7" name="Group 7"/>
          <p:cNvGrpSpPr/>
          <p:nvPr/>
        </p:nvGrpSpPr>
        <p:grpSpPr>
          <a:xfrm>
            <a:off x="6218088" y="9161283"/>
            <a:ext cx="568004" cy="568004"/>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FA8DC">
                <a:alpha val="29804"/>
              </a:srgbClr>
            </a:solidFill>
          </p:spPr>
          <p:txBody>
            <a:bodyPr/>
            <a:lstStyle/>
            <a:p>
              <a:endParaRPr lang="en-GB"/>
            </a:p>
          </p:txBody>
        </p:sp>
        <p:sp>
          <p:nvSpPr>
            <p:cNvPr id="9" name="TextBox 9"/>
            <p:cNvSpPr txBox="1"/>
            <p:nvPr/>
          </p:nvSpPr>
          <p:spPr>
            <a:xfrm>
              <a:off x="76200" y="85725"/>
              <a:ext cx="660400" cy="650875"/>
            </a:xfrm>
            <a:prstGeom prst="rect">
              <a:avLst/>
            </a:prstGeom>
          </p:spPr>
          <p:txBody>
            <a:bodyPr lIns="50800" tIns="50800" rIns="50800" bIns="50800" rtlCol="0" anchor="ctr"/>
            <a:lstStyle/>
            <a:p>
              <a:pPr algn="ctr">
                <a:lnSpc>
                  <a:spcPts val="1199"/>
                </a:lnSpc>
              </a:pPr>
              <a:endParaRPr/>
            </a:p>
          </p:txBody>
        </p:sp>
      </p:grpSp>
      <p:grpSp>
        <p:nvGrpSpPr>
          <p:cNvPr id="10" name="Group 10"/>
          <p:cNvGrpSpPr/>
          <p:nvPr/>
        </p:nvGrpSpPr>
        <p:grpSpPr>
          <a:xfrm rot="-10800000">
            <a:off x="2507405" y="207687"/>
            <a:ext cx="568004" cy="568004"/>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7AFE0"/>
            </a:solidFill>
          </p:spPr>
          <p:txBody>
            <a:bodyPr/>
            <a:lstStyle/>
            <a:p>
              <a:endParaRPr lang="en-GB"/>
            </a:p>
          </p:txBody>
        </p:sp>
        <p:sp>
          <p:nvSpPr>
            <p:cNvPr id="12" name="TextBox 12"/>
            <p:cNvSpPr txBox="1"/>
            <p:nvPr/>
          </p:nvSpPr>
          <p:spPr>
            <a:xfrm>
              <a:off x="76200" y="85725"/>
              <a:ext cx="660400" cy="650875"/>
            </a:xfrm>
            <a:prstGeom prst="rect">
              <a:avLst/>
            </a:prstGeom>
          </p:spPr>
          <p:txBody>
            <a:bodyPr lIns="50800" tIns="50800" rIns="50800" bIns="50800" rtlCol="0" anchor="ctr"/>
            <a:lstStyle/>
            <a:p>
              <a:pPr algn="ctr">
                <a:lnSpc>
                  <a:spcPts val="1199"/>
                </a:lnSpc>
              </a:pPr>
              <a:endParaRPr/>
            </a:p>
          </p:txBody>
        </p:sp>
      </p:grpSp>
      <p:grpSp>
        <p:nvGrpSpPr>
          <p:cNvPr id="13" name="Group 13"/>
          <p:cNvGrpSpPr/>
          <p:nvPr/>
        </p:nvGrpSpPr>
        <p:grpSpPr>
          <a:xfrm>
            <a:off x="5760340" y="9161283"/>
            <a:ext cx="285563" cy="285563"/>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FA8DC">
                <a:alpha val="29804"/>
              </a:srgbClr>
            </a:solidFill>
          </p:spPr>
          <p:txBody>
            <a:bodyPr/>
            <a:lstStyle/>
            <a:p>
              <a:endParaRPr lang="en-GB"/>
            </a:p>
          </p:txBody>
        </p:sp>
        <p:sp>
          <p:nvSpPr>
            <p:cNvPr id="15" name="TextBox 15"/>
            <p:cNvSpPr txBox="1"/>
            <p:nvPr/>
          </p:nvSpPr>
          <p:spPr>
            <a:xfrm>
              <a:off x="76200" y="85725"/>
              <a:ext cx="660400" cy="650875"/>
            </a:xfrm>
            <a:prstGeom prst="rect">
              <a:avLst/>
            </a:prstGeom>
          </p:spPr>
          <p:txBody>
            <a:bodyPr lIns="50800" tIns="50800" rIns="50800" bIns="50800" rtlCol="0" anchor="ctr"/>
            <a:lstStyle/>
            <a:p>
              <a:pPr algn="ctr">
                <a:lnSpc>
                  <a:spcPts val="1199"/>
                </a:lnSpc>
              </a:pPr>
              <a:endParaRPr/>
            </a:p>
          </p:txBody>
        </p:sp>
      </p:grpSp>
      <p:grpSp>
        <p:nvGrpSpPr>
          <p:cNvPr id="16" name="Group 16"/>
          <p:cNvGrpSpPr/>
          <p:nvPr/>
        </p:nvGrpSpPr>
        <p:grpSpPr>
          <a:xfrm rot="-10800000">
            <a:off x="3247593" y="490128"/>
            <a:ext cx="285563" cy="285563"/>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4AAD"/>
            </a:solidFill>
          </p:spPr>
          <p:txBody>
            <a:bodyPr/>
            <a:lstStyle/>
            <a:p>
              <a:endParaRPr lang="en-GB"/>
            </a:p>
          </p:txBody>
        </p:sp>
        <p:sp>
          <p:nvSpPr>
            <p:cNvPr id="18" name="TextBox 18"/>
            <p:cNvSpPr txBox="1"/>
            <p:nvPr/>
          </p:nvSpPr>
          <p:spPr>
            <a:xfrm>
              <a:off x="76200" y="85725"/>
              <a:ext cx="660400" cy="650875"/>
            </a:xfrm>
            <a:prstGeom prst="rect">
              <a:avLst/>
            </a:prstGeom>
          </p:spPr>
          <p:txBody>
            <a:bodyPr lIns="50800" tIns="50800" rIns="50800" bIns="50800" rtlCol="0" anchor="ctr"/>
            <a:lstStyle/>
            <a:p>
              <a:pPr algn="ctr">
                <a:lnSpc>
                  <a:spcPts val="1199"/>
                </a:lnSpc>
              </a:pPr>
              <a:endParaRPr/>
            </a:p>
          </p:txBody>
        </p:sp>
      </p:grpSp>
      <p:graphicFrame>
        <p:nvGraphicFramePr>
          <p:cNvPr id="19" name="Table 19"/>
          <p:cNvGraphicFramePr>
            <a:graphicFrameLocks noGrp="1"/>
          </p:cNvGraphicFramePr>
          <p:nvPr>
            <p:extLst>
              <p:ext uri="{D42A27DB-BD31-4B8C-83A1-F6EECF244321}">
                <p14:modId xmlns:p14="http://schemas.microsoft.com/office/powerpoint/2010/main" val="1816696319"/>
              </p:ext>
            </p:extLst>
          </p:nvPr>
        </p:nvGraphicFramePr>
        <p:xfrm>
          <a:off x="0" y="8438440"/>
          <a:ext cx="6931311" cy="1247444"/>
        </p:xfrm>
        <a:graphic>
          <a:graphicData uri="http://schemas.openxmlformats.org/drawingml/2006/table">
            <a:tbl>
              <a:tblPr/>
              <a:tblGrid>
                <a:gridCol w="736226">
                  <a:extLst>
                    <a:ext uri="{9D8B030D-6E8A-4147-A177-3AD203B41FA5}">
                      <a16:colId xmlns:a16="http://schemas.microsoft.com/office/drawing/2014/main" val="20000"/>
                    </a:ext>
                  </a:extLst>
                </a:gridCol>
                <a:gridCol w="1239017">
                  <a:extLst>
                    <a:ext uri="{9D8B030D-6E8A-4147-A177-3AD203B41FA5}">
                      <a16:colId xmlns:a16="http://schemas.microsoft.com/office/drawing/2014/main" val="20001"/>
                    </a:ext>
                  </a:extLst>
                </a:gridCol>
                <a:gridCol w="1239017">
                  <a:extLst>
                    <a:ext uri="{9D8B030D-6E8A-4147-A177-3AD203B41FA5}">
                      <a16:colId xmlns:a16="http://schemas.microsoft.com/office/drawing/2014/main" val="20002"/>
                    </a:ext>
                  </a:extLst>
                </a:gridCol>
                <a:gridCol w="1239017">
                  <a:extLst>
                    <a:ext uri="{9D8B030D-6E8A-4147-A177-3AD203B41FA5}">
                      <a16:colId xmlns:a16="http://schemas.microsoft.com/office/drawing/2014/main" val="20003"/>
                    </a:ext>
                  </a:extLst>
                </a:gridCol>
                <a:gridCol w="1239017">
                  <a:extLst>
                    <a:ext uri="{9D8B030D-6E8A-4147-A177-3AD203B41FA5}">
                      <a16:colId xmlns:a16="http://schemas.microsoft.com/office/drawing/2014/main" val="20004"/>
                    </a:ext>
                  </a:extLst>
                </a:gridCol>
                <a:gridCol w="1239017">
                  <a:extLst>
                    <a:ext uri="{9D8B030D-6E8A-4147-A177-3AD203B41FA5}">
                      <a16:colId xmlns:a16="http://schemas.microsoft.com/office/drawing/2014/main" val="20005"/>
                    </a:ext>
                  </a:extLst>
                </a:gridCol>
              </a:tblGrid>
              <a:tr h="424662">
                <a:tc>
                  <a:txBody>
                    <a:bodyPr/>
                    <a:lstStyle/>
                    <a:p>
                      <a:pPr algn="ctr">
                        <a:lnSpc>
                          <a:spcPts val="752"/>
                        </a:lnSpc>
                        <a:defRPr/>
                      </a:pPr>
                      <a:endParaRPr lang="en-US" sz="1100">
                        <a:latin typeface="Edu SA Beginner" panose="020B0604020202020204" charset="0"/>
                        <a:ea typeface="Calibri Light" panose="020F0302020204030204" pitchFamily="34" charset="0"/>
                        <a:cs typeface="Calibri Light" panose="020F0302020204030204" pitchFamily="34" charset="0"/>
                      </a:endParaRPr>
                    </a:p>
                    <a:p>
                      <a:pPr algn="ctr">
                        <a:lnSpc>
                          <a:spcPts val="864"/>
                        </a:lnSpc>
                      </a:pPr>
                      <a:endParaRPr lang="en-US" sz="1100">
                        <a:latin typeface="Edu SA Beginner" panose="020B0604020202020204" charset="0"/>
                        <a:ea typeface="Calibri Light" panose="020F0302020204030204" pitchFamily="34" charset="0"/>
                        <a:cs typeface="Calibri Light" panose="020F0302020204030204" pitchFamily="34" charset="0"/>
                      </a:endParaRPr>
                    </a:p>
                  </a:txBody>
                  <a:tcPr marL="0" marR="0" marT="0" marB="0" anchor="ctr">
                    <a:lnL w="3741">
                      <a:noFill/>
                    </a:lnL>
                    <a:lnR w="3741" cap="flat" cmpd="sng" algn="ctr">
                      <a:solidFill>
                        <a:srgbClr val="000000"/>
                      </a:solidFill>
                      <a:prstDash val="solid"/>
                      <a:round/>
                      <a:headEnd type="none" w="med" len="med"/>
                      <a:tailEnd type="none" w="med" len="med"/>
                    </a:lnR>
                    <a:lnT w="3741">
                      <a:noFill/>
                    </a:lnT>
                    <a:lnB w="3741">
                      <a:noFill/>
                    </a:lnB>
                  </a:tcPr>
                </a:tc>
                <a:tc>
                  <a:txBody>
                    <a:bodyPr/>
                    <a:lstStyle/>
                    <a:p>
                      <a:pPr algn="ctr">
                        <a:lnSpc>
                          <a:spcPts val="1128"/>
                        </a:lnSpc>
                        <a:defRPr/>
                      </a:pPr>
                      <a:r>
                        <a:rPr lang="en-US" sz="1200">
                          <a:solidFill>
                            <a:srgbClr val="000000"/>
                          </a:solidFill>
                          <a:latin typeface="Edu SA Beginner"/>
                          <a:ea typeface="Calibri Light"/>
                          <a:cs typeface="Calibri Light"/>
                          <a:sym typeface="Edu SA Beginner"/>
                        </a:rPr>
                        <a:t>Monday</a:t>
                      </a:r>
                      <a:endParaRPr lang="en-US" sz="1100">
                        <a:latin typeface="Edu SA Beginner"/>
                        <a:ea typeface="Calibri Light"/>
                        <a:cs typeface="Calibri Light"/>
                      </a:endParaRPr>
                    </a:p>
                  </a:txBody>
                  <a:tcPr marL="0" marR="0" marT="0" marB="0" anchor="ctr">
                    <a:lnL w="3741" cap="flat" cmpd="sng" algn="ctr">
                      <a:solidFill>
                        <a:srgbClr val="000000"/>
                      </a:solidFill>
                      <a:prstDash val="solid"/>
                      <a:round/>
                      <a:headEnd type="none" w="med" len="med"/>
                      <a:tailEnd type="none" w="med" len="med"/>
                    </a:lnL>
                    <a:lnR w="3741" cap="flat" cmpd="sng" algn="ctr">
                      <a:solidFill>
                        <a:srgbClr val="000000"/>
                      </a:solidFill>
                      <a:prstDash val="solid"/>
                      <a:round/>
                      <a:headEnd type="none" w="med" len="med"/>
                      <a:tailEnd type="none" w="med" len="med"/>
                    </a:lnR>
                    <a:lnT w="3741" cap="flat" cmpd="sng" algn="ctr">
                      <a:solidFill>
                        <a:srgbClr val="000000"/>
                      </a:solidFill>
                      <a:prstDash val="solid"/>
                      <a:round/>
                      <a:headEnd type="none" w="med" len="med"/>
                      <a:tailEnd type="none" w="med" len="med"/>
                    </a:lnT>
                    <a:lnB w="3741" cap="flat" cmpd="sng" algn="ctr">
                      <a:solidFill>
                        <a:srgbClr val="000000"/>
                      </a:solidFill>
                      <a:prstDash val="solid"/>
                      <a:round/>
                      <a:headEnd type="none" w="med" len="med"/>
                      <a:tailEnd type="none" w="med" len="med"/>
                    </a:lnB>
                    <a:solidFill>
                      <a:srgbClr val="FFFFFF"/>
                    </a:solidFill>
                  </a:tcPr>
                </a:tc>
                <a:tc>
                  <a:txBody>
                    <a:bodyPr/>
                    <a:lstStyle/>
                    <a:p>
                      <a:pPr algn="ctr">
                        <a:lnSpc>
                          <a:spcPts val="1128"/>
                        </a:lnSpc>
                        <a:defRPr/>
                      </a:pPr>
                      <a:r>
                        <a:rPr lang="en-US" sz="1200">
                          <a:solidFill>
                            <a:srgbClr val="000000"/>
                          </a:solidFill>
                          <a:latin typeface="Edu SA Beginner"/>
                          <a:ea typeface="Calibri Light"/>
                          <a:cs typeface="Calibri Light"/>
                          <a:sym typeface="Edu SA Beginner"/>
                        </a:rPr>
                        <a:t>Tuesday</a:t>
                      </a:r>
                      <a:endParaRPr lang="en-US" sz="1100">
                        <a:latin typeface="Edu SA Beginner"/>
                        <a:ea typeface="Calibri Light"/>
                        <a:cs typeface="Calibri Light"/>
                      </a:endParaRPr>
                    </a:p>
                  </a:txBody>
                  <a:tcPr marL="0" marR="0" marT="0" marB="0" anchor="ctr">
                    <a:lnL w="3741" cap="flat" cmpd="sng" algn="ctr">
                      <a:solidFill>
                        <a:srgbClr val="000000"/>
                      </a:solidFill>
                      <a:prstDash val="solid"/>
                      <a:round/>
                      <a:headEnd type="none" w="med" len="med"/>
                      <a:tailEnd type="none" w="med" len="med"/>
                    </a:lnL>
                    <a:lnR w="3741" cap="flat" cmpd="sng" algn="ctr">
                      <a:solidFill>
                        <a:srgbClr val="000000"/>
                      </a:solidFill>
                      <a:prstDash val="solid"/>
                      <a:round/>
                      <a:headEnd type="none" w="med" len="med"/>
                      <a:tailEnd type="none" w="med" len="med"/>
                    </a:lnR>
                    <a:lnT w="3741" cap="flat" cmpd="sng" algn="ctr">
                      <a:solidFill>
                        <a:srgbClr val="000000"/>
                      </a:solidFill>
                      <a:prstDash val="solid"/>
                      <a:round/>
                      <a:headEnd type="none" w="med" len="med"/>
                      <a:tailEnd type="none" w="med" len="med"/>
                    </a:lnT>
                    <a:lnB w="3741" cap="flat" cmpd="sng" algn="ctr">
                      <a:solidFill>
                        <a:srgbClr val="000000"/>
                      </a:solidFill>
                      <a:prstDash val="solid"/>
                      <a:round/>
                      <a:headEnd type="none" w="med" len="med"/>
                      <a:tailEnd type="none" w="med" len="med"/>
                    </a:lnB>
                    <a:solidFill>
                      <a:srgbClr val="FFFFFF"/>
                    </a:solidFill>
                  </a:tcPr>
                </a:tc>
                <a:tc>
                  <a:txBody>
                    <a:bodyPr/>
                    <a:lstStyle/>
                    <a:p>
                      <a:pPr algn="ctr">
                        <a:lnSpc>
                          <a:spcPts val="1128"/>
                        </a:lnSpc>
                        <a:defRPr/>
                      </a:pPr>
                      <a:r>
                        <a:rPr lang="en-US" sz="1200">
                          <a:solidFill>
                            <a:srgbClr val="000000"/>
                          </a:solidFill>
                          <a:latin typeface="Edu SA Beginner"/>
                          <a:ea typeface="Calibri Light"/>
                          <a:cs typeface="Calibri Light"/>
                          <a:sym typeface="Edu SA Beginner"/>
                        </a:rPr>
                        <a:t>Wednesday</a:t>
                      </a:r>
                      <a:endParaRPr lang="en-US" sz="1100">
                        <a:latin typeface="Edu SA Beginner"/>
                        <a:ea typeface="Calibri Light"/>
                        <a:cs typeface="Calibri Light"/>
                      </a:endParaRPr>
                    </a:p>
                  </a:txBody>
                  <a:tcPr marL="0" marR="0" marT="0" marB="0" anchor="ctr">
                    <a:lnL w="3741" cap="flat" cmpd="sng" algn="ctr">
                      <a:solidFill>
                        <a:srgbClr val="000000"/>
                      </a:solidFill>
                      <a:prstDash val="solid"/>
                      <a:round/>
                      <a:headEnd type="none" w="med" len="med"/>
                      <a:tailEnd type="none" w="med" len="med"/>
                    </a:lnL>
                    <a:lnR w="3741" cap="flat" cmpd="sng" algn="ctr">
                      <a:solidFill>
                        <a:srgbClr val="000000"/>
                      </a:solidFill>
                      <a:prstDash val="solid"/>
                      <a:round/>
                      <a:headEnd type="none" w="med" len="med"/>
                      <a:tailEnd type="none" w="med" len="med"/>
                    </a:lnR>
                    <a:lnT w="3741" cap="flat" cmpd="sng" algn="ctr">
                      <a:solidFill>
                        <a:srgbClr val="000000"/>
                      </a:solidFill>
                      <a:prstDash val="solid"/>
                      <a:round/>
                      <a:headEnd type="none" w="med" len="med"/>
                      <a:tailEnd type="none" w="med" len="med"/>
                    </a:lnT>
                    <a:lnB w="3741" cap="flat" cmpd="sng" algn="ctr">
                      <a:solidFill>
                        <a:srgbClr val="000000"/>
                      </a:solidFill>
                      <a:prstDash val="solid"/>
                      <a:round/>
                      <a:headEnd type="none" w="med" len="med"/>
                      <a:tailEnd type="none" w="med" len="med"/>
                    </a:lnB>
                    <a:solidFill>
                      <a:srgbClr val="FFFFFF"/>
                    </a:solidFill>
                  </a:tcPr>
                </a:tc>
                <a:tc>
                  <a:txBody>
                    <a:bodyPr/>
                    <a:lstStyle/>
                    <a:p>
                      <a:pPr algn="ctr">
                        <a:lnSpc>
                          <a:spcPts val="1297"/>
                        </a:lnSpc>
                        <a:defRPr/>
                      </a:pPr>
                      <a:r>
                        <a:rPr lang="en-US" sz="1200">
                          <a:solidFill>
                            <a:srgbClr val="000000"/>
                          </a:solidFill>
                          <a:latin typeface="Edu SA Beginner"/>
                          <a:ea typeface="Calibri Light"/>
                          <a:cs typeface="Calibri Light"/>
                          <a:sym typeface="Edu SA Beginner"/>
                        </a:rPr>
                        <a:t>Thursday</a:t>
                      </a:r>
                      <a:endParaRPr lang="en-US" sz="1100">
                        <a:latin typeface="Edu SA Beginner"/>
                        <a:ea typeface="Calibri Light"/>
                        <a:cs typeface="Calibri Light"/>
                      </a:endParaRPr>
                    </a:p>
                  </a:txBody>
                  <a:tcPr marL="0" marR="0" marT="0" marB="0" anchor="ctr">
                    <a:lnL w="3741" cap="flat" cmpd="sng" algn="ctr">
                      <a:solidFill>
                        <a:srgbClr val="000000"/>
                      </a:solidFill>
                      <a:prstDash val="solid"/>
                      <a:round/>
                      <a:headEnd type="none" w="med" len="med"/>
                      <a:tailEnd type="none" w="med" len="med"/>
                    </a:lnL>
                    <a:lnR w="3741" cap="flat" cmpd="sng" algn="ctr">
                      <a:solidFill>
                        <a:srgbClr val="000000"/>
                      </a:solidFill>
                      <a:prstDash val="solid"/>
                      <a:round/>
                      <a:headEnd type="none" w="med" len="med"/>
                      <a:tailEnd type="none" w="med" len="med"/>
                    </a:lnR>
                    <a:lnT w="3741" cap="flat" cmpd="sng" algn="ctr">
                      <a:solidFill>
                        <a:srgbClr val="000000"/>
                      </a:solidFill>
                      <a:prstDash val="solid"/>
                      <a:round/>
                      <a:headEnd type="none" w="med" len="med"/>
                      <a:tailEnd type="none" w="med" len="med"/>
                    </a:lnT>
                    <a:lnB w="3741" cap="flat" cmpd="sng" algn="ctr">
                      <a:solidFill>
                        <a:srgbClr val="000000"/>
                      </a:solidFill>
                      <a:prstDash val="solid"/>
                      <a:round/>
                      <a:headEnd type="none" w="med" len="med"/>
                      <a:tailEnd type="none" w="med" len="med"/>
                    </a:lnB>
                    <a:solidFill>
                      <a:srgbClr val="FFFFFF"/>
                    </a:solidFill>
                  </a:tcPr>
                </a:tc>
                <a:tc>
                  <a:txBody>
                    <a:bodyPr/>
                    <a:lstStyle/>
                    <a:p>
                      <a:pPr algn="ctr">
                        <a:lnSpc>
                          <a:spcPts val="1128"/>
                        </a:lnSpc>
                        <a:defRPr/>
                      </a:pPr>
                      <a:r>
                        <a:rPr lang="en-US" sz="1200">
                          <a:solidFill>
                            <a:srgbClr val="000000"/>
                          </a:solidFill>
                          <a:latin typeface="Edu SA Beginner"/>
                          <a:ea typeface="Calibri Light"/>
                          <a:cs typeface="Calibri Light"/>
                          <a:sym typeface="Edu SA Beginner"/>
                        </a:rPr>
                        <a:t>Friday</a:t>
                      </a:r>
                      <a:endParaRPr lang="en-US" sz="1100">
                        <a:latin typeface="Edu SA Beginner"/>
                        <a:ea typeface="Calibri Light"/>
                        <a:cs typeface="Calibri Light"/>
                      </a:endParaRPr>
                    </a:p>
                  </a:txBody>
                  <a:tcPr marL="0" marR="0" marT="0" marB="0" anchor="ctr">
                    <a:lnL w="3741" cap="flat" cmpd="sng" algn="ctr">
                      <a:solidFill>
                        <a:srgbClr val="000000"/>
                      </a:solidFill>
                      <a:prstDash val="solid"/>
                      <a:round/>
                      <a:headEnd type="none" w="med" len="med"/>
                      <a:tailEnd type="none" w="med" len="med"/>
                    </a:lnL>
                    <a:lnR w="3741" cap="flat" cmpd="sng" algn="ctr">
                      <a:solidFill>
                        <a:srgbClr val="000000"/>
                      </a:solidFill>
                      <a:prstDash val="solid"/>
                      <a:round/>
                      <a:headEnd type="none" w="med" len="med"/>
                      <a:tailEnd type="none" w="med" len="med"/>
                    </a:lnR>
                    <a:lnT w="3741" cap="flat" cmpd="sng" algn="ctr">
                      <a:solidFill>
                        <a:srgbClr val="000000"/>
                      </a:solidFill>
                      <a:prstDash val="solid"/>
                      <a:round/>
                      <a:headEnd type="none" w="med" len="med"/>
                      <a:tailEnd type="none" w="med" len="med"/>
                    </a:lnT>
                    <a:lnB w="374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822782">
                <a:tc>
                  <a:txBody>
                    <a:bodyPr/>
                    <a:lstStyle/>
                    <a:p>
                      <a:pPr algn="ctr">
                        <a:lnSpc>
                          <a:spcPts val="1153"/>
                        </a:lnSpc>
                        <a:defRPr/>
                      </a:pPr>
                      <a:endParaRPr lang="en-US" sz="1050">
                        <a:solidFill>
                          <a:srgbClr val="000000"/>
                        </a:solidFill>
                        <a:latin typeface="Edu SA Beginner" panose="020B0604020202020204" charset="0"/>
                        <a:ea typeface="Calibri Light" panose="020F0302020204030204" pitchFamily="34" charset="0"/>
                        <a:cs typeface="Calibri Light" panose="020F0302020204030204" pitchFamily="34" charset="0"/>
                        <a:sym typeface="Edu SA Beginner"/>
                      </a:endParaRPr>
                    </a:p>
                  </a:txBody>
                  <a:tcPr marL="0" marR="0" marT="0" marB="0" anchor="ctr">
                    <a:lnL w="3741">
                      <a:noFill/>
                    </a:lnL>
                    <a:lnR w="3741" cap="flat" cmpd="sng" algn="ctr">
                      <a:solidFill>
                        <a:srgbClr val="000000"/>
                      </a:solidFill>
                      <a:prstDash val="solid"/>
                      <a:round/>
                      <a:headEnd type="none" w="med" len="med"/>
                      <a:tailEnd type="none" w="med" len="med"/>
                    </a:lnR>
                    <a:lnT w="3741">
                      <a:noFill/>
                    </a:lnT>
                    <a:lnB w="3741">
                      <a:noFill/>
                    </a:lnB>
                  </a:tcPr>
                </a:tc>
                <a:tc>
                  <a:txBody>
                    <a:bodyPr/>
                    <a:lstStyle/>
                    <a:p>
                      <a:pPr algn="ctr">
                        <a:lnSpc>
                          <a:spcPts val="752"/>
                        </a:lnSpc>
                        <a:defRPr/>
                      </a:pPr>
                      <a:endParaRPr lang="en-US" sz="1100">
                        <a:latin typeface="Edu SA Beginner" panose="020B0604020202020204" charset="0"/>
                        <a:ea typeface="Calibri Light" panose="020F0302020204030204" pitchFamily="34" charset="0"/>
                        <a:cs typeface="Calibri Light" panose="020F0302020204030204" pitchFamily="34" charset="0"/>
                      </a:endParaRPr>
                    </a:p>
                    <a:p>
                      <a:pPr algn="ctr">
                        <a:lnSpc>
                          <a:spcPts val="864"/>
                        </a:lnSpc>
                      </a:pPr>
                      <a:r>
                        <a:rPr lang="en-US" sz="1100">
                          <a:latin typeface="Edu SA Beginner"/>
                          <a:ea typeface="Calibri Light"/>
                          <a:cs typeface="Calibri Light"/>
                        </a:rPr>
                        <a:t>Celebration of the word- planned and led by adults </a:t>
                      </a:r>
                    </a:p>
                  </a:txBody>
                  <a:tcPr marL="0" marR="0" marT="0" marB="0" anchor="ctr">
                    <a:lnL w="3741" cap="flat" cmpd="sng" algn="ctr">
                      <a:solidFill>
                        <a:srgbClr val="000000"/>
                      </a:solidFill>
                      <a:prstDash val="solid"/>
                      <a:round/>
                      <a:headEnd type="none" w="med" len="med"/>
                      <a:tailEnd type="none" w="med" len="med"/>
                    </a:lnL>
                    <a:lnR w="3741" cap="flat" cmpd="sng" algn="ctr">
                      <a:solidFill>
                        <a:srgbClr val="000000"/>
                      </a:solidFill>
                      <a:prstDash val="solid"/>
                      <a:round/>
                      <a:headEnd type="none" w="med" len="med"/>
                      <a:tailEnd type="none" w="med" len="med"/>
                    </a:lnR>
                    <a:lnT w="3741" cap="flat" cmpd="sng" algn="ctr">
                      <a:solidFill>
                        <a:srgbClr val="000000"/>
                      </a:solidFill>
                      <a:prstDash val="solid"/>
                      <a:round/>
                      <a:headEnd type="none" w="med" len="med"/>
                      <a:tailEnd type="none" w="med" len="med"/>
                    </a:lnT>
                    <a:lnB w="3741" cap="flat" cmpd="sng" algn="ctr">
                      <a:solidFill>
                        <a:srgbClr val="000000"/>
                      </a:solidFill>
                      <a:prstDash val="solid"/>
                      <a:round/>
                      <a:headEnd type="none" w="med" len="med"/>
                      <a:tailEnd type="none" w="med" len="med"/>
                    </a:lnB>
                    <a:solidFill>
                      <a:srgbClr val="FFFFFF"/>
                    </a:solidFill>
                  </a:tcPr>
                </a:tc>
                <a:tc>
                  <a:txBody>
                    <a:bodyPr/>
                    <a:lstStyle/>
                    <a:p>
                      <a:pPr algn="ctr">
                        <a:lnSpc>
                          <a:spcPts val="752"/>
                        </a:lnSpc>
                        <a:defRPr/>
                      </a:pPr>
                      <a:r>
                        <a:rPr lang="en-US" sz="1100">
                          <a:latin typeface="Edu SA Beginner"/>
                          <a:ea typeface="Calibri Light"/>
                          <a:cs typeface="Calibri Light"/>
                        </a:rPr>
                        <a:t>Mass – Whole school or buddy classes (on a </a:t>
                      </a:r>
                      <a:r>
                        <a:rPr lang="en-US" sz="1100" err="1">
                          <a:latin typeface="Edu SA Beginner"/>
                          <a:ea typeface="Calibri Light"/>
                          <a:cs typeface="Calibri Light"/>
                        </a:rPr>
                        <a:t>rota</a:t>
                      </a:r>
                      <a:r>
                        <a:rPr lang="en-US" sz="1100">
                          <a:latin typeface="Edu SA Beginner"/>
                          <a:ea typeface="Calibri Light"/>
                          <a:cs typeface="Calibri Light"/>
                        </a:rPr>
                        <a:t>- depending on priest availability) </a:t>
                      </a:r>
                    </a:p>
                    <a:p>
                      <a:pPr lvl="0" algn="ctr">
                        <a:lnSpc>
                          <a:spcPts val="752"/>
                        </a:lnSpc>
                        <a:buNone/>
                      </a:pPr>
                      <a:r>
                        <a:rPr lang="en-US" sz="1100">
                          <a:latin typeface="Edu SA Beginner"/>
                          <a:ea typeface="Calibri Light"/>
                          <a:cs typeface="Calibri Light"/>
                        </a:rPr>
                        <a:t>Hymn practice</a:t>
                      </a:r>
                    </a:p>
                    <a:p>
                      <a:pPr algn="ctr">
                        <a:lnSpc>
                          <a:spcPts val="864"/>
                        </a:lnSpc>
                      </a:pPr>
                      <a:endParaRPr lang="en-US" sz="1100">
                        <a:latin typeface="Edu SA Beginner" panose="020B0604020202020204" charset="0"/>
                        <a:ea typeface="Calibri Light" panose="020F0302020204030204" pitchFamily="34" charset="0"/>
                        <a:cs typeface="Calibri Light" panose="020F0302020204030204" pitchFamily="34" charset="0"/>
                      </a:endParaRPr>
                    </a:p>
                  </a:txBody>
                  <a:tcPr marL="0" marR="0" marT="0" marB="0" anchor="ctr">
                    <a:lnL w="3741" cap="flat" cmpd="sng" algn="ctr">
                      <a:solidFill>
                        <a:srgbClr val="000000"/>
                      </a:solidFill>
                      <a:prstDash val="solid"/>
                      <a:round/>
                      <a:headEnd type="none" w="med" len="med"/>
                      <a:tailEnd type="none" w="med" len="med"/>
                    </a:lnL>
                    <a:lnR w="3741" cap="flat" cmpd="sng" algn="ctr">
                      <a:solidFill>
                        <a:srgbClr val="000000"/>
                      </a:solidFill>
                      <a:prstDash val="solid"/>
                      <a:round/>
                      <a:headEnd type="none" w="med" len="med"/>
                      <a:tailEnd type="none" w="med" len="med"/>
                    </a:lnR>
                    <a:lnT w="3741" cap="flat" cmpd="sng" algn="ctr">
                      <a:solidFill>
                        <a:srgbClr val="000000"/>
                      </a:solidFill>
                      <a:prstDash val="solid"/>
                      <a:round/>
                      <a:headEnd type="none" w="med" len="med"/>
                      <a:tailEnd type="none" w="med" len="med"/>
                    </a:lnT>
                    <a:lnB w="3741" cap="flat" cmpd="sng" algn="ctr">
                      <a:solidFill>
                        <a:srgbClr val="000000"/>
                      </a:solidFill>
                      <a:prstDash val="solid"/>
                      <a:round/>
                      <a:headEnd type="none" w="med" len="med"/>
                      <a:tailEnd type="none" w="med" len="med"/>
                    </a:lnB>
                    <a:solidFill>
                      <a:srgbClr val="FFFFFF"/>
                    </a:solidFill>
                  </a:tcPr>
                </a:tc>
                <a:tc>
                  <a:txBody>
                    <a:bodyPr/>
                    <a:lstStyle/>
                    <a:p>
                      <a:pPr algn="ctr">
                        <a:lnSpc>
                          <a:spcPts val="752"/>
                        </a:lnSpc>
                        <a:defRPr/>
                      </a:pPr>
                      <a:endParaRPr lang="en-US" sz="1100">
                        <a:latin typeface="Edu SA Beginner" panose="020B0604020202020204" charset="0"/>
                        <a:ea typeface="Calibri Light" panose="020F0302020204030204" pitchFamily="34" charset="0"/>
                        <a:cs typeface="Calibri Light" panose="020F0302020204030204" pitchFamily="34" charset="0"/>
                      </a:endParaRPr>
                    </a:p>
                    <a:p>
                      <a:pPr algn="ctr">
                        <a:lnSpc>
                          <a:spcPts val="864"/>
                        </a:lnSpc>
                      </a:pPr>
                      <a:r>
                        <a:rPr lang="en-US" sz="1100">
                          <a:latin typeface="Edu SA Beginner"/>
                          <a:ea typeface="Calibri Light"/>
                          <a:cs typeface="Calibri Light"/>
                        </a:rPr>
                        <a:t>Hymn Practice – developing understanding of hymns appropriate for the different times in the liturgical year </a:t>
                      </a:r>
                    </a:p>
                  </a:txBody>
                  <a:tcPr marL="0" marR="0" marT="0" marB="0" anchor="ctr">
                    <a:lnL w="3741" cap="flat" cmpd="sng" algn="ctr">
                      <a:solidFill>
                        <a:srgbClr val="000000"/>
                      </a:solidFill>
                      <a:prstDash val="solid"/>
                      <a:round/>
                      <a:headEnd type="none" w="med" len="med"/>
                      <a:tailEnd type="none" w="med" len="med"/>
                    </a:lnL>
                    <a:lnR w="3741" cap="flat" cmpd="sng" algn="ctr">
                      <a:solidFill>
                        <a:srgbClr val="000000"/>
                      </a:solidFill>
                      <a:prstDash val="solid"/>
                      <a:round/>
                      <a:headEnd type="none" w="med" len="med"/>
                      <a:tailEnd type="none" w="med" len="med"/>
                    </a:lnR>
                    <a:lnT w="3741" cap="flat" cmpd="sng" algn="ctr">
                      <a:solidFill>
                        <a:srgbClr val="000000"/>
                      </a:solidFill>
                      <a:prstDash val="solid"/>
                      <a:round/>
                      <a:headEnd type="none" w="med" len="med"/>
                      <a:tailEnd type="none" w="med" len="med"/>
                    </a:lnT>
                    <a:lnB w="3741" cap="flat" cmpd="sng" algn="ctr">
                      <a:solidFill>
                        <a:srgbClr val="000000"/>
                      </a:solidFill>
                      <a:prstDash val="solid"/>
                      <a:round/>
                      <a:headEnd type="none" w="med" len="med"/>
                      <a:tailEnd type="none" w="med" len="med"/>
                    </a:lnB>
                    <a:solidFill>
                      <a:srgbClr val="FFFFFF"/>
                    </a:solidFill>
                  </a:tcPr>
                </a:tc>
                <a:tc>
                  <a:txBody>
                    <a:bodyPr/>
                    <a:lstStyle/>
                    <a:p>
                      <a:pPr algn="ctr">
                        <a:lnSpc>
                          <a:spcPts val="752"/>
                        </a:lnSpc>
                        <a:defRPr/>
                      </a:pPr>
                      <a:endParaRPr lang="en-US" sz="1100">
                        <a:latin typeface="Edu SA Beginner" panose="020B0604020202020204" charset="0"/>
                        <a:ea typeface="Calibri Light" panose="020F0302020204030204" pitchFamily="34" charset="0"/>
                        <a:cs typeface="Calibri Light" panose="020F0302020204030204" pitchFamily="34" charset="0"/>
                      </a:endParaRPr>
                    </a:p>
                    <a:p>
                      <a:pPr algn="ctr">
                        <a:lnSpc>
                          <a:spcPts val="864"/>
                        </a:lnSpc>
                      </a:pPr>
                      <a:r>
                        <a:rPr lang="en-US" sz="1100">
                          <a:latin typeface="Edu SA Beginner"/>
                          <a:ea typeface="Calibri Light"/>
                          <a:cs typeface="Calibri Light"/>
                        </a:rPr>
                        <a:t>Class based celebration of the word </a:t>
                      </a:r>
                    </a:p>
                  </a:txBody>
                  <a:tcPr marL="0" marR="0" marT="0" marB="0" anchor="ctr">
                    <a:lnL w="3741" cap="flat" cmpd="sng" algn="ctr">
                      <a:solidFill>
                        <a:srgbClr val="000000"/>
                      </a:solidFill>
                      <a:prstDash val="solid"/>
                      <a:round/>
                      <a:headEnd type="none" w="med" len="med"/>
                      <a:tailEnd type="none" w="med" len="med"/>
                    </a:lnL>
                    <a:lnR w="3741" cap="flat" cmpd="sng" algn="ctr">
                      <a:solidFill>
                        <a:srgbClr val="000000"/>
                      </a:solidFill>
                      <a:prstDash val="solid"/>
                      <a:round/>
                      <a:headEnd type="none" w="med" len="med"/>
                      <a:tailEnd type="none" w="med" len="med"/>
                    </a:lnR>
                    <a:lnT w="3741" cap="flat" cmpd="sng" algn="ctr">
                      <a:solidFill>
                        <a:srgbClr val="000000"/>
                      </a:solidFill>
                      <a:prstDash val="solid"/>
                      <a:round/>
                      <a:headEnd type="none" w="med" len="med"/>
                      <a:tailEnd type="none" w="med" len="med"/>
                    </a:lnT>
                    <a:lnB w="3741" cap="flat" cmpd="sng" algn="ctr">
                      <a:solidFill>
                        <a:srgbClr val="000000"/>
                      </a:solidFill>
                      <a:prstDash val="solid"/>
                      <a:round/>
                      <a:headEnd type="none" w="med" len="med"/>
                      <a:tailEnd type="none" w="med" len="med"/>
                    </a:lnB>
                    <a:solidFill>
                      <a:srgbClr val="FFFFFF"/>
                    </a:solidFill>
                  </a:tcPr>
                </a:tc>
                <a:tc>
                  <a:txBody>
                    <a:bodyPr/>
                    <a:lstStyle/>
                    <a:p>
                      <a:pPr algn="ctr">
                        <a:lnSpc>
                          <a:spcPts val="752"/>
                        </a:lnSpc>
                        <a:defRPr/>
                      </a:pPr>
                      <a:r>
                        <a:rPr lang="en-US" sz="1100">
                          <a:latin typeface="Edu SA Beginner"/>
                          <a:ea typeface="Calibri Light"/>
                          <a:cs typeface="Calibri Light"/>
                        </a:rPr>
                        <a:t>Whole school- Responding to the mission </a:t>
                      </a:r>
                    </a:p>
                  </a:txBody>
                  <a:tcPr marL="0" marR="0" marT="0" marB="0" anchor="ctr">
                    <a:lnL w="3741" cap="flat" cmpd="sng" algn="ctr">
                      <a:solidFill>
                        <a:srgbClr val="000000"/>
                      </a:solidFill>
                      <a:prstDash val="solid"/>
                      <a:round/>
                      <a:headEnd type="none" w="med" len="med"/>
                      <a:tailEnd type="none" w="med" len="med"/>
                    </a:lnL>
                    <a:lnR w="3741" cap="flat" cmpd="sng" algn="ctr">
                      <a:solidFill>
                        <a:srgbClr val="000000"/>
                      </a:solidFill>
                      <a:prstDash val="solid"/>
                      <a:round/>
                      <a:headEnd type="none" w="med" len="med"/>
                      <a:tailEnd type="none" w="med" len="med"/>
                    </a:lnR>
                    <a:lnT w="3741" cap="flat" cmpd="sng" algn="ctr">
                      <a:solidFill>
                        <a:srgbClr val="000000"/>
                      </a:solidFill>
                      <a:prstDash val="solid"/>
                      <a:round/>
                      <a:headEnd type="none" w="med" len="med"/>
                      <a:tailEnd type="none" w="med" len="med"/>
                    </a:lnT>
                    <a:lnB w="374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
        <p:nvSpPr>
          <p:cNvPr id="20" name="TextBox 20"/>
          <p:cNvSpPr txBox="1"/>
          <p:nvPr/>
        </p:nvSpPr>
        <p:spPr>
          <a:xfrm>
            <a:off x="443057" y="1233295"/>
            <a:ext cx="6561391" cy="1820242"/>
          </a:xfrm>
          <a:prstGeom prst="rect">
            <a:avLst/>
          </a:prstGeom>
        </p:spPr>
        <p:txBody>
          <a:bodyPr wrap="square" lIns="0" tIns="0" rIns="0" bIns="0" rtlCol="0" anchor="t">
            <a:spAutoFit/>
          </a:bodyPr>
          <a:lstStyle/>
          <a:p>
            <a:pPr algn="l">
              <a:lnSpc>
                <a:spcPts val="1799"/>
              </a:lnSpc>
              <a:spcBef>
                <a:spcPct val="0"/>
              </a:spcBef>
            </a:pPr>
            <a:r>
              <a:rPr lang="en-US" sz="1050">
                <a:solidFill>
                  <a:srgbClr val="000000"/>
                </a:solidFill>
                <a:latin typeface="Edu SA Beginner" panose="020B0604020202020204" charset="0"/>
                <a:ea typeface="Montserrat"/>
                <a:cs typeface="Montserrat"/>
                <a:sym typeface="Montserrat"/>
              </a:rPr>
              <a:t>When we look at more formal gatherings, such as Celebrations of the word and the variety of opportunities to experience prayer and liturgy in school, we must also look at the rhythm that each day / week / term takes and start to make decisions about how to further embed the seasons into the experiences of our community. The opportunity to use different start and end of day prayers for example, or to offer extra opportunities during different seasons, such as reconciliation during Advent and Lent, can all help shape an awareness for all people of the Church’s liturgical year. The important aspect to remember is to be deliberate and purposeful in shaping a rhythm of prayer and liturgy that is in harmony with the liturgical year, and that is engaging and accessible for all.  </a:t>
            </a:r>
            <a:r>
              <a:rPr lang="en-US" sz="1050" b="1">
                <a:solidFill>
                  <a:srgbClr val="A6A6A6"/>
                </a:solidFill>
                <a:latin typeface="Edu SA Beginner" panose="020B0604020202020204" charset="0"/>
                <a:ea typeface="Montserrat Bold"/>
                <a:cs typeface="Montserrat Bold"/>
                <a:sym typeface="Montserrat Bold"/>
              </a:rPr>
              <a:t>- Planning and Celebrating Prayer &amp; Liturgy</a:t>
            </a:r>
          </a:p>
          <a:p>
            <a:pPr algn="l">
              <a:lnSpc>
                <a:spcPts val="1799"/>
              </a:lnSpc>
              <a:spcBef>
                <a:spcPct val="0"/>
              </a:spcBef>
            </a:pPr>
            <a:endParaRPr lang="en-US" sz="1050" b="1">
              <a:solidFill>
                <a:srgbClr val="A6A6A6"/>
              </a:solidFill>
              <a:latin typeface="Edu SA Beginner" panose="020B0604020202020204" charset="0"/>
              <a:ea typeface="Montserrat Bold"/>
              <a:cs typeface="Montserrat Bold"/>
              <a:sym typeface="Montserrat Bold"/>
            </a:endParaRPr>
          </a:p>
        </p:txBody>
      </p:sp>
      <p:sp>
        <p:nvSpPr>
          <p:cNvPr id="21" name="TextBox 21"/>
          <p:cNvSpPr txBox="1"/>
          <p:nvPr/>
        </p:nvSpPr>
        <p:spPr>
          <a:xfrm>
            <a:off x="2313157" y="869375"/>
            <a:ext cx="4406984" cy="187960"/>
          </a:xfrm>
          <a:prstGeom prst="rect">
            <a:avLst/>
          </a:prstGeom>
        </p:spPr>
        <p:txBody>
          <a:bodyPr lIns="0" tIns="0" rIns="0" bIns="0" rtlCol="0" anchor="t">
            <a:spAutoFit/>
          </a:bodyPr>
          <a:lstStyle/>
          <a:p>
            <a:pPr algn="l">
              <a:lnSpc>
                <a:spcPts val="1400"/>
              </a:lnSpc>
            </a:pPr>
            <a:r>
              <a:rPr lang="en-US" sz="1400" b="1">
                <a:solidFill>
                  <a:srgbClr val="000000"/>
                </a:solidFill>
                <a:latin typeface="Montserrat Classic Bold"/>
                <a:ea typeface="Montserrat Classic Bold"/>
                <a:cs typeface="Montserrat Classic Bold"/>
                <a:sym typeface="Montserrat Classic Bold"/>
              </a:rPr>
              <a:t>RHYTHM OF PRAYER &amp; LITURGY</a:t>
            </a:r>
          </a:p>
        </p:txBody>
      </p:sp>
      <p:sp>
        <p:nvSpPr>
          <p:cNvPr id="23" name="TextBox 22">
            <a:extLst>
              <a:ext uri="{FF2B5EF4-FFF2-40B4-BE49-F238E27FC236}">
                <a16:creationId xmlns:a16="http://schemas.microsoft.com/office/drawing/2014/main" id="{4E673BCF-6B53-BA6D-AAB4-D6A66CF33722}"/>
              </a:ext>
            </a:extLst>
          </p:cNvPr>
          <p:cNvSpPr txBox="1"/>
          <p:nvPr/>
        </p:nvSpPr>
        <p:spPr>
          <a:xfrm>
            <a:off x="18384" y="3054442"/>
            <a:ext cx="7324869" cy="5744906"/>
          </a:xfrm>
          <a:prstGeom prst="rect">
            <a:avLst/>
          </a:prstGeom>
          <a:noFill/>
        </p:spPr>
        <p:txBody>
          <a:bodyPr wrap="square" lIns="91440" tIns="45720" rIns="91440" bIns="45720" anchor="t">
            <a:spAutoFit/>
          </a:bodyPr>
          <a:lstStyle/>
          <a:p>
            <a:pPr>
              <a:lnSpc>
                <a:spcPct val="107000"/>
              </a:lnSpc>
              <a:spcAft>
                <a:spcPts val="800"/>
              </a:spcAft>
            </a:pPr>
            <a:r>
              <a:rPr lang="en-GB" sz="1200">
                <a:latin typeface="Edu SA Beginner"/>
                <a:ea typeface="Calibri Light"/>
                <a:cs typeface="Calibri Light"/>
              </a:rPr>
              <a:t>Following the Prayer and Liturgy policy, our</a:t>
            </a:r>
            <a:r>
              <a:rPr lang="en-GB" sz="1200">
                <a:effectLst/>
                <a:latin typeface="Edu SA Beginner"/>
                <a:ea typeface="Calibri Light"/>
                <a:cs typeface="Calibri Light"/>
              </a:rPr>
              <a:t> weekly timetable has been designed to invite our children, their families, staff and all who are part of our school community, to join together in prayer and liturgy within a spirit of inclusion and accompaniment</a:t>
            </a:r>
            <a:r>
              <a:rPr lang="en-GB" sz="1200">
                <a:latin typeface="Edu SA Beginner"/>
                <a:ea typeface="Calibri Light"/>
                <a:cs typeface="Calibri Light"/>
              </a:rPr>
              <a:t>. The Word of the Week provides the </a:t>
            </a:r>
            <a:r>
              <a:rPr lang="en-GB" sz="1200" err="1">
                <a:latin typeface="Edu SA Beginner"/>
                <a:ea typeface="Calibri Light"/>
                <a:cs typeface="Calibri Light"/>
              </a:rPr>
              <a:t>prayeer</a:t>
            </a:r>
            <a:r>
              <a:rPr lang="en-GB" sz="1200">
                <a:latin typeface="Edu SA Beginner"/>
                <a:ea typeface="Calibri Light"/>
                <a:cs typeface="Calibri Light"/>
              </a:rPr>
              <a:t> focal point for the whole school community for that week.</a:t>
            </a:r>
            <a:endParaRPr lang="en-GB" sz="1200">
              <a:effectLst/>
              <a:latin typeface="Edu SA Beginner"/>
              <a:ea typeface="Calibri Light"/>
              <a:cs typeface="Calibri Light"/>
            </a:endParaRPr>
          </a:p>
          <a:p>
            <a:pPr>
              <a:lnSpc>
                <a:spcPct val="107000"/>
              </a:lnSpc>
              <a:spcAft>
                <a:spcPts val="800"/>
              </a:spcAft>
            </a:pPr>
            <a:r>
              <a:rPr lang="en-GB" sz="1200">
                <a:effectLst/>
                <a:latin typeface="Edu SA Beginner"/>
                <a:ea typeface="Calibri Light"/>
                <a:cs typeface="Calibri Light"/>
              </a:rPr>
              <a:t>The weekly timetable contains sessions for whole school, class, House groups and key stage gatherings which provides a breadth of opportunities for prayer and liturgy. Underpinning the variety of prayer opportunities </a:t>
            </a:r>
            <a:r>
              <a:rPr lang="en-GB" sz="1200">
                <a:latin typeface="Edu SA Beginner"/>
                <a:ea typeface="Calibri Light"/>
                <a:cs typeface="Calibri Light"/>
              </a:rPr>
              <a:t>are the</a:t>
            </a:r>
            <a:r>
              <a:rPr lang="en-GB" sz="1200">
                <a:effectLst/>
                <a:latin typeface="Edu SA Beginner"/>
                <a:ea typeface="Calibri Light"/>
                <a:cs typeface="Calibri Light"/>
              </a:rPr>
              <a:t> school’s Prayer and Liturgy progression </a:t>
            </a:r>
            <a:r>
              <a:rPr lang="en-GB" sz="1200">
                <a:latin typeface="Edu SA Beginner"/>
                <a:ea typeface="Calibri Light"/>
                <a:cs typeface="Calibri Light"/>
              </a:rPr>
              <a:t>documents</a:t>
            </a:r>
            <a:r>
              <a:rPr lang="en-GB" sz="1200">
                <a:effectLst/>
                <a:latin typeface="Edu SA Beginner"/>
                <a:ea typeface="Calibri Light"/>
                <a:cs typeface="Calibri Light"/>
              </a:rPr>
              <a:t> which </a:t>
            </a:r>
            <a:r>
              <a:rPr lang="en-GB" sz="1200">
                <a:latin typeface="Edu SA Beginner"/>
                <a:ea typeface="Calibri Light"/>
                <a:cs typeface="Calibri Light"/>
              </a:rPr>
              <a:t>ensure</a:t>
            </a:r>
            <a:r>
              <a:rPr lang="en-GB" sz="1200">
                <a:effectLst/>
                <a:latin typeface="Edu SA Beginner"/>
                <a:ea typeface="Calibri Light"/>
                <a:cs typeface="Calibri Light"/>
              </a:rPr>
              <a:t> that the timetable of liturgy is progressive as to the developing abilities of the pupils. In addition, extended provision is in place with extra opportunities to shape an awareness for all people of the seasons of the Liturgical calendar.</a:t>
            </a:r>
          </a:p>
          <a:p>
            <a:pPr>
              <a:lnSpc>
                <a:spcPct val="107000"/>
              </a:lnSpc>
              <a:spcAft>
                <a:spcPts val="800"/>
              </a:spcAft>
            </a:pPr>
            <a:r>
              <a:rPr lang="en-GB" sz="1200">
                <a:effectLst/>
                <a:latin typeface="Edu SA Beginner"/>
                <a:ea typeface="Calibri Light"/>
                <a:cs typeface="Calibri Light"/>
              </a:rPr>
              <a:t>Whole school celebration of the Word takes place at the very start of the week on a Monday morning and is </a:t>
            </a:r>
            <a:r>
              <a:rPr lang="en-GB" sz="1200">
                <a:latin typeface="Edu SA Beginner"/>
                <a:ea typeface="Calibri Light"/>
                <a:cs typeface="Calibri Light"/>
              </a:rPr>
              <a:t>led</a:t>
            </a:r>
            <a:r>
              <a:rPr lang="en-GB" sz="1200">
                <a:effectLst/>
                <a:latin typeface="Edu SA Beginner"/>
                <a:ea typeface="Calibri Light"/>
                <a:cs typeface="Calibri Light"/>
              </a:rPr>
              <a:t> by a variety of staff</a:t>
            </a:r>
            <a:r>
              <a:rPr lang="en-GB" sz="1200">
                <a:latin typeface="Edu SA Beginner"/>
                <a:ea typeface="Calibri Light"/>
                <a:cs typeface="Calibri Light"/>
              </a:rPr>
              <a:t>, assisted by members</a:t>
            </a:r>
            <a:r>
              <a:rPr lang="en-GB" sz="1200">
                <a:effectLst/>
                <a:latin typeface="Edu SA Beginner"/>
                <a:ea typeface="Calibri Light"/>
                <a:cs typeface="Calibri Light"/>
              </a:rPr>
              <a:t> </a:t>
            </a:r>
            <a:r>
              <a:rPr lang="en-GB" sz="1200">
                <a:latin typeface="Edu SA Beginner"/>
                <a:ea typeface="Calibri Light"/>
                <a:cs typeface="Calibri Light"/>
              </a:rPr>
              <a:t>of the Chaplaincy team. </a:t>
            </a:r>
            <a:r>
              <a:rPr lang="en-GB" sz="1200">
                <a:effectLst/>
                <a:latin typeface="Edu SA Beginner"/>
                <a:ea typeface="Calibri Light"/>
                <a:cs typeface="Calibri Light"/>
              </a:rPr>
              <a:t>Prayer and liturgy is then punctuated throughout the week, with pupil planning of Celebration of the word on a Wednesday and delivering on a Thursday. Each week a different house group plans the class celebration of the word. On Wednesday we have a hymn practice which supports pupils in learning hymns which are appropriate for the season of the church year. </a:t>
            </a:r>
            <a:r>
              <a:rPr lang="en-GB" sz="1200">
                <a:latin typeface="Edu SA Beginner"/>
                <a:ea typeface="Calibri Light"/>
                <a:cs typeface="Calibri Light"/>
              </a:rPr>
              <a:t>During hymn practice, a timetable of pupil leadership enables groups to meet. </a:t>
            </a:r>
            <a:endParaRPr lang="en-GB" sz="1200">
              <a:effectLst/>
              <a:latin typeface="Edu SA Beginner"/>
              <a:ea typeface="Calibri Light"/>
              <a:cs typeface="Calibri Light"/>
            </a:endParaRPr>
          </a:p>
          <a:p>
            <a:pPr>
              <a:lnSpc>
                <a:spcPct val="107000"/>
              </a:lnSpc>
              <a:spcAft>
                <a:spcPts val="800"/>
              </a:spcAft>
            </a:pPr>
            <a:r>
              <a:rPr lang="en-GB" sz="1200">
                <a:latin typeface="Edu SA Beginner"/>
                <a:ea typeface="Calibri Light"/>
                <a:cs typeface="Calibri Light"/>
              </a:rPr>
              <a:t>In class throughout the week, opportunities are built in to reflect on the word of the week and share examples of how the mission set during Monday’s celebration of the word has been lived out. This includes through 'Lectio Divina'.</a:t>
            </a:r>
            <a:endParaRPr lang="en-GB" sz="1200">
              <a:latin typeface="Edu SA Beginner" panose="020B0604020202020204" charset="0"/>
              <a:ea typeface="Calibri Light" panose="020F0302020204030204" pitchFamily="34" charset="0"/>
              <a:cs typeface="Calibri Light" panose="020F0302020204030204" pitchFamily="34" charset="0"/>
            </a:endParaRPr>
          </a:p>
          <a:p>
            <a:pPr>
              <a:lnSpc>
                <a:spcPct val="107000"/>
              </a:lnSpc>
              <a:spcAft>
                <a:spcPts val="800"/>
              </a:spcAft>
            </a:pPr>
            <a:r>
              <a:rPr lang="en-GB" sz="1200">
                <a:latin typeface="Edu SA Beginner"/>
                <a:ea typeface="Calibri Light"/>
                <a:cs typeface="Calibri Light"/>
              </a:rPr>
              <a:t>Prayer time in class is punctuated throughout the day including at the beginning of the day, before and after lunch and at the end of the day with opportunities for spontaneous, meditation and other forms of alternative prayers built in throughout the day.</a:t>
            </a:r>
            <a:endParaRPr lang="en-GB" sz="1200">
              <a:latin typeface="Edu SA Beginner" panose="020B0604020202020204" charset="0"/>
              <a:ea typeface="Calibri Light" panose="020F0302020204030204" pitchFamily="34" charset="0"/>
              <a:cs typeface="Calibri Light" panose="020F0302020204030204" pitchFamily="34" charset="0"/>
            </a:endParaRPr>
          </a:p>
          <a:p>
            <a:pPr>
              <a:lnSpc>
                <a:spcPct val="107000"/>
              </a:lnSpc>
              <a:spcAft>
                <a:spcPts val="800"/>
              </a:spcAft>
            </a:pPr>
            <a:r>
              <a:rPr lang="en-GB" sz="1200">
                <a:latin typeface="Edu SA Beginner"/>
                <a:ea typeface="Calibri Light"/>
                <a:cs typeface="Calibri Light"/>
              </a:rPr>
              <a:t>Whole class liturgies are planned at the end of an RE topic and each term parents are invited into school to take part in a class celebration of the word. </a:t>
            </a:r>
          </a:p>
          <a:p>
            <a:pPr>
              <a:lnSpc>
                <a:spcPct val="107000"/>
              </a:lnSpc>
              <a:spcAft>
                <a:spcPts val="800"/>
              </a:spcAft>
            </a:pPr>
            <a:r>
              <a:rPr lang="en-GB" sz="1200">
                <a:latin typeface="Edu SA Beginner"/>
                <a:ea typeface="Calibri Light"/>
                <a:cs typeface="Calibri Light"/>
              </a:rPr>
              <a:t>Throughout the year, each house team have an opportunity to lead their house feast day celebration of the word. </a:t>
            </a:r>
          </a:p>
          <a:p>
            <a:pPr>
              <a:lnSpc>
                <a:spcPct val="107000"/>
              </a:lnSpc>
              <a:spcAft>
                <a:spcPts val="800"/>
              </a:spcAft>
            </a:pPr>
            <a:r>
              <a:rPr lang="en-GB" sz="1200">
                <a:latin typeface="Edu SA Beginner"/>
                <a:ea typeface="Calibri Light"/>
                <a:cs typeface="Calibri Light"/>
              </a:rPr>
              <a:t>During Advent and Lent, classes plan celebration of the word which parents are invited to. In addition to this, reconciliation services take part during advent and lent. </a:t>
            </a:r>
          </a:p>
          <a:p>
            <a:pPr>
              <a:lnSpc>
                <a:spcPct val="107000"/>
              </a:lnSpc>
              <a:spcAft>
                <a:spcPts val="800"/>
              </a:spcAft>
            </a:pPr>
            <a:endParaRPr lang="en-GB" sz="1200">
              <a:effectLst/>
              <a:latin typeface="Edu SA Beginner" panose="020B0604020202020204" charset="0"/>
              <a:ea typeface="Calibri Light" panose="020F0302020204030204" pitchFamily="34" charset="0"/>
              <a:cs typeface="Calibri Light" panose="020F0302020204030204" pitchFamily="34" charset="0"/>
            </a:endParaRPr>
          </a:p>
          <a:p>
            <a:pPr>
              <a:lnSpc>
                <a:spcPct val="107000"/>
              </a:lnSpc>
              <a:spcAft>
                <a:spcPts val="800"/>
              </a:spcAft>
            </a:pPr>
            <a:endParaRPr lang="en-GB" sz="1200">
              <a:latin typeface="Edu SA Beginner" panose="020B0604020202020204" charset="0"/>
              <a:ea typeface="Calibri Light" panose="020F0302020204030204" pitchFamily="34" charset="0"/>
              <a:cs typeface="Calibri Light" panose="020F030202020403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37d9714-445f-4b37-91b8-dc6827047d4b" xsi:nil="true"/>
    <lcf76f155ced4ddcb4097134ff3c332f xmlns="4b06657d-99d8-415c-9e4c-635c2d896719">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91BFAC2AA554E4D947B1A4A80FDB973" ma:contentTypeVersion="13" ma:contentTypeDescription="Create a new document." ma:contentTypeScope="" ma:versionID="0de5e8df019fa03d8ee00a157ba84634">
  <xsd:schema xmlns:xsd="http://www.w3.org/2001/XMLSchema" xmlns:xs="http://www.w3.org/2001/XMLSchema" xmlns:p="http://schemas.microsoft.com/office/2006/metadata/properties" xmlns:ns2="4b06657d-99d8-415c-9e4c-635c2d896719" xmlns:ns3="937d9714-445f-4b37-91b8-dc6827047d4b" targetNamespace="http://schemas.microsoft.com/office/2006/metadata/properties" ma:root="true" ma:fieldsID="2fda4dc7c196da5aa3a7d30f2711629e" ns2:_="" ns3:_="">
    <xsd:import namespace="4b06657d-99d8-415c-9e4c-635c2d896719"/>
    <xsd:import namespace="937d9714-445f-4b37-91b8-dc6827047d4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06657d-99d8-415c-9e4c-635c2d8967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c2b72134-ebde-46fc-b3ce-038ba4c8f5da"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37d9714-445f-4b37-91b8-dc6827047d4b"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49dfa3aa-58a0-4fb6-afae-d6ce22c7cb57}" ma:internalName="TaxCatchAll" ma:showField="CatchAllData" ma:web="937d9714-445f-4b37-91b8-dc6827047d4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226F359-AFB4-4E1C-A49C-396B014E4967}">
  <ds:schemaRefs>
    <ds:schemaRef ds:uri="00b34827-668b-4e57-b0e4-7d5a3570c1a4"/>
    <ds:schemaRef ds:uri="3c13ccda-9b3a-44c3-b848-504052a75856"/>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2F5D89F7-65E4-4E57-8D95-33AB936ECFC5}"/>
</file>

<file path=customXml/itemProps3.xml><?xml version="1.0" encoding="utf-8"?>
<ds:datastoreItem xmlns:ds="http://schemas.openxmlformats.org/officeDocument/2006/customXml" ds:itemID="{8B999ED9-6296-41DA-BC2A-46942124B8F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15</Slides>
  <Notes>0</Notes>
  <HiddenSlides>0</HiddenSlide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 of Annual Plan of Provision SAMPLE</dc:title>
  <dc:creator>Clare Pyatt</dc:creator>
  <cp:revision>4</cp:revision>
  <dcterms:created xsi:type="dcterms:W3CDTF">2006-08-16T00:00:00Z</dcterms:created>
  <dcterms:modified xsi:type="dcterms:W3CDTF">2025-09-23T20:19:54Z</dcterms:modified>
  <dc:identifier>DAGmTLllgVE</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0x010100591BFAC2AA554E4D947B1A4A80FDB973</vt:lpwstr>
  </property>
  <property fmtid="{D5CDD505-2E9C-101B-9397-08002B2CF9AE}" pid="3" name="MediaServiceImageTags">
    <vt:lpwstr/>
  </property>
</Properties>
</file>